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charts/chart1.xml" ContentType="application/vnd.openxmlformats-officedocument.drawingml.chart+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74" r:id="rId2"/>
  </p:sldMasterIdLst>
  <p:notesMasterIdLst>
    <p:notesMasterId r:id="rId92"/>
  </p:notesMasterIdLst>
  <p:sldIdLst>
    <p:sldId id="256" r:id="rId3"/>
    <p:sldId id="375" r:id="rId4"/>
    <p:sldId id="420" r:id="rId5"/>
    <p:sldId id="319" r:id="rId6"/>
    <p:sldId id="266" r:id="rId7"/>
    <p:sldId id="373" r:id="rId8"/>
    <p:sldId id="410" r:id="rId9"/>
    <p:sldId id="368" r:id="rId10"/>
    <p:sldId id="369" r:id="rId11"/>
    <p:sldId id="370" r:id="rId12"/>
    <p:sldId id="371" r:id="rId13"/>
    <p:sldId id="372" r:id="rId14"/>
    <p:sldId id="304" r:id="rId15"/>
    <p:sldId id="449" r:id="rId16"/>
    <p:sldId id="451" r:id="rId17"/>
    <p:sldId id="365" r:id="rId18"/>
    <p:sldId id="376" r:id="rId19"/>
    <p:sldId id="411" r:id="rId20"/>
    <p:sldId id="278" r:id="rId21"/>
    <p:sldId id="377" r:id="rId22"/>
    <p:sldId id="408" r:id="rId23"/>
    <p:sldId id="417" r:id="rId24"/>
    <p:sldId id="379" r:id="rId25"/>
    <p:sldId id="380" r:id="rId26"/>
    <p:sldId id="381" r:id="rId27"/>
    <p:sldId id="382" r:id="rId28"/>
    <p:sldId id="348" r:id="rId29"/>
    <p:sldId id="389" r:id="rId30"/>
    <p:sldId id="383" r:id="rId31"/>
    <p:sldId id="413" r:id="rId32"/>
    <p:sldId id="447" r:id="rId33"/>
    <p:sldId id="407" r:id="rId34"/>
    <p:sldId id="448" r:id="rId35"/>
    <p:sldId id="418" r:id="rId36"/>
    <p:sldId id="388" r:id="rId37"/>
    <p:sldId id="391" r:id="rId38"/>
    <p:sldId id="392" r:id="rId39"/>
    <p:sldId id="401" r:id="rId40"/>
    <p:sldId id="424" r:id="rId41"/>
    <p:sldId id="444" r:id="rId42"/>
    <p:sldId id="425" r:id="rId43"/>
    <p:sldId id="450" r:id="rId44"/>
    <p:sldId id="427" r:id="rId45"/>
    <p:sldId id="428" r:id="rId46"/>
    <p:sldId id="430" r:id="rId47"/>
    <p:sldId id="431" r:id="rId48"/>
    <p:sldId id="443" r:id="rId49"/>
    <p:sldId id="433" r:id="rId50"/>
    <p:sldId id="436" r:id="rId51"/>
    <p:sldId id="437" r:id="rId52"/>
    <p:sldId id="435" r:id="rId53"/>
    <p:sldId id="434" r:id="rId54"/>
    <p:sldId id="440" r:id="rId55"/>
    <p:sldId id="442" r:id="rId56"/>
    <p:sldId id="405" r:id="rId57"/>
    <p:sldId id="290" r:id="rId58"/>
    <p:sldId id="329" r:id="rId59"/>
    <p:sldId id="409" r:id="rId60"/>
    <p:sldId id="335" r:id="rId61"/>
    <p:sldId id="354" r:id="rId62"/>
    <p:sldId id="355" r:id="rId63"/>
    <p:sldId id="356" r:id="rId64"/>
    <p:sldId id="357" r:id="rId65"/>
    <p:sldId id="421" r:id="rId66"/>
    <p:sldId id="280" r:id="rId67"/>
    <p:sldId id="378" r:id="rId68"/>
    <p:sldId id="347" r:id="rId69"/>
    <p:sldId id="350" r:id="rId70"/>
    <p:sldId id="419" r:id="rId71"/>
    <p:sldId id="349" r:id="rId72"/>
    <p:sldId id="422" r:id="rId73"/>
    <p:sldId id="406" r:id="rId74"/>
    <p:sldId id="394" r:id="rId75"/>
    <p:sldId id="393" r:id="rId76"/>
    <p:sldId id="415" r:id="rId77"/>
    <p:sldId id="423" r:id="rId78"/>
    <p:sldId id="446" r:id="rId79"/>
    <p:sldId id="364" r:id="rId80"/>
    <p:sldId id="395" r:id="rId81"/>
    <p:sldId id="397" r:id="rId82"/>
    <p:sldId id="396" r:id="rId83"/>
    <p:sldId id="399" r:id="rId84"/>
    <p:sldId id="402" r:id="rId85"/>
    <p:sldId id="403" r:id="rId86"/>
    <p:sldId id="400" r:id="rId87"/>
    <p:sldId id="426" r:id="rId88"/>
    <p:sldId id="445" r:id="rId89"/>
    <p:sldId id="438" r:id="rId90"/>
    <p:sldId id="439" r:id="rId91"/>
  </p:sldIdLst>
  <p:sldSz cx="9144000" cy="6858000" type="screen4x3"/>
  <p:notesSz cx="6797675" cy="992822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C00"/>
    <a:srgbClr val="009999"/>
    <a:srgbClr val="D0CB00"/>
    <a:srgbClr val="DBD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554" autoAdjust="0"/>
    <p:restoredTop sz="80731" autoAdjust="0"/>
  </p:normalViewPr>
  <p:slideViewPr>
    <p:cSldViewPr>
      <p:cViewPr varScale="1">
        <p:scale>
          <a:sx n="95" d="100"/>
          <a:sy n="95" d="100"/>
        </p:scale>
        <p:origin x="2184" y="77"/>
      </p:cViewPr>
      <p:guideLst>
        <p:guide orient="horz" pos="2160"/>
        <p:guide pos="2880"/>
      </p:guideLst>
    </p:cSldViewPr>
  </p:slideViewPr>
  <p:notesTextViewPr>
    <p:cViewPr>
      <p:scale>
        <a:sx n="150" d="100"/>
        <a:sy n="15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theme" Target="theme/theme1.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slide" Target="slides/slide83.xml"/><Relationship Id="rId93" Type="http://schemas.openxmlformats.org/officeDocument/2006/relationships/presProps" Target="pres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notesMaster" Target="notesMasters/notesMaster1.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s>
</file>

<file path=ppt/charts/_rels/chart1.xml.rels><?xml version="1.0" encoding="UTF-8" standalone="yes"?>
<Relationships xmlns="http://schemas.openxmlformats.org/package/2006/relationships"><Relationship Id="rId1" Type="http://schemas.openxmlformats.org/officeDocument/2006/relationships/oleObject" Target="file:///C:\Users\herwig\Desktop\plan.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lineChart>
        <c:grouping val="standard"/>
        <c:varyColors val="0"/>
        <c:ser>
          <c:idx val="0"/>
          <c:order val="0"/>
          <c:cat>
            <c:numRef>
              <c:f>[plan.xlsx]Sheet4!$A$1:$A$8</c:f>
              <c:numCache>
                <c:formatCode>General</c:formatCode>
                <c:ptCount val="8"/>
                <c:pt idx="0">
                  <c:v>0</c:v>
                </c:pt>
                <c:pt idx="1">
                  <c:v>2</c:v>
                </c:pt>
                <c:pt idx="2">
                  <c:v>8</c:v>
                </c:pt>
                <c:pt idx="3">
                  <c:v>24</c:v>
                </c:pt>
                <c:pt idx="4">
                  <c:v>72</c:v>
                </c:pt>
                <c:pt idx="5">
                  <c:v>168</c:v>
                </c:pt>
                <c:pt idx="6">
                  <c:v>240</c:v>
                </c:pt>
                <c:pt idx="7">
                  <c:v>336</c:v>
                </c:pt>
              </c:numCache>
            </c:numRef>
          </c:cat>
          <c:val>
            <c:numRef>
              <c:f>[plan.xlsx]Sheet4!$B$1:$B$8</c:f>
              <c:numCache>
                <c:formatCode>General</c:formatCode>
                <c:ptCount val="8"/>
                <c:pt idx="0">
                  <c:v>1</c:v>
                </c:pt>
                <c:pt idx="1">
                  <c:v>1.2</c:v>
                </c:pt>
                <c:pt idx="2">
                  <c:v>1.3</c:v>
                </c:pt>
                <c:pt idx="3">
                  <c:v>1.5</c:v>
                </c:pt>
                <c:pt idx="4">
                  <c:v>1.1000000000000001</c:v>
                </c:pt>
                <c:pt idx="5">
                  <c:v>1.3</c:v>
                </c:pt>
                <c:pt idx="6">
                  <c:v>1.5</c:v>
                </c:pt>
                <c:pt idx="7">
                  <c:v>1.4</c:v>
                </c:pt>
              </c:numCache>
            </c:numRef>
          </c:val>
          <c:smooth val="0"/>
          <c:extLst xmlns:c16r2="http://schemas.microsoft.com/office/drawing/2015/06/chart">
            <c:ext xmlns:c16="http://schemas.microsoft.com/office/drawing/2014/chart" uri="{C3380CC4-5D6E-409C-BE32-E72D297353CC}">
              <c16:uniqueId val="{00000000-CC86-461C-BEA5-B320BF61E69F}"/>
            </c:ext>
          </c:extLst>
        </c:ser>
        <c:ser>
          <c:idx val="1"/>
          <c:order val="1"/>
          <c:cat>
            <c:numRef>
              <c:f>[plan.xlsx]Sheet4!$A$1:$A$8</c:f>
              <c:numCache>
                <c:formatCode>General</c:formatCode>
                <c:ptCount val="8"/>
                <c:pt idx="0">
                  <c:v>0</c:v>
                </c:pt>
                <c:pt idx="1">
                  <c:v>2</c:v>
                </c:pt>
                <c:pt idx="2">
                  <c:v>8</c:v>
                </c:pt>
                <c:pt idx="3">
                  <c:v>24</c:v>
                </c:pt>
                <c:pt idx="4">
                  <c:v>72</c:v>
                </c:pt>
                <c:pt idx="5">
                  <c:v>168</c:v>
                </c:pt>
                <c:pt idx="6">
                  <c:v>240</c:v>
                </c:pt>
                <c:pt idx="7">
                  <c:v>336</c:v>
                </c:pt>
              </c:numCache>
            </c:numRef>
          </c:cat>
          <c:val>
            <c:numRef>
              <c:f>[plan.xlsx]Sheet4!$C$1:$C$8</c:f>
              <c:numCache>
                <c:formatCode>General</c:formatCode>
                <c:ptCount val="8"/>
                <c:pt idx="0">
                  <c:v>1</c:v>
                </c:pt>
                <c:pt idx="1">
                  <c:v>1.2</c:v>
                </c:pt>
                <c:pt idx="2">
                  <c:v>2.1</c:v>
                </c:pt>
                <c:pt idx="3">
                  <c:v>3.7</c:v>
                </c:pt>
                <c:pt idx="4">
                  <c:v>2.2999999999999998</c:v>
                </c:pt>
                <c:pt idx="5">
                  <c:v>2.1</c:v>
                </c:pt>
                <c:pt idx="6">
                  <c:v>1.9</c:v>
                </c:pt>
                <c:pt idx="7">
                  <c:v>1.5</c:v>
                </c:pt>
              </c:numCache>
            </c:numRef>
          </c:val>
          <c:smooth val="0"/>
          <c:extLst xmlns:c16r2="http://schemas.microsoft.com/office/drawing/2015/06/chart">
            <c:ext xmlns:c16="http://schemas.microsoft.com/office/drawing/2014/chart" uri="{C3380CC4-5D6E-409C-BE32-E72D297353CC}">
              <c16:uniqueId val="{00000001-CC86-461C-BEA5-B320BF61E69F}"/>
            </c:ext>
          </c:extLst>
        </c:ser>
        <c:dLbls>
          <c:showLegendKey val="0"/>
          <c:showVal val="0"/>
          <c:showCatName val="0"/>
          <c:showSerName val="0"/>
          <c:showPercent val="0"/>
          <c:showBubbleSize val="0"/>
        </c:dLbls>
        <c:marker val="1"/>
        <c:smooth val="0"/>
        <c:axId val="1162147008"/>
        <c:axId val="1236898368"/>
      </c:lineChart>
      <c:catAx>
        <c:axId val="1162147008"/>
        <c:scaling>
          <c:orientation val="minMax"/>
        </c:scaling>
        <c:delete val="0"/>
        <c:axPos val="b"/>
        <c:numFmt formatCode="General" sourceLinked="1"/>
        <c:majorTickMark val="out"/>
        <c:minorTickMark val="none"/>
        <c:tickLblPos val="nextTo"/>
        <c:crossAx val="1236898368"/>
        <c:crosses val="autoZero"/>
        <c:auto val="1"/>
        <c:lblAlgn val="ctr"/>
        <c:lblOffset val="100"/>
        <c:noMultiLvlLbl val="0"/>
      </c:catAx>
      <c:valAx>
        <c:axId val="1236898368"/>
        <c:scaling>
          <c:orientation val="minMax"/>
        </c:scaling>
        <c:delete val="0"/>
        <c:axPos val="l"/>
        <c:majorGridlines/>
        <c:numFmt formatCode="General" sourceLinked="1"/>
        <c:majorTickMark val="out"/>
        <c:minorTickMark val="none"/>
        <c:tickLblPos val="nextTo"/>
        <c:crossAx val="1162147008"/>
        <c:crosses val="autoZero"/>
        <c:crossBetween val="between"/>
      </c:valAx>
    </c:plotArea>
    <c:plotVisOnly val="1"/>
    <c:dispBlanksAs val="gap"/>
    <c:showDLblsOverMax val="0"/>
  </c:chart>
  <c:spPr>
    <a:solidFill>
      <a:schemeClr val="bg1"/>
    </a:solidFill>
  </c:spPr>
  <c:externalData r:id="rId1">
    <c:autoUpdate val="0"/>
  </c:externalData>
</c:chartSpace>
</file>

<file path=ppt/diagrams/colors1.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6518F7C-0A8A-4BE9-9734-7AFDF3E62327}" type="doc">
      <dgm:prSet loTypeId="urn:microsoft.com/office/officeart/2005/8/layout/StepDownProcess" loCatId="process" qsTypeId="urn:microsoft.com/office/officeart/2005/8/quickstyle/simple1" qsCatId="simple" csTypeId="urn:microsoft.com/office/officeart/2005/8/colors/accent0_2" csCatId="mainScheme" phldr="1"/>
      <dgm:spPr/>
      <dgm:t>
        <a:bodyPr/>
        <a:lstStyle/>
        <a:p>
          <a:endParaRPr lang="en-US"/>
        </a:p>
      </dgm:t>
    </dgm:pt>
    <dgm:pt modelId="{4F15FC2D-FBDB-4D47-AF4B-A6C51FD9B5C9}">
      <dgm:prSet phldrT="[Text]" custT="1"/>
      <dgm:spPr/>
      <dgm:t>
        <a:bodyPr/>
        <a:lstStyle/>
        <a:p>
          <a:pPr rtl="0"/>
          <a:r>
            <a:rPr lang="en-US" sz="2000" dirty="0" smtClean="0">
              <a:latin typeface="Calibri" panose="020F0502020204030204" pitchFamily="34" charset="0"/>
              <a:cs typeface="Calibri" panose="020F0502020204030204" pitchFamily="34" charset="0"/>
            </a:rPr>
            <a:t>Drug targets</a:t>
          </a:r>
          <a:endParaRPr lang="en-US" sz="2000" dirty="0">
            <a:latin typeface="Calibri" panose="020F0502020204030204" pitchFamily="34" charset="0"/>
            <a:cs typeface="Calibri" panose="020F0502020204030204" pitchFamily="34" charset="0"/>
          </a:endParaRPr>
        </a:p>
      </dgm:t>
    </dgm:pt>
    <dgm:pt modelId="{5A04AB88-62DE-4911-AD95-A25A46619245}" type="parTrans" cxnId="{4ACE0F52-C74E-4909-B6BD-BE78C85330A4}">
      <dgm:prSet/>
      <dgm:spPr/>
      <dgm:t>
        <a:bodyPr/>
        <a:lstStyle/>
        <a:p>
          <a:endParaRPr lang="en-US"/>
        </a:p>
      </dgm:t>
    </dgm:pt>
    <dgm:pt modelId="{268DFB3D-81FB-441F-BDBC-6934BC6602DD}" type="sibTrans" cxnId="{4ACE0F52-C74E-4909-B6BD-BE78C85330A4}">
      <dgm:prSet/>
      <dgm:spPr/>
      <dgm:t>
        <a:bodyPr/>
        <a:lstStyle/>
        <a:p>
          <a:endParaRPr lang="en-US"/>
        </a:p>
      </dgm:t>
    </dgm:pt>
    <dgm:pt modelId="{048265D6-3491-4774-80A9-85A1306EE495}">
      <dgm:prSet phldrT="[Text]" custT="1"/>
      <dgm:spPr/>
      <dgm:t>
        <a:bodyPr/>
        <a:lstStyle/>
        <a:p>
          <a:r>
            <a:rPr lang="en-US" sz="1800" dirty="0" smtClean="0">
              <a:latin typeface="Calibri" panose="020F0502020204030204" pitchFamily="34" charset="0"/>
              <a:cs typeface="Calibri" panose="020F0502020204030204" pitchFamily="34" charset="0"/>
            </a:rPr>
            <a:t>GDSC</a:t>
          </a:r>
          <a:endParaRPr lang="en-US" sz="1800" dirty="0">
            <a:latin typeface="Calibri" panose="020F0502020204030204" pitchFamily="34" charset="0"/>
            <a:cs typeface="Calibri" panose="020F0502020204030204" pitchFamily="34" charset="0"/>
          </a:endParaRPr>
        </a:p>
      </dgm:t>
    </dgm:pt>
    <dgm:pt modelId="{A1DA7B38-841E-493A-B598-CED152D2DFDD}" type="parTrans" cxnId="{AB61A178-79CB-42AC-A879-124DE64F997F}">
      <dgm:prSet/>
      <dgm:spPr/>
      <dgm:t>
        <a:bodyPr/>
        <a:lstStyle/>
        <a:p>
          <a:endParaRPr lang="en-US"/>
        </a:p>
      </dgm:t>
    </dgm:pt>
    <dgm:pt modelId="{81BF5EDB-6172-42AD-91B2-C9A66E76F019}" type="sibTrans" cxnId="{AB61A178-79CB-42AC-A879-124DE64F997F}">
      <dgm:prSet/>
      <dgm:spPr/>
      <dgm:t>
        <a:bodyPr/>
        <a:lstStyle/>
        <a:p>
          <a:endParaRPr lang="en-US"/>
        </a:p>
      </dgm:t>
    </dgm:pt>
    <dgm:pt modelId="{3075DEDC-B848-4818-BAB9-1E3B64C7597D}">
      <dgm:prSet phldrT="[Text]" custT="1"/>
      <dgm:spPr/>
      <dgm:t>
        <a:bodyPr/>
        <a:lstStyle/>
        <a:p>
          <a:pPr rtl="0"/>
          <a:r>
            <a:rPr lang="en-US" sz="2000" dirty="0" err="1" smtClean="0">
              <a:latin typeface="Calibri" panose="020F0502020204030204" pitchFamily="34" charset="0"/>
              <a:cs typeface="Calibri" panose="020F0502020204030204" pitchFamily="34" charset="0"/>
            </a:rPr>
            <a:t>NetCore</a:t>
          </a:r>
          <a:endParaRPr lang="en-US" sz="2000" dirty="0">
            <a:latin typeface="Calibri" panose="020F0502020204030204" pitchFamily="34" charset="0"/>
            <a:cs typeface="Calibri" panose="020F0502020204030204" pitchFamily="34" charset="0"/>
          </a:endParaRPr>
        </a:p>
      </dgm:t>
    </dgm:pt>
    <dgm:pt modelId="{EC7492C4-86B9-4280-8A53-E8CCA434EB8D}" type="parTrans" cxnId="{8546A06B-C3C7-4D8A-85FC-144D425CC7AD}">
      <dgm:prSet/>
      <dgm:spPr/>
      <dgm:t>
        <a:bodyPr/>
        <a:lstStyle/>
        <a:p>
          <a:endParaRPr lang="en-US"/>
        </a:p>
      </dgm:t>
    </dgm:pt>
    <dgm:pt modelId="{0790DF48-339F-42EA-9FEC-1AD10A21D32B}" type="sibTrans" cxnId="{8546A06B-C3C7-4D8A-85FC-144D425CC7AD}">
      <dgm:prSet/>
      <dgm:spPr/>
      <dgm:t>
        <a:bodyPr/>
        <a:lstStyle/>
        <a:p>
          <a:endParaRPr lang="en-US"/>
        </a:p>
      </dgm:t>
    </dgm:pt>
    <dgm:pt modelId="{F3A7BB83-D7F0-4190-85A6-BB9A0A2E42C9}">
      <dgm:prSet phldrT="[Text]" custT="1"/>
      <dgm:spPr/>
      <dgm:t>
        <a:bodyPr/>
        <a:lstStyle/>
        <a:p>
          <a:r>
            <a:rPr lang="en-US" sz="1800" dirty="0" smtClean="0">
              <a:latin typeface="Calibri" panose="020F0502020204030204" pitchFamily="34" charset="0"/>
              <a:cs typeface="Calibri" panose="020F0502020204030204" pitchFamily="34" charset="0"/>
            </a:rPr>
            <a:t>Top 30 genes from each drug</a:t>
          </a:r>
          <a:endParaRPr lang="en-US" sz="1800" dirty="0">
            <a:latin typeface="Calibri" panose="020F0502020204030204" pitchFamily="34" charset="0"/>
            <a:cs typeface="Calibri" panose="020F0502020204030204" pitchFamily="34" charset="0"/>
          </a:endParaRPr>
        </a:p>
      </dgm:t>
    </dgm:pt>
    <dgm:pt modelId="{D3DAEB4A-F485-4715-B262-61343E56EF0B}" type="parTrans" cxnId="{FB696BBB-808F-43C3-9ED7-532626922ED6}">
      <dgm:prSet/>
      <dgm:spPr/>
      <dgm:t>
        <a:bodyPr/>
        <a:lstStyle/>
        <a:p>
          <a:endParaRPr lang="en-US"/>
        </a:p>
      </dgm:t>
    </dgm:pt>
    <dgm:pt modelId="{38E92C4F-BFBC-4FF6-9B2C-044F7BDF0C53}" type="sibTrans" cxnId="{FB696BBB-808F-43C3-9ED7-532626922ED6}">
      <dgm:prSet/>
      <dgm:spPr/>
      <dgm:t>
        <a:bodyPr/>
        <a:lstStyle/>
        <a:p>
          <a:endParaRPr lang="en-US"/>
        </a:p>
      </dgm:t>
    </dgm:pt>
    <dgm:pt modelId="{99A71C9A-A125-4839-9FAC-441A03CF0D5D}">
      <dgm:prSet phldrT="[Text]" custT="1"/>
      <dgm:spPr/>
      <dgm:t>
        <a:bodyPr/>
        <a:lstStyle/>
        <a:p>
          <a:pPr rtl="0"/>
          <a:r>
            <a:rPr lang="en-US" sz="2000" dirty="0" smtClean="0">
              <a:latin typeface="Calibri" panose="020F0502020204030204" pitchFamily="34" charset="0"/>
              <a:cs typeface="Calibri" panose="020F0502020204030204" pitchFamily="34" charset="0"/>
            </a:rPr>
            <a:t>Gene expression</a:t>
          </a:r>
          <a:endParaRPr lang="en-US" sz="2000" dirty="0">
            <a:latin typeface="Calibri" panose="020F0502020204030204" pitchFamily="34" charset="0"/>
            <a:cs typeface="Calibri" panose="020F0502020204030204" pitchFamily="34" charset="0"/>
          </a:endParaRPr>
        </a:p>
      </dgm:t>
    </dgm:pt>
    <dgm:pt modelId="{E421FEF3-6848-4CC2-812E-04A3BABFC3DA}" type="parTrans" cxnId="{3E3C725A-AC62-4D3C-8442-472138DE49A8}">
      <dgm:prSet/>
      <dgm:spPr/>
      <dgm:t>
        <a:bodyPr/>
        <a:lstStyle/>
        <a:p>
          <a:endParaRPr lang="en-US"/>
        </a:p>
      </dgm:t>
    </dgm:pt>
    <dgm:pt modelId="{DC73022A-38C3-4CA9-999F-D6D56C3DA26E}" type="sibTrans" cxnId="{3E3C725A-AC62-4D3C-8442-472138DE49A8}">
      <dgm:prSet/>
      <dgm:spPr/>
      <dgm:t>
        <a:bodyPr/>
        <a:lstStyle/>
        <a:p>
          <a:endParaRPr lang="en-US"/>
        </a:p>
      </dgm:t>
    </dgm:pt>
    <dgm:pt modelId="{0E925071-3705-4536-A698-4DD443787CD4}">
      <dgm:prSet phldrT="[Text]" custT="1"/>
      <dgm:spPr/>
      <dgm:t>
        <a:bodyPr/>
        <a:lstStyle/>
        <a:p>
          <a:r>
            <a:rPr lang="en-US" sz="1800" dirty="0" smtClean="0">
              <a:latin typeface="Calibri" panose="020F0502020204030204" pitchFamily="34" charset="0"/>
              <a:cs typeface="Calibri" panose="020F0502020204030204" pitchFamily="34" charset="0"/>
            </a:rPr>
            <a:t>2,063 genes from all drugs</a:t>
          </a:r>
          <a:endParaRPr lang="en-US" sz="1800" dirty="0">
            <a:latin typeface="Calibri" panose="020F0502020204030204" pitchFamily="34" charset="0"/>
            <a:cs typeface="Calibri" panose="020F0502020204030204" pitchFamily="34" charset="0"/>
          </a:endParaRPr>
        </a:p>
      </dgm:t>
    </dgm:pt>
    <dgm:pt modelId="{5EBC4C20-B90D-4470-B7C6-1EC79639D6BD}" type="parTrans" cxnId="{74C3C36B-AE83-407D-A991-21EC49B6A8E7}">
      <dgm:prSet/>
      <dgm:spPr/>
      <dgm:t>
        <a:bodyPr/>
        <a:lstStyle/>
        <a:p>
          <a:endParaRPr lang="en-US"/>
        </a:p>
      </dgm:t>
    </dgm:pt>
    <dgm:pt modelId="{27D4155C-61A9-4810-ACFE-3754BFD905B5}" type="sibTrans" cxnId="{74C3C36B-AE83-407D-A991-21EC49B6A8E7}">
      <dgm:prSet/>
      <dgm:spPr/>
      <dgm:t>
        <a:bodyPr/>
        <a:lstStyle/>
        <a:p>
          <a:endParaRPr lang="en-US"/>
        </a:p>
      </dgm:t>
    </dgm:pt>
    <dgm:pt modelId="{554E2745-A8F7-44B4-B835-2C49BCAD6A2F}">
      <dgm:prSet phldrT="[Text]" custT="1"/>
      <dgm:spPr/>
      <dgm:t>
        <a:bodyPr/>
        <a:lstStyle/>
        <a:p>
          <a:r>
            <a:rPr lang="en-US" sz="1800" dirty="0" smtClean="0">
              <a:latin typeface="Calibri" panose="020F0502020204030204" pitchFamily="34" charset="0"/>
              <a:cs typeface="Calibri" panose="020F0502020204030204" pitchFamily="34" charset="0"/>
            </a:rPr>
            <a:t>Literature mining (</a:t>
          </a:r>
          <a:r>
            <a:rPr lang="en-US" sz="1800" dirty="0" err="1" smtClean="0">
              <a:latin typeface="Calibri" panose="020F0502020204030204" pitchFamily="34" charset="0"/>
              <a:cs typeface="Calibri" panose="020F0502020204030204" pitchFamily="34" charset="0"/>
            </a:rPr>
            <a:t>MicroDiscovey</a:t>
          </a:r>
          <a:r>
            <a:rPr lang="en-US" sz="1800" dirty="0" smtClean="0">
              <a:latin typeface="Calibri" panose="020F0502020204030204" pitchFamily="34" charset="0"/>
              <a:cs typeface="Calibri" panose="020F0502020204030204" pitchFamily="34" charset="0"/>
            </a:rPr>
            <a:t>)</a:t>
          </a:r>
          <a:endParaRPr lang="en-US" sz="1800" dirty="0">
            <a:latin typeface="Calibri" panose="020F0502020204030204" pitchFamily="34" charset="0"/>
            <a:cs typeface="Calibri" panose="020F0502020204030204" pitchFamily="34" charset="0"/>
          </a:endParaRPr>
        </a:p>
      </dgm:t>
    </dgm:pt>
    <dgm:pt modelId="{703CC96B-E7FA-4377-A1D9-88244FC13281}" type="parTrans" cxnId="{D1B44309-802C-458D-8A3C-A98CFDA6DF9D}">
      <dgm:prSet/>
      <dgm:spPr/>
      <dgm:t>
        <a:bodyPr/>
        <a:lstStyle/>
        <a:p>
          <a:endParaRPr lang="en-US"/>
        </a:p>
      </dgm:t>
    </dgm:pt>
    <dgm:pt modelId="{5A1175CC-5B92-4BB7-8973-8F166A5B096C}" type="sibTrans" cxnId="{D1B44309-802C-458D-8A3C-A98CFDA6DF9D}">
      <dgm:prSet/>
      <dgm:spPr/>
      <dgm:t>
        <a:bodyPr/>
        <a:lstStyle/>
        <a:p>
          <a:endParaRPr lang="en-US"/>
        </a:p>
      </dgm:t>
    </dgm:pt>
    <dgm:pt modelId="{E135CBDF-99EC-4BB8-A3CE-FDA05F1DD5A9}">
      <dgm:prSet phldrT="[Text]" custT="1"/>
      <dgm:spPr/>
      <dgm:t>
        <a:bodyPr/>
        <a:lstStyle/>
        <a:p>
          <a:r>
            <a:rPr lang="en-US" sz="1800" dirty="0" err="1" smtClean="0">
              <a:latin typeface="Calibri" panose="020F0502020204030204" pitchFamily="34" charset="0"/>
              <a:cs typeface="Calibri" panose="020F0502020204030204" pitchFamily="34" charset="0"/>
            </a:rPr>
            <a:t>Kernalized</a:t>
          </a:r>
          <a:r>
            <a:rPr lang="en-US" sz="1800" dirty="0" smtClean="0">
              <a:latin typeface="Calibri" panose="020F0502020204030204" pitchFamily="34" charset="0"/>
              <a:cs typeface="Calibri" panose="020F0502020204030204" pitchFamily="34" charset="0"/>
            </a:rPr>
            <a:t> ranked learning (KRL)</a:t>
          </a:r>
          <a:endParaRPr lang="en-US" sz="1800" dirty="0">
            <a:latin typeface="Calibri" panose="020F0502020204030204" pitchFamily="34" charset="0"/>
            <a:cs typeface="Calibri" panose="020F0502020204030204" pitchFamily="34" charset="0"/>
          </a:endParaRPr>
        </a:p>
      </dgm:t>
    </dgm:pt>
    <dgm:pt modelId="{19AF4619-54A1-46FC-935A-D83FABB1D1D4}" type="parTrans" cxnId="{63B4FB11-F919-45F7-9833-F359C0762588}">
      <dgm:prSet/>
      <dgm:spPr/>
      <dgm:t>
        <a:bodyPr/>
        <a:lstStyle/>
        <a:p>
          <a:endParaRPr lang="en-US"/>
        </a:p>
      </dgm:t>
    </dgm:pt>
    <dgm:pt modelId="{68E5BD70-7B08-4E2F-AA9A-7C86519F1846}" type="sibTrans" cxnId="{63B4FB11-F919-45F7-9833-F359C0762588}">
      <dgm:prSet/>
      <dgm:spPr/>
      <dgm:t>
        <a:bodyPr/>
        <a:lstStyle/>
        <a:p>
          <a:endParaRPr lang="en-US"/>
        </a:p>
      </dgm:t>
    </dgm:pt>
    <dgm:pt modelId="{E1467B26-1BD8-4507-B335-24710EA70F82}">
      <dgm:prSet phldrT="[Text]" custT="1"/>
      <dgm:spPr/>
      <dgm:t>
        <a:bodyPr/>
        <a:lstStyle/>
        <a:p>
          <a:r>
            <a:rPr lang="en-US" sz="2000" dirty="0" smtClean="0">
              <a:latin typeface="Calibri" panose="020F0502020204030204" pitchFamily="34" charset="0"/>
              <a:cs typeface="Calibri" panose="020F0502020204030204" pitchFamily="34" charset="0"/>
            </a:rPr>
            <a:t>Prediction</a:t>
          </a:r>
          <a:endParaRPr lang="en-US" sz="2000" dirty="0">
            <a:latin typeface="Calibri" panose="020F0502020204030204" pitchFamily="34" charset="0"/>
            <a:cs typeface="Calibri" panose="020F0502020204030204" pitchFamily="34" charset="0"/>
          </a:endParaRPr>
        </a:p>
      </dgm:t>
    </dgm:pt>
    <dgm:pt modelId="{C1BAA673-5200-46C8-BF25-467EE0A79144}" type="sibTrans" cxnId="{4EE50A22-618B-4574-9465-7400E9E7B1A2}">
      <dgm:prSet/>
      <dgm:spPr/>
      <dgm:t>
        <a:bodyPr/>
        <a:lstStyle/>
        <a:p>
          <a:endParaRPr lang="en-US"/>
        </a:p>
      </dgm:t>
    </dgm:pt>
    <dgm:pt modelId="{51683977-873E-49DB-9ED4-AB8DCE7EC138}" type="parTrans" cxnId="{4EE50A22-618B-4574-9465-7400E9E7B1A2}">
      <dgm:prSet/>
      <dgm:spPr/>
      <dgm:t>
        <a:bodyPr/>
        <a:lstStyle/>
        <a:p>
          <a:endParaRPr lang="en-US"/>
        </a:p>
      </dgm:t>
    </dgm:pt>
    <dgm:pt modelId="{93E48BE1-C5E9-4822-801A-F32B877139A9}" type="pres">
      <dgm:prSet presAssocID="{D6518F7C-0A8A-4BE9-9734-7AFDF3E62327}" presName="rootnode" presStyleCnt="0">
        <dgm:presLayoutVars>
          <dgm:chMax/>
          <dgm:chPref/>
          <dgm:dir/>
          <dgm:animLvl val="lvl"/>
        </dgm:presLayoutVars>
      </dgm:prSet>
      <dgm:spPr/>
      <dgm:t>
        <a:bodyPr/>
        <a:lstStyle/>
        <a:p>
          <a:endParaRPr lang="en-US"/>
        </a:p>
      </dgm:t>
    </dgm:pt>
    <dgm:pt modelId="{AE595EBA-AF2C-4208-B1C9-BF1BB66EF378}" type="pres">
      <dgm:prSet presAssocID="{4F15FC2D-FBDB-4D47-AF4B-A6C51FD9B5C9}" presName="composite" presStyleCnt="0"/>
      <dgm:spPr/>
    </dgm:pt>
    <dgm:pt modelId="{7D055FE2-BB6D-44A6-864F-735256FE8D74}" type="pres">
      <dgm:prSet presAssocID="{4F15FC2D-FBDB-4D47-AF4B-A6C51FD9B5C9}" presName="bentUpArrow1" presStyleLbl="alignImgPlace1" presStyleIdx="0" presStyleCnt="3" custLinFactNeighborX="32457" custLinFactNeighborY="-9013"/>
      <dgm:spPr/>
    </dgm:pt>
    <dgm:pt modelId="{5180661F-6A99-4124-95B5-47D29610FCC9}" type="pres">
      <dgm:prSet presAssocID="{4F15FC2D-FBDB-4D47-AF4B-A6C51FD9B5C9}" presName="ParentText" presStyleLbl="node1" presStyleIdx="0" presStyleCnt="4" custScaleX="97696" custScaleY="88967" custLinFactNeighborX="-164">
        <dgm:presLayoutVars>
          <dgm:chMax val="1"/>
          <dgm:chPref val="1"/>
          <dgm:bulletEnabled val="1"/>
        </dgm:presLayoutVars>
      </dgm:prSet>
      <dgm:spPr/>
      <dgm:t>
        <a:bodyPr/>
        <a:lstStyle/>
        <a:p>
          <a:endParaRPr lang="en-US"/>
        </a:p>
      </dgm:t>
    </dgm:pt>
    <dgm:pt modelId="{EE88E11C-25CD-4EA0-A670-47E340A87D4E}" type="pres">
      <dgm:prSet presAssocID="{4F15FC2D-FBDB-4D47-AF4B-A6C51FD9B5C9}" presName="ChildText" presStyleLbl="revTx" presStyleIdx="0" presStyleCnt="4" custScaleX="322592" custLinFactX="29501" custLinFactNeighborX="100000">
        <dgm:presLayoutVars>
          <dgm:chMax val="0"/>
          <dgm:chPref val="0"/>
          <dgm:bulletEnabled val="1"/>
        </dgm:presLayoutVars>
      </dgm:prSet>
      <dgm:spPr/>
      <dgm:t>
        <a:bodyPr/>
        <a:lstStyle/>
        <a:p>
          <a:endParaRPr lang="en-US"/>
        </a:p>
      </dgm:t>
    </dgm:pt>
    <dgm:pt modelId="{8F374047-E03D-46A5-B75B-AB1031BF944D}" type="pres">
      <dgm:prSet presAssocID="{268DFB3D-81FB-441F-BDBC-6934BC6602DD}" presName="sibTrans" presStyleCnt="0"/>
      <dgm:spPr/>
    </dgm:pt>
    <dgm:pt modelId="{8BA431D4-B4CA-4F6D-A5BC-94DA86626682}" type="pres">
      <dgm:prSet presAssocID="{3075DEDC-B848-4818-BAB9-1E3B64C7597D}" presName="composite" presStyleCnt="0"/>
      <dgm:spPr/>
    </dgm:pt>
    <dgm:pt modelId="{67FF6094-3267-4C7D-8CFD-FBA2940461A9}" type="pres">
      <dgm:prSet presAssocID="{3075DEDC-B848-4818-BAB9-1E3B64C7597D}" presName="bentUpArrow1" presStyleLbl="alignImgPlace1" presStyleIdx="1" presStyleCnt="3" custLinFactNeighborX="32457" custLinFactNeighborY="-9013"/>
      <dgm:spPr/>
    </dgm:pt>
    <dgm:pt modelId="{F72BCA9C-9915-42A4-A6DE-FE62F1D12160}" type="pres">
      <dgm:prSet presAssocID="{3075DEDC-B848-4818-BAB9-1E3B64C7597D}" presName="ParentText" presStyleLbl="node1" presStyleIdx="1" presStyleCnt="4" custScaleX="97494" custScaleY="88967" custLinFactNeighborX="-6761">
        <dgm:presLayoutVars>
          <dgm:chMax val="1"/>
          <dgm:chPref val="1"/>
          <dgm:bulletEnabled val="1"/>
        </dgm:presLayoutVars>
      </dgm:prSet>
      <dgm:spPr/>
      <dgm:t>
        <a:bodyPr/>
        <a:lstStyle/>
        <a:p>
          <a:endParaRPr lang="en-US"/>
        </a:p>
      </dgm:t>
    </dgm:pt>
    <dgm:pt modelId="{1F59EABB-4C64-4A20-A7CC-E4AFD30C3011}" type="pres">
      <dgm:prSet presAssocID="{3075DEDC-B848-4818-BAB9-1E3B64C7597D}" presName="ChildText" presStyleLbl="revTx" presStyleIdx="1" presStyleCnt="4" custScaleX="322478" custLinFactX="17195" custLinFactNeighborX="100000">
        <dgm:presLayoutVars>
          <dgm:chMax val="0"/>
          <dgm:chPref val="0"/>
          <dgm:bulletEnabled val="1"/>
        </dgm:presLayoutVars>
      </dgm:prSet>
      <dgm:spPr/>
      <dgm:t>
        <a:bodyPr/>
        <a:lstStyle/>
        <a:p>
          <a:endParaRPr lang="en-US"/>
        </a:p>
      </dgm:t>
    </dgm:pt>
    <dgm:pt modelId="{907B358E-A8F3-47C2-92EE-7CDB870A1AFF}" type="pres">
      <dgm:prSet presAssocID="{0790DF48-339F-42EA-9FEC-1AD10A21D32B}" presName="sibTrans" presStyleCnt="0"/>
      <dgm:spPr/>
    </dgm:pt>
    <dgm:pt modelId="{FC1CE8F9-F99E-42B4-8F32-371E1FBC6250}" type="pres">
      <dgm:prSet presAssocID="{99A71C9A-A125-4839-9FAC-441A03CF0D5D}" presName="composite" presStyleCnt="0"/>
      <dgm:spPr/>
    </dgm:pt>
    <dgm:pt modelId="{F7BC1E74-4F7B-4CA9-BA56-DDFAC84D03F7}" type="pres">
      <dgm:prSet presAssocID="{99A71C9A-A125-4839-9FAC-441A03CF0D5D}" presName="bentUpArrow1" presStyleLbl="alignImgPlace1" presStyleIdx="2" presStyleCnt="3" custLinFactNeighborX="33984" custLinFactNeighborY="-8479"/>
      <dgm:spPr/>
    </dgm:pt>
    <dgm:pt modelId="{651BF3C5-3EF3-49F5-AA9E-F9287D5CEA56}" type="pres">
      <dgm:prSet presAssocID="{99A71C9A-A125-4839-9FAC-441A03CF0D5D}" presName="ParentText" presStyleLbl="node1" presStyleIdx="2" presStyleCnt="4" custScaleX="97718" custScaleY="88552" custLinFactNeighborX="-6011">
        <dgm:presLayoutVars>
          <dgm:chMax val="1"/>
          <dgm:chPref val="1"/>
          <dgm:bulletEnabled val="1"/>
        </dgm:presLayoutVars>
      </dgm:prSet>
      <dgm:spPr/>
      <dgm:t>
        <a:bodyPr/>
        <a:lstStyle/>
        <a:p>
          <a:endParaRPr lang="en-US"/>
        </a:p>
      </dgm:t>
    </dgm:pt>
    <dgm:pt modelId="{A1384937-340E-49BC-A304-3A44B5D1B3E1}" type="pres">
      <dgm:prSet presAssocID="{99A71C9A-A125-4839-9FAC-441A03CF0D5D}" presName="ChildText" presStyleLbl="revTx" presStyleIdx="2" presStyleCnt="4" custScaleX="263794" custLinFactNeighborX="85196">
        <dgm:presLayoutVars>
          <dgm:chMax val="0"/>
          <dgm:chPref val="0"/>
          <dgm:bulletEnabled val="1"/>
        </dgm:presLayoutVars>
      </dgm:prSet>
      <dgm:spPr/>
      <dgm:t>
        <a:bodyPr/>
        <a:lstStyle/>
        <a:p>
          <a:endParaRPr lang="en-US"/>
        </a:p>
      </dgm:t>
    </dgm:pt>
    <dgm:pt modelId="{D96AC526-CAD4-4646-A192-ADC317C0990B}" type="pres">
      <dgm:prSet presAssocID="{DC73022A-38C3-4CA9-999F-D6D56C3DA26E}" presName="sibTrans" presStyleCnt="0"/>
      <dgm:spPr/>
    </dgm:pt>
    <dgm:pt modelId="{F61E50DD-891B-45BC-AA4E-205A142254B6}" type="pres">
      <dgm:prSet presAssocID="{E1467B26-1BD8-4507-B335-24710EA70F82}" presName="composite" presStyleCnt="0"/>
      <dgm:spPr/>
    </dgm:pt>
    <dgm:pt modelId="{A46E8D95-DE82-409B-A3CD-4F58F2A2C2CA}" type="pres">
      <dgm:prSet presAssocID="{E1467B26-1BD8-4507-B335-24710EA70F82}" presName="ParentText" presStyleLbl="node1" presStyleIdx="3" presStyleCnt="4" custScaleX="97494" custScaleY="88967" custLinFactNeighborX="-10402">
        <dgm:presLayoutVars>
          <dgm:chMax val="1"/>
          <dgm:chPref val="1"/>
          <dgm:bulletEnabled val="1"/>
        </dgm:presLayoutVars>
      </dgm:prSet>
      <dgm:spPr/>
      <dgm:t>
        <a:bodyPr/>
        <a:lstStyle/>
        <a:p>
          <a:endParaRPr lang="en-US"/>
        </a:p>
      </dgm:t>
    </dgm:pt>
    <dgm:pt modelId="{C2083F0B-F843-41E2-9F96-C38C94021075}" type="pres">
      <dgm:prSet presAssocID="{E1467B26-1BD8-4507-B335-24710EA70F82}" presName="FinalChildText" presStyleLbl="revTx" presStyleIdx="3" presStyleCnt="4" custScaleX="124698" custLinFactNeighborX="6792">
        <dgm:presLayoutVars>
          <dgm:chMax val="0"/>
          <dgm:chPref val="0"/>
          <dgm:bulletEnabled val="1"/>
        </dgm:presLayoutVars>
      </dgm:prSet>
      <dgm:spPr/>
      <dgm:t>
        <a:bodyPr/>
        <a:lstStyle/>
        <a:p>
          <a:endParaRPr lang="en-US"/>
        </a:p>
      </dgm:t>
    </dgm:pt>
  </dgm:ptLst>
  <dgm:cxnLst>
    <dgm:cxn modelId="{A25BDCD4-9611-46C0-9CC5-B6A75C080416}" type="presOf" srcId="{E1467B26-1BD8-4507-B335-24710EA70F82}" destId="{A46E8D95-DE82-409B-A3CD-4F58F2A2C2CA}" srcOrd="0" destOrd="0" presId="urn:microsoft.com/office/officeart/2005/8/layout/StepDownProcess"/>
    <dgm:cxn modelId="{63B4FB11-F919-45F7-9833-F359C0762588}" srcId="{E1467B26-1BD8-4507-B335-24710EA70F82}" destId="{E135CBDF-99EC-4BB8-A3CE-FDA05F1DD5A9}" srcOrd="0" destOrd="0" parTransId="{19AF4619-54A1-46FC-935A-D83FABB1D1D4}" sibTransId="{68E5BD70-7B08-4E2F-AA9A-7C86519F1846}"/>
    <dgm:cxn modelId="{F5DCC108-711B-408D-87D0-42C3B87FD824}" type="presOf" srcId="{4F15FC2D-FBDB-4D47-AF4B-A6C51FD9B5C9}" destId="{5180661F-6A99-4124-95B5-47D29610FCC9}" srcOrd="0" destOrd="0" presId="urn:microsoft.com/office/officeart/2005/8/layout/StepDownProcess"/>
    <dgm:cxn modelId="{7D1CB3B0-0654-4170-88C8-F3DC50718958}" type="presOf" srcId="{554E2745-A8F7-44B4-B835-2C49BCAD6A2F}" destId="{EE88E11C-25CD-4EA0-A670-47E340A87D4E}" srcOrd="0" destOrd="1" presId="urn:microsoft.com/office/officeart/2005/8/layout/StepDownProcess"/>
    <dgm:cxn modelId="{BFFC6BB4-C1C5-4D5F-B154-2B78D2A814AF}" type="presOf" srcId="{D6518F7C-0A8A-4BE9-9734-7AFDF3E62327}" destId="{93E48BE1-C5E9-4822-801A-F32B877139A9}" srcOrd="0" destOrd="0" presId="urn:microsoft.com/office/officeart/2005/8/layout/StepDownProcess"/>
    <dgm:cxn modelId="{4EE50A22-618B-4574-9465-7400E9E7B1A2}" srcId="{D6518F7C-0A8A-4BE9-9734-7AFDF3E62327}" destId="{E1467B26-1BD8-4507-B335-24710EA70F82}" srcOrd="3" destOrd="0" parTransId="{51683977-873E-49DB-9ED4-AB8DCE7EC138}" sibTransId="{C1BAA673-5200-46C8-BF25-467EE0A79144}"/>
    <dgm:cxn modelId="{30B19B79-CB0F-426E-9F84-42D51DD290FA}" type="presOf" srcId="{048265D6-3491-4774-80A9-85A1306EE495}" destId="{EE88E11C-25CD-4EA0-A670-47E340A87D4E}" srcOrd="0" destOrd="0" presId="urn:microsoft.com/office/officeart/2005/8/layout/StepDownProcess"/>
    <dgm:cxn modelId="{35FC3962-B01D-4FDC-A43C-47CE9B3C2032}" type="presOf" srcId="{3075DEDC-B848-4818-BAB9-1E3B64C7597D}" destId="{F72BCA9C-9915-42A4-A6DE-FE62F1D12160}" srcOrd="0" destOrd="0" presId="urn:microsoft.com/office/officeart/2005/8/layout/StepDownProcess"/>
    <dgm:cxn modelId="{02737412-6C22-422B-B539-8615AEFFE8DB}" type="presOf" srcId="{F3A7BB83-D7F0-4190-85A6-BB9A0A2E42C9}" destId="{1F59EABB-4C64-4A20-A7CC-E4AFD30C3011}" srcOrd="0" destOrd="0" presId="urn:microsoft.com/office/officeart/2005/8/layout/StepDownProcess"/>
    <dgm:cxn modelId="{FB696BBB-808F-43C3-9ED7-532626922ED6}" srcId="{3075DEDC-B848-4818-BAB9-1E3B64C7597D}" destId="{F3A7BB83-D7F0-4190-85A6-BB9A0A2E42C9}" srcOrd="0" destOrd="0" parTransId="{D3DAEB4A-F485-4715-B262-61343E56EF0B}" sibTransId="{38E92C4F-BFBC-4FF6-9B2C-044F7BDF0C53}"/>
    <dgm:cxn modelId="{590EF1FF-F479-4391-84B8-6E3C348AEBC7}" type="presOf" srcId="{0E925071-3705-4536-A698-4DD443787CD4}" destId="{A1384937-340E-49BC-A304-3A44B5D1B3E1}" srcOrd="0" destOrd="0" presId="urn:microsoft.com/office/officeart/2005/8/layout/StepDownProcess"/>
    <dgm:cxn modelId="{AB61A178-79CB-42AC-A879-124DE64F997F}" srcId="{4F15FC2D-FBDB-4D47-AF4B-A6C51FD9B5C9}" destId="{048265D6-3491-4774-80A9-85A1306EE495}" srcOrd="0" destOrd="0" parTransId="{A1DA7B38-841E-493A-B598-CED152D2DFDD}" sibTransId="{81BF5EDB-6172-42AD-91B2-C9A66E76F019}"/>
    <dgm:cxn modelId="{45A51021-4E7F-4C23-9B40-93D0CE7FA1DC}" type="presOf" srcId="{99A71C9A-A125-4839-9FAC-441A03CF0D5D}" destId="{651BF3C5-3EF3-49F5-AA9E-F9287D5CEA56}" srcOrd="0" destOrd="0" presId="urn:microsoft.com/office/officeart/2005/8/layout/StepDownProcess"/>
    <dgm:cxn modelId="{4ACE0F52-C74E-4909-B6BD-BE78C85330A4}" srcId="{D6518F7C-0A8A-4BE9-9734-7AFDF3E62327}" destId="{4F15FC2D-FBDB-4D47-AF4B-A6C51FD9B5C9}" srcOrd="0" destOrd="0" parTransId="{5A04AB88-62DE-4911-AD95-A25A46619245}" sibTransId="{268DFB3D-81FB-441F-BDBC-6934BC6602DD}"/>
    <dgm:cxn modelId="{C411678E-B688-4757-B888-BE06DDFECC98}" type="presOf" srcId="{E135CBDF-99EC-4BB8-A3CE-FDA05F1DD5A9}" destId="{C2083F0B-F843-41E2-9F96-C38C94021075}" srcOrd="0" destOrd="0" presId="urn:microsoft.com/office/officeart/2005/8/layout/StepDownProcess"/>
    <dgm:cxn modelId="{8546A06B-C3C7-4D8A-85FC-144D425CC7AD}" srcId="{D6518F7C-0A8A-4BE9-9734-7AFDF3E62327}" destId="{3075DEDC-B848-4818-BAB9-1E3B64C7597D}" srcOrd="1" destOrd="0" parTransId="{EC7492C4-86B9-4280-8A53-E8CCA434EB8D}" sibTransId="{0790DF48-339F-42EA-9FEC-1AD10A21D32B}"/>
    <dgm:cxn modelId="{3E3C725A-AC62-4D3C-8442-472138DE49A8}" srcId="{D6518F7C-0A8A-4BE9-9734-7AFDF3E62327}" destId="{99A71C9A-A125-4839-9FAC-441A03CF0D5D}" srcOrd="2" destOrd="0" parTransId="{E421FEF3-6848-4CC2-812E-04A3BABFC3DA}" sibTransId="{DC73022A-38C3-4CA9-999F-D6D56C3DA26E}"/>
    <dgm:cxn modelId="{D1B44309-802C-458D-8A3C-A98CFDA6DF9D}" srcId="{4F15FC2D-FBDB-4D47-AF4B-A6C51FD9B5C9}" destId="{554E2745-A8F7-44B4-B835-2C49BCAD6A2F}" srcOrd="1" destOrd="0" parTransId="{703CC96B-E7FA-4377-A1D9-88244FC13281}" sibTransId="{5A1175CC-5B92-4BB7-8973-8F166A5B096C}"/>
    <dgm:cxn modelId="{74C3C36B-AE83-407D-A991-21EC49B6A8E7}" srcId="{99A71C9A-A125-4839-9FAC-441A03CF0D5D}" destId="{0E925071-3705-4536-A698-4DD443787CD4}" srcOrd="0" destOrd="0" parTransId="{5EBC4C20-B90D-4470-B7C6-1EC79639D6BD}" sibTransId="{27D4155C-61A9-4810-ACFE-3754BFD905B5}"/>
    <dgm:cxn modelId="{8E58A8A2-8FEE-43DA-AB08-EED88866871B}" type="presParOf" srcId="{93E48BE1-C5E9-4822-801A-F32B877139A9}" destId="{AE595EBA-AF2C-4208-B1C9-BF1BB66EF378}" srcOrd="0" destOrd="0" presId="urn:microsoft.com/office/officeart/2005/8/layout/StepDownProcess"/>
    <dgm:cxn modelId="{6832A5A1-31C2-4D70-9389-2396DA9ED51E}" type="presParOf" srcId="{AE595EBA-AF2C-4208-B1C9-BF1BB66EF378}" destId="{7D055FE2-BB6D-44A6-864F-735256FE8D74}" srcOrd="0" destOrd="0" presId="urn:microsoft.com/office/officeart/2005/8/layout/StepDownProcess"/>
    <dgm:cxn modelId="{202168BC-A861-4408-8781-1CA95DB54147}" type="presParOf" srcId="{AE595EBA-AF2C-4208-B1C9-BF1BB66EF378}" destId="{5180661F-6A99-4124-95B5-47D29610FCC9}" srcOrd="1" destOrd="0" presId="urn:microsoft.com/office/officeart/2005/8/layout/StepDownProcess"/>
    <dgm:cxn modelId="{14E45F1C-AB72-4EF3-AB5C-14BF71BD77A7}" type="presParOf" srcId="{AE595EBA-AF2C-4208-B1C9-BF1BB66EF378}" destId="{EE88E11C-25CD-4EA0-A670-47E340A87D4E}" srcOrd="2" destOrd="0" presId="urn:microsoft.com/office/officeart/2005/8/layout/StepDownProcess"/>
    <dgm:cxn modelId="{FE6E5DA7-2658-4D54-9734-75628713E182}" type="presParOf" srcId="{93E48BE1-C5E9-4822-801A-F32B877139A9}" destId="{8F374047-E03D-46A5-B75B-AB1031BF944D}" srcOrd="1" destOrd="0" presId="urn:microsoft.com/office/officeart/2005/8/layout/StepDownProcess"/>
    <dgm:cxn modelId="{B22F4DE2-BFC4-4640-B5F6-1249541B34AD}" type="presParOf" srcId="{93E48BE1-C5E9-4822-801A-F32B877139A9}" destId="{8BA431D4-B4CA-4F6D-A5BC-94DA86626682}" srcOrd="2" destOrd="0" presId="urn:microsoft.com/office/officeart/2005/8/layout/StepDownProcess"/>
    <dgm:cxn modelId="{F2EB9854-AB82-4F0F-9CF3-AB556BA55CD0}" type="presParOf" srcId="{8BA431D4-B4CA-4F6D-A5BC-94DA86626682}" destId="{67FF6094-3267-4C7D-8CFD-FBA2940461A9}" srcOrd="0" destOrd="0" presId="urn:microsoft.com/office/officeart/2005/8/layout/StepDownProcess"/>
    <dgm:cxn modelId="{957D0A4F-3854-43E4-9A73-7E4B6C4EF7F8}" type="presParOf" srcId="{8BA431D4-B4CA-4F6D-A5BC-94DA86626682}" destId="{F72BCA9C-9915-42A4-A6DE-FE62F1D12160}" srcOrd="1" destOrd="0" presId="urn:microsoft.com/office/officeart/2005/8/layout/StepDownProcess"/>
    <dgm:cxn modelId="{5BC327AE-545C-4ED7-8CD2-307426A03F80}" type="presParOf" srcId="{8BA431D4-B4CA-4F6D-A5BC-94DA86626682}" destId="{1F59EABB-4C64-4A20-A7CC-E4AFD30C3011}" srcOrd="2" destOrd="0" presId="urn:microsoft.com/office/officeart/2005/8/layout/StepDownProcess"/>
    <dgm:cxn modelId="{5E2CD610-0965-44FF-BCB8-33A4FE0CF19F}" type="presParOf" srcId="{93E48BE1-C5E9-4822-801A-F32B877139A9}" destId="{907B358E-A8F3-47C2-92EE-7CDB870A1AFF}" srcOrd="3" destOrd="0" presId="urn:microsoft.com/office/officeart/2005/8/layout/StepDownProcess"/>
    <dgm:cxn modelId="{9D658C91-72D7-41FF-A1F9-EE9209904E03}" type="presParOf" srcId="{93E48BE1-C5E9-4822-801A-F32B877139A9}" destId="{FC1CE8F9-F99E-42B4-8F32-371E1FBC6250}" srcOrd="4" destOrd="0" presId="urn:microsoft.com/office/officeart/2005/8/layout/StepDownProcess"/>
    <dgm:cxn modelId="{30C568C1-AB6D-46D5-9319-95C822E0E971}" type="presParOf" srcId="{FC1CE8F9-F99E-42B4-8F32-371E1FBC6250}" destId="{F7BC1E74-4F7B-4CA9-BA56-DDFAC84D03F7}" srcOrd="0" destOrd="0" presId="urn:microsoft.com/office/officeart/2005/8/layout/StepDownProcess"/>
    <dgm:cxn modelId="{3268F925-7BC9-48A1-A8C6-B7D3F6CB542D}" type="presParOf" srcId="{FC1CE8F9-F99E-42B4-8F32-371E1FBC6250}" destId="{651BF3C5-3EF3-49F5-AA9E-F9287D5CEA56}" srcOrd="1" destOrd="0" presId="urn:microsoft.com/office/officeart/2005/8/layout/StepDownProcess"/>
    <dgm:cxn modelId="{30629124-B0BF-4C9E-A0C9-8022D8661059}" type="presParOf" srcId="{FC1CE8F9-F99E-42B4-8F32-371E1FBC6250}" destId="{A1384937-340E-49BC-A304-3A44B5D1B3E1}" srcOrd="2" destOrd="0" presId="urn:microsoft.com/office/officeart/2005/8/layout/StepDownProcess"/>
    <dgm:cxn modelId="{C1C32A69-2871-439E-8E1A-2AAF91E9CA9E}" type="presParOf" srcId="{93E48BE1-C5E9-4822-801A-F32B877139A9}" destId="{D96AC526-CAD4-4646-A192-ADC317C0990B}" srcOrd="5" destOrd="0" presId="urn:microsoft.com/office/officeart/2005/8/layout/StepDownProcess"/>
    <dgm:cxn modelId="{E1E2C28A-8369-47FD-9296-7DBE9B12D473}" type="presParOf" srcId="{93E48BE1-C5E9-4822-801A-F32B877139A9}" destId="{F61E50DD-891B-45BC-AA4E-205A142254B6}" srcOrd="6" destOrd="0" presId="urn:microsoft.com/office/officeart/2005/8/layout/StepDownProcess"/>
    <dgm:cxn modelId="{9CEFAF33-33FC-456B-803E-12629746C0FD}" type="presParOf" srcId="{F61E50DD-891B-45BC-AA4E-205A142254B6}" destId="{A46E8D95-DE82-409B-A3CD-4F58F2A2C2CA}" srcOrd="0" destOrd="0" presId="urn:microsoft.com/office/officeart/2005/8/layout/StepDownProcess"/>
    <dgm:cxn modelId="{CCB6AEB3-9D8A-4D0B-B0E5-F6BB7BE419B5}" type="presParOf" srcId="{F61E50DD-891B-45BC-AA4E-205A142254B6}" destId="{C2083F0B-F843-41E2-9F96-C38C94021075}" srcOrd="1"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D055FE2-BB6D-44A6-864F-735256FE8D74}">
      <dsp:nvSpPr>
        <dsp:cNvPr id="0" name=""/>
        <dsp:cNvSpPr/>
      </dsp:nvSpPr>
      <dsp:spPr>
        <a:xfrm rot="5400000">
          <a:off x="585590" y="1133093"/>
          <a:ext cx="947837" cy="1079079"/>
        </a:xfrm>
        <a:prstGeom prst="bentUpArrow">
          <a:avLst>
            <a:gd name="adj1" fmla="val 32840"/>
            <a:gd name="adj2" fmla="val 25000"/>
            <a:gd name="adj3" fmla="val 35780"/>
          </a:avLst>
        </a:prstGeom>
        <a:solidFill>
          <a:schemeClr val="dk2">
            <a:tint val="40000"/>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180661F-6A99-4124-95B5-47D29610FCC9}">
      <dsp:nvSpPr>
        <dsp:cNvPr id="0" name=""/>
        <dsp:cNvSpPr/>
      </dsp:nvSpPr>
      <dsp:spPr>
        <a:xfrm>
          <a:off x="0" y="229437"/>
          <a:ext cx="1558837" cy="993644"/>
        </a:xfrm>
        <a:prstGeom prst="roundRect">
          <a:avLst>
            <a:gd name="adj" fmla="val 16670"/>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rtl="0">
            <a:lnSpc>
              <a:spcPct val="90000"/>
            </a:lnSpc>
            <a:spcBef>
              <a:spcPct val="0"/>
            </a:spcBef>
            <a:spcAft>
              <a:spcPct val="35000"/>
            </a:spcAft>
          </a:pPr>
          <a:r>
            <a:rPr lang="en-US" sz="2000" kern="1200" dirty="0" smtClean="0">
              <a:latin typeface="Calibri" panose="020F0502020204030204" pitchFamily="34" charset="0"/>
              <a:cs typeface="Calibri" panose="020F0502020204030204" pitchFamily="34" charset="0"/>
            </a:rPr>
            <a:t>Drug targets</a:t>
          </a:r>
          <a:endParaRPr lang="en-US" sz="2000" kern="1200" dirty="0">
            <a:latin typeface="Calibri" panose="020F0502020204030204" pitchFamily="34" charset="0"/>
            <a:cs typeface="Calibri" panose="020F0502020204030204" pitchFamily="34" charset="0"/>
          </a:endParaRPr>
        </a:p>
      </dsp:txBody>
      <dsp:txXfrm>
        <a:off x="48514" y="277951"/>
        <a:ext cx="1461809" cy="896616"/>
      </dsp:txXfrm>
    </dsp:sp>
    <dsp:sp modelId="{EE88E11C-25CD-4EA0-A670-47E340A87D4E}">
      <dsp:nvSpPr>
        <dsp:cNvPr id="0" name=""/>
        <dsp:cNvSpPr/>
      </dsp:nvSpPr>
      <dsp:spPr>
        <a:xfrm>
          <a:off x="1791100" y="274344"/>
          <a:ext cx="3743639" cy="9027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ctr" anchorCtr="0">
          <a:noAutofit/>
        </a:bodyPr>
        <a:lstStyle/>
        <a:p>
          <a:pPr marL="171450" lvl="1" indent="-171450" algn="l" defTabSz="800100">
            <a:lnSpc>
              <a:spcPct val="90000"/>
            </a:lnSpc>
            <a:spcBef>
              <a:spcPct val="0"/>
            </a:spcBef>
            <a:spcAft>
              <a:spcPct val="15000"/>
            </a:spcAft>
            <a:buChar char="••"/>
          </a:pPr>
          <a:r>
            <a:rPr lang="en-US" sz="1800" kern="1200" dirty="0" smtClean="0">
              <a:latin typeface="Calibri" panose="020F0502020204030204" pitchFamily="34" charset="0"/>
              <a:cs typeface="Calibri" panose="020F0502020204030204" pitchFamily="34" charset="0"/>
            </a:rPr>
            <a:t>GDSC</a:t>
          </a:r>
          <a:endParaRPr lang="en-US" sz="1800" kern="1200" dirty="0">
            <a:latin typeface="Calibri" panose="020F0502020204030204" pitchFamily="34" charset="0"/>
            <a:cs typeface="Calibri" panose="020F0502020204030204" pitchFamily="34" charset="0"/>
          </a:endParaRPr>
        </a:p>
        <a:p>
          <a:pPr marL="171450" lvl="1" indent="-171450" algn="l" defTabSz="800100">
            <a:lnSpc>
              <a:spcPct val="90000"/>
            </a:lnSpc>
            <a:spcBef>
              <a:spcPct val="0"/>
            </a:spcBef>
            <a:spcAft>
              <a:spcPct val="15000"/>
            </a:spcAft>
            <a:buChar char="••"/>
          </a:pPr>
          <a:r>
            <a:rPr lang="en-US" sz="1800" kern="1200" dirty="0" smtClean="0">
              <a:latin typeface="Calibri" panose="020F0502020204030204" pitchFamily="34" charset="0"/>
              <a:cs typeface="Calibri" panose="020F0502020204030204" pitchFamily="34" charset="0"/>
            </a:rPr>
            <a:t>Literature mining (</a:t>
          </a:r>
          <a:r>
            <a:rPr lang="en-US" sz="1800" kern="1200" dirty="0" err="1" smtClean="0">
              <a:latin typeface="Calibri" panose="020F0502020204030204" pitchFamily="34" charset="0"/>
              <a:cs typeface="Calibri" panose="020F0502020204030204" pitchFamily="34" charset="0"/>
            </a:rPr>
            <a:t>MicroDiscovey</a:t>
          </a:r>
          <a:r>
            <a:rPr lang="en-US" sz="1800" kern="1200" dirty="0" smtClean="0">
              <a:latin typeface="Calibri" panose="020F0502020204030204" pitchFamily="34" charset="0"/>
              <a:cs typeface="Calibri" panose="020F0502020204030204" pitchFamily="34" charset="0"/>
            </a:rPr>
            <a:t>)</a:t>
          </a:r>
          <a:endParaRPr lang="en-US" sz="1800" kern="1200" dirty="0">
            <a:latin typeface="Calibri" panose="020F0502020204030204" pitchFamily="34" charset="0"/>
            <a:cs typeface="Calibri" panose="020F0502020204030204" pitchFamily="34" charset="0"/>
          </a:endParaRPr>
        </a:p>
      </dsp:txBody>
      <dsp:txXfrm>
        <a:off x="1791100" y="274344"/>
        <a:ext cx="3743639" cy="902702"/>
      </dsp:txXfrm>
    </dsp:sp>
    <dsp:sp modelId="{67FF6094-3267-4C7D-8CFD-FBA2940461A9}">
      <dsp:nvSpPr>
        <dsp:cNvPr id="0" name=""/>
        <dsp:cNvSpPr/>
      </dsp:nvSpPr>
      <dsp:spPr>
        <a:xfrm rot="5400000">
          <a:off x="2518034" y="2326092"/>
          <a:ext cx="947837" cy="1079079"/>
        </a:xfrm>
        <a:prstGeom prst="bentUpArrow">
          <a:avLst>
            <a:gd name="adj1" fmla="val 32840"/>
            <a:gd name="adj2" fmla="val 25000"/>
            <a:gd name="adj3" fmla="val 35780"/>
          </a:avLst>
        </a:prstGeom>
        <a:solidFill>
          <a:schemeClr val="dk2">
            <a:tint val="40000"/>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72BCA9C-9915-42A4-A6DE-FE62F1D12160}">
      <dsp:nvSpPr>
        <dsp:cNvPr id="0" name=""/>
        <dsp:cNvSpPr/>
      </dsp:nvSpPr>
      <dsp:spPr>
        <a:xfrm>
          <a:off x="1828792" y="1422436"/>
          <a:ext cx="1555614" cy="993644"/>
        </a:xfrm>
        <a:prstGeom prst="roundRect">
          <a:avLst>
            <a:gd name="adj" fmla="val 16670"/>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rtl="0">
            <a:lnSpc>
              <a:spcPct val="90000"/>
            </a:lnSpc>
            <a:spcBef>
              <a:spcPct val="0"/>
            </a:spcBef>
            <a:spcAft>
              <a:spcPct val="35000"/>
            </a:spcAft>
          </a:pPr>
          <a:r>
            <a:rPr lang="en-US" sz="2000" kern="1200" dirty="0" err="1" smtClean="0">
              <a:latin typeface="Calibri" panose="020F0502020204030204" pitchFamily="34" charset="0"/>
              <a:cs typeface="Calibri" panose="020F0502020204030204" pitchFamily="34" charset="0"/>
            </a:rPr>
            <a:t>NetCore</a:t>
          </a:r>
          <a:endParaRPr lang="en-US" sz="2000" kern="1200" dirty="0">
            <a:latin typeface="Calibri" panose="020F0502020204030204" pitchFamily="34" charset="0"/>
            <a:cs typeface="Calibri" panose="020F0502020204030204" pitchFamily="34" charset="0"/>
          </a:endParaRPr>
        </a:p>
      </dsp:txBody>
      <dsp:txXfrm>
        <a:off x="1877306" y="1470950"/>
        <a:ext cx="1458586" cy="896616"/>
      </dsp:txXfrm>
    </dsp:sp>
    <dsp:sp modelId="{1F59EABB-4C64-4A20-A7CC-E4AFD30C3011}">
      <dsp:nvSpPr>
        <dsp:cNvPr id="0" name=""/>
        <dsp:cNvSpPr/>
      </dsp:nvSpPr>
      <dsp:spPr>
        <a:xfrm>
          <a:off x="3581396" y="1467343"/>
          <a:ext cx="3742316" cy="9027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ctr" anchorCtr="0">
          <a:noAutofit/>
        </a:bodyPr>
        <a:lstStyle/>
        <a:p>
          <a:pPr marL="171450" lvl="1" indent="-171450" algn="l" defTabSz="800100">
            <a:lnSpc>
              <a:spcPct val="90000"/>
            </a:lnSpc>
            <a:spcBef>
              <a:spcPct val="0"/>
            </a:spcBef>
            <a:spcAft>
              <a:spcPct val="15000"/>
            </a:spcAft>
            <a:buChar char="••"/>
          </a:pPr>
          <a:r>
            <a:rPr lang="en-US" sz="1800" kern="1200" dirty="0" smtClean="0">
              <a:latin typeface="Calibri" panose="020F0502020204030204" pitchFamily="34" charset="0"/>
              <a:cs typeface="Calibri" panose="020F0502020204030204" pitchFamily="34" charset="0"/>
            </a:rPr>
            <a:t>Top 30 genes from each drug</a:t>
          </a:r>
          <a:endParaRPr lang="en-US" sz="1800" kern="1200" dirty="0">
            <a:latin typeface="Calibri" panose="020F0502020204030204" pitchFamily="34" charset="0"/>
            <a:cs typeface="Calibri" panose="020F0502020204030204" pitchFamily="34" charset="0"/>
          </a:endParaRPr>
        </a:p>
      </dsp:txBody>
      <dsp:txXfrm>
        <a:off x="3581396" y="1467343"/>
        <a:ext cx="3742316" cy="902702"/>
      </dsp:txXfrm>
    </dsp:sp>
    <dsp:sp modelId="{F7BC1E74-4F7B-4CA9-BA56-DDFAC84D03F7}">
      <dsp:nvSpPr>
        <dsp:cNvPr id="0" name=""/>
        <dsp:cNvSpPr/>
      </dsp:nvSpPr>
      <dsp:spPr>
        <a:xfrm rot="5400000">
          <a:off x="4470353" y="3521836"/>
          <a:ext cx="947837" cy="1079079"/>
        </a:xfrm>
        <a:prstGeom prst="bentUpArrow">
          <a:avLst>
            <a:gd name="adj1" fmla="val 32840"/>
            <a:gd name="adj2" fmla="val 25000"/>
            <a:gd name="adj3" fmla="val 35780"/>
          </a:avLst>
        </a:prstGeom>
        <a:solidFill>
          <a:schemeClr val="dk2">
            <a:tint val="40000"/>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51BF3C5-3EF3-49F5-AA9E-F9287D5CEA56}">
      <dsp:nvSpPr>
        <dsp:cNvPr id="0" name=""/>
        <dsp:cNvSpPr/>
      </dsp:nvSpPr>
      <dsp:spPr>
        <a:xfrm>
          <a:off x="3774814" y="2615436"/>
          <a:ext cx="1559188" cy="989009"/>
        </a:xfrm>
        <a:prstGeom prst="roundRect">
          <a:avLst>
            <a:gd name="adj" fmla="val 16670"/>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rtl="0">
            <a:lnSpc>
              <a:spcPct val="90000"/>
            </a:lnSpc>
            <a:spcBef>
              <a:spcPct val="0"/>
            </a:spcBef>
            <a:spcAft>
              <a:spcPct val="35000"/>
            </a:spcAft>
          </a:pPr>
          <a:r>
            <a:rPr lang="en-US" sz="2000" kern="1200" dirty="0" smtClean="0">
              <a:latin typeface="Calibri" panose="020F0502020204030204" pitchFamily="34" charset="0"/>
              <a:cs typeface="Calibri" panose="020F0502020204030204" pitchFamily="34" charset="0"/>
            </a:rPr>
            <a:t>Gene expression</a:t>
          </a:r>
          <a:endParaRPr lang="en-US" sz="2000" kern="1200" dirty="0">
            <a:latin typeface="Calibri" panose="020F0502020204030204" pitchFamily="34" charset="0"/>
            <a:cs typeface="Calibri" panose="020F0502020204030204" pitchFamily="34" charset="0"/>
          </a:endParaRPr>
        </a:p>
      </dsp:txBody>
      <dsp:txXfrm>
        <a:off x="3823102" y="2663724"/>
        <a:ext cx="1462612" cy="892433"/>
      </dsp:txXfrm>
    </dsp:sp>
    <dsp:sp modelId="{A1384937-340E-49BC-A304-3A44B5D1B3E1}">
      <dsp:nvSpPr>
        <dsp:cNvPr id="0" name=""/>
        <dsp:cNvSpPr/>
      </dsp:nvSpPr>
      <dsp:spPr>
        <a:xfrm>
          <a:off x="5486404" y="2658025"/>
          <a:ext cx="3061295" cy="9027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ctr" anchorCtr="0">
          <a:noAutofit/>
        </a:bodyPr>
        <a:lstStyle/>
        <a:p>
          <a:pPr marL="171450" lvl="1" indent="-171450" algn="l" defTabSz="800100">
            <a:lnSpc>
              <a:spcPct val="90000"/>
            </a:lnSpc>
            <a:spcBef>
              <a:spcPct val="0"/>
            </a:spcBef>
            <a:spcAft>
              <a:spcPct val="15000"/>
            </a:spcAft>
            <a:buChar char="••"/>
          </a:pPr>
          <a:r>
            <a:rPr lang="en-US" sz="1800" kern="1200" dirty="0" smtClean="0">
              <a:latin typeface="Calibri" panose="020F0502020204030204" pitchFamily="34" charset="0"/>
              <a:cs typeface="Calibri" panose="020F0502020204030204" pitchFamily="34" charset="0"/>
            </a:rPr>
            <a:t>2,063 genes from all drugs</a:t>
          </a:r>
          <a:endParaRPr lang="en-US" sz="1800" kern="1200" dirty="0">
            <a:latin typeface="Calibri" panose="020F0502020204030204" pitchFamily="34" charset="0"/>
            <a:cs typeface="Calibri" panose="020F0502020204030204" pitchFamily="34" charset="0"/>
          </a:endParaRPr>
        </a:p>
      </dsp:txBody>
      <dsp:txXfrm>
        <a:off x="5486404" y="2658025"/>
        <a:ext cx="3061295" cy="902702"/>
      </dsp:txXfrm>
    </dsp:sp>
    <dsp:sp modelId="{A46E8D95-DE82-409B-A3CD-4F58F2A2C2CA}">
      <dsp:nvSpPr>
        <dsp:cNvPr id="0" name=""/>
        <dsp:cNvSpPr/>
      </dsp:nvSpPr>
      <dsp:spPr>
        <a:xfrm>
          <a:off x="5638807" y="3806118"/>
          <a:ext cx="1555614" cy="993644"/>
        </a:xfrm>
        <a:prstGeom prst="roundRect">
          <a:avLst>
            <a:gd name="adj" fmla="val 16670"/>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latin typeface="Calibri" panose="020F0502020204030204" pitchFamily="34" charset="0"/>
              <a:cs typeface="Calibri" panose="020F0502020204030204" pitchFamily="34" charset="0"/>
            </a:rPr>
            <a:t>Prediction</a:t>
          </a:r>
          <a:endParaRPr lang="en-US" sz="2000" kern="1200" dirty="0">
            <a:latin typeface="Calibri" panose="020F0502020204030204" pitchFamily="34" charset="0"/>
            <a:cs typeface="Calibri" panose="020F0502020204030204" pitchFamily="34" charset="0"/>
          </a:endParaRPr>
        </a:p>
      </dsp:txBody>
      <dsp:txXfrm>
        <a:off x="5687321" y="3854632"/>
        <a:ext cx="1458586" cy="896616"/>
      </dsp:txXfrm>
    </dsp:sp>
    <dsp:sp modelId="{C2083F0B-F843-41E2-9F96-C38C94021075}">
      <dsp:nvSpPr>
        <dsp:cNvPr id="0" name=""/>
        <dsp:cNvSpPr/>
      </dsp:nvSpPr>
      <dsp:spPr>
        <a:xfrm>
          <a:off x="7239695" y="3851025"/>
          <a:ext cx="1447104" cy="9027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ctr" anchorCtr="0">
          <a:noAutofit/>
        </a:bodyPr>
        <a:lstStyle/>
        <a:p>
          <a:pPr marL="171450" lvl="1" indent="-171450" algn="l" defTabSz="800100">
            <a:lnSpc>
              <a:spcPct val="90000"/>
            </a:lnSpc>
            <a:spcBef>
              <a:spcPct val="0"/>
            </a:spcBef>
            <a:spcAft>
              <a:spcPct val="15000"/>
            </a:spcAft>
            <a:buChar char="••"/>
          </a:pPr>
          <a:r>
            <a:rPr lang="en-US" sz="1800" kern="1200" dirty="0" err="1" smtClean="0">
              <a:latin typeface="Calibri" panose="020F0502020204030204" pitchFamily="34" charset="0"/>
              <a:cs typeface="Calibri" panose="020F0502020204030204" pitchFamily="34" charset="0"/>
            </a:rPr>
            <a:t>Kernalized</a:t>
          </a:r>
          <a:r>
            <a:rPr lang="en-US" sz="1800" kern="1200" dirty="0" smtClean="0">
              <a:latin typeface="Calibri" panose="020F0502020204030204" pitchFamily="34" charset="0"/>
              <a:cs typeface="Calibri" panose="020F0502020204030204" pitchFamily="34" charset="0"/>
            </a:rPr>
            <a:t> ranked learning (KRL)</a:t>
          </a:r>
          <a:endParaRPr lang="en-US" sz="1800" kern="1200" dirty="0">
            <a:latin typeface="Calibri" panose="020F0502020204030204" pitchFamily="34" charset="0"/>
            <a:cs typeface="Calibri" panose="020F0502020204030204" pitchFamily="34" charset="0"/>
          </a:endParaRPr>
        </a:p>
      </dsp:txBody>
      <dsp:txXfrm>
        <a:off x="7239695" y="3851025"/>
        <a:ext cx="1447104" cy="902702"/>
      </dsp:txXfrm>
    </dsp:sp>
  </dsp:spTree>
</dsp:drawing>
</file>

<file path=ppt/diagrams/layout1.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1" name="PlaceHolder 1"/>
          <p:cNvSpPr>
            <a:spLocks noGrp="1" noRot="1" noChangeAspect="1"/>
          </p:cNvSpPr>
          <p:nvPr>
            <p:ph type="sldImg"/>
          </p:nvPr>
        </p:nvSpPr>
        <p:spPr>
          <a:xfrm>
            <a:off x="216000" y="812520"/>
            <a:ext cx="7127280" cy="4008960"/>
          </a:xfrm>
          <a:prstGeom prst="rect">
            <a:avLst/>
          </a:prstGeom>
        </p:spPr>
        <p:txBody>
          <a:bodyPr lIns="0" tIns="0" rIns="0" bIns="0" anchor="ctr">
            <a:noAutofit/>
          </a:bodyPr>
          <a:lstStyle/>
          <a:p>
            <a:r>
              <a:rPr lang="en-US" sz="1800" b="0" strike="noStrike" spc="-1">
                <a:solidFill>
                  <a:srgbClr val="000000"/>
                </a:solidFill>
                <a:latin typeface="Arial"/>
              </a:rPr>
              <a:t>Click to move the slide</a:t>
            </a:r>
          </a:p>
        </p:txBody>
      </p:sp>
      <p:sp>
        <p:nvSpPr>
          <p:cNvPr id="142" name="PlaceHolder 2"/>
          <p:cNvSpPr>
            <a:spLocks noGrp="1"/>
          </p:cNvSpPr>
          <p:nvPr>
            <p:ph type="body"/>
          </p:nvPr>
        </p:nvSpPr>
        <p:spPr>
          <a:xfrm>
            <a:off x="756000" y="5078520"/>
            <a:ext cx="6047640" cy="4811040"/>
          </a:xfrm>
          <a:prstGeom prst="rect">
            <a:avLst/>
          </a:prstGeom>
        </p:spPr>
        <p:txBody>
          <a:bodyPr lIns="0" tIns="0" rIns="0" bIns="0">
            <a:noAutofit/>
          </a:bodyPr>
          <a:lstStyle/>
          <a:p>
            <a:r>
              <a:rPr lang="en-US" sz="2000" b="0" strike="noStrike" spc="-1">
                <a:latin typeface="Arial"/>
              </a:rPr>
              <a:t>Click to edit the notes format</a:t>
            </a:r>
          </a:p>
        </p:txBody>
      </p:sp>
      <p:sp>
        <p:nvSpPr>
          <p:cNvPr id="143" name="PlaceHolder 3"/>
          <p:cNvSpPr>
            <a:spLocks noGrp="1"/>
          </p:cNvSpPr>
          <p:nvPr>
            <p:ph type="hdr"/>
          </p:nvPr>
        </p:nvSpPr>
        <p:spPr>
          <a:xfrm>
            <a:off x="0" y="0"/>
            <a:ext cx="3280680" cy="534240"/>
          </a:xfrm>
          <a:prstGeom prst="rect">
            <a:avLst/>
          </a:prstGeom>
        </p:spPr>
        <p:txBody>
          <a:bodyPr lIns="0" tIns="0" rIns="0" bIns="0">
            <a:noAutofit/>
          </a:bodyPr>
          <a:lstStyle/>
          <a:p>
            <a:r>
              <a:rPr lang="en-US" sz="1400" b="0" strike="noStrike" spc="-1">
                <a:latin typeface="Times New Roman"/>
              </a:rPr>
              <a:t> </a:t>
            </a:r>
          </a:p>
        </p:txBody>
      </p:sp>
      <p:sp>
        <p:nvSpPr>
          <p:cNvPr id="144" name="PlaceHolder 4"/>
          <p:cNvSpPr>
            <a:spLocks noGrp="1"/>
          </p:cNvSpPr>
          <p:nvPr>
            <p:ph type="dt"/>
          </p:nvPr>
        </p:nvSpPr>
        <p:spPr>
          <a:xfrm>
            <a:off x="4278960" y="0"/>
            <a:ext cx="3280680" cy="534240"/>
          </a:xfrm>
          <a:prstGeom prst="rect">
            <a:avLst/>
          </a:prstGeom>
        </p:spPr>
        <p:txBody>
          <a:bodyPr lIns="0" tIns="0" rIns="0" bIns="0">
            <a:noAutofit/>
          </a:bodyPr>
          <a:lstStyle/>
          <a:p>
            <a:pPr algn="r"/>
            <a:r>
              <a:rPr lang="en-US" sz="1400" b="0" strike="noStrike" spc="-1">
                <a:latin typeface="Times New Roman"/>
              </a:rPr>
              <a:t> </a:t>
            </a:r>
          </a:p>
        </p:txBody>
      </p:sp>
      <p:sp>
        <p:nvSpPr>
          <p:cNvPr id="145" name="PlaceHolder 5"/>
          <p:cNvSpPr>
            <a:spLocks noGrp="1"/>
          </p:cNvSpPr>
          <p:nvPr>
            <p:ph type="ftr"/>
          </p:nvPr>
        </p:nvSpPr>
        <p:spPr>
          <a:xfrm>
            <a:off x="0" y="10157400"/>
            <a:ext cx="3280680" cy="534240"/>
          </a:xfrm>
          <a:prstGeom prst="rect">
            <a:avLst/>
          </a:prstGeom>
        </p:spPr>
        <p:txBody>
          <a:bodyPr lIns="0" tIns="0" rIns="0" bIns="0" anchor="b">
            <a:noAutofit/>
          </a:bodyPr>
          <a:lstStyle/>
          <a:p>
            <a:r>
              <a:rPr lang="en-US" sz="1400" b="0" strike="noStrike" spc="-1">
                <a:latin typeface="Times New Roman"/>
              </a:rPr>
              <a:t> </a:t>
            </a:r>
          </a:p>
        </p:txBody>
      </p:sp>
      <p:sp>
        <p:nvSpPr>
          <p:cNvPr id="146" name="PlaceHolder 6"/>
          <p:cNvSpPr>
            <a:spLocks noGrp="1"/>
          </p:cNvSpPr>
          <p:nvPr>
            <p:ph type="sldNum"/>
          </p:nvPr>
        </p:nvSpPr>
        <p:spPr>
          <a:xfrm>
            <a:off x="4278960" y="10157400"/>
            <a:ext cx="3280680" cy="534240"/>
          </a:xfrm>
          <a:prstGeom prst="rect">
            <a:avLst/>
          </a:prstGeom>
        </p:spPr>
        <p:txBody>
          <a:bodyPr lIns="0" tIns="0" rIns="0" bIns="0" anchor="b">
            <a:noAutofit/>
          </a:bodyPr>
          <a:lstStyle/>
          <a:p>
            <a:pPr algn="r"/>
            <a:fld id="{529F58D3-8F10-4430-9EE1-15F367D28D03}" type="slidenum">
              <a:rPr lang="en-US" sz="1400" b="0" strike="noStrike" spc="-1">
                <a:latin typeface="Times New Roman"/>
              </a:rPr>
              <a:t>‹#›</a:t>
            </a:fld>
            <a:endParaRPr lang="en-US" sz="1400" b="0" strike="noStrike" spc="-1">
              <a:latin typeface="Times New Roman"/>
            </a:endParaRPr>
          </a:p>
        </p:txBody>
      </p:sp>
    </p:spTree>
    <p:extLst>
      <p:ext uri="{BB962C8B-B14F-4D97-AF65-F5344CB8AC3E}">
        <p14:creationId xmlns:p14="http://schemas.microsoft.com/office/powerpoint/2010/main" val="18435733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en.wikipedia.org/wiki/Heart_muscle" TargetMode="External"/><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s://en.wikipedia.org/wiki/Enzyme_inhibitor" TargetMode="External"/><Relationship Id="rId2" Type="http://schemas.openxmlformats.org/officeDocument/2006/relationships/slide" Target="../slides/slide48.xml"/><Relationship Id="rId1" Type="http://schemas.openxmlformats.org/officeDocument/2006/relationships/notesMaster" Target="../notesMasters/notesMaster1.xml"/><Relationship Id="rId4" Type="http://schemas.openxmlformats.org/officeDocument/2006/relationships/hyperlink" Target="https://en.wikipedia.org/wiki/In_vitro" TargetMode="Externa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en.wikipedia.org/wiki/Enzyme_inhibitor" TargetMode="External"/><Relationship Id="rId2" Type="http://schemas.openxmlformats.org/officeDocument/2006/relationships/slide" Target="../slides/slide49.xml"/><Relationship Id="rId1" Type="http://schemas.openxmlformats.org/officeDocument/2006/relationships/notesMaster" Target="../notesMasters/notesMaster1.xml"/><Relationship Id="rId4" Type="http://schemas.openxmlformats.org/officeDocument/2006/relationships/hyperlink" Target="https://en.wikipedia.org/wiki/In_vitro" TargetMode="Externa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s://en.wikipedia.org/wiki/Enzyme_inhibitor" TargetMode="External"/><Relationship Id="rId2" Type="http://schemas.openxmlformats.org/officeDocument/2006/relationships/slide" Target="../slides/slide50.xml"/><Relationship Id="rId1" Type="http://schemas.openxmlformats.org/officeDocument/2006/relationships/notesMaster" Target="../notesMasters/notesMaster1.xml"/><Relationship Id="rId4" Type="http://schemas.openxmlformats.org/officeDocument/2006/relationships/hyperlink" Target="https://en.wikipedia.org/wiki/In_vitro" TargetMode="Externa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3" Type="http://schemas.openxmlformats.org/officeDocument/2006/relationships/hyperlink" Target="https://en.wikipedia.org/wiki/Graph_of_a_function" TargetMode="External"/><Relationship Id="rId2" Type="http://schemas.openxmlformats.org/officeDocument/2006/relationships/slide" Target="../slides/slide72.xml"/><Relationship Id="rId1" Type="http://schemas.openxmlformats.org/officeDocument/2006/relationships/notesMaster" Target="../notesMasters/notesMaster1.xml"/><Relationship Id="rId4" Type="http://schemas.openxmlformats.org/officeDocument/2006/relationships/hyperlink" Target="https://en.wikipedia.org/wiki/Binary_classifier" TargetMode="Externa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8" Type="http://schemas.openxmlformats.org/officeDocument/2006/relationships/hyperlink" Target="https://en.wikipedia.org/wiki/DNA-binding_protein" TargetMode="External"/><Relationship Id="rId3" Type="http://schemas.openxmlformats.org/officeDocument/2006/relationships/hyperlink" Target="https://en.wikipedia.org/wiki/Upstream_and_downstream_(DNA)" TargetMode="External"/><Relationship Id="rId7" Type="http://schemas.openxmlformats.org/officeDocument/2006/relationships/hyperlink" Target="https://en.wikipedia.org/wiki/Protein_domain" TargetMode="External"/><Relationship Id="rId2" Type="http://schemas.openxmlformats.org/officeDocument/2006/relationships/slide" Target="../slides/slide14.xml"/><Relationship Id="rId1" Type="http://schemas.openxmlformats.org/officeDocument/2006/relationships/notesMaster" Target="../notesMasters/notesMaster1.xml"/><Relationship Id="rId6" Type="http://schemas.openxmlformats.org/officeDocument/2006/relationships/hyperlink" Target="https://en.wikipedia.org/wiki/Upstream_activating_sequence" TargetMode="External"/><Relationship Id="rId5" Type="http://schemas.openxmlformats.org/officeDocument/2006/relationships/hyperlink" Target="https://en.wikipedia.org/wiki/Transcription_factor" TargetMode="External"/><Relationship Id="rId4" Type="http://schemas.openxmlformats.org/officeDocument/2006/relationships/hyperlink" Target="https://en.wikipedia.org/wiki/Reporter_gene" TargetMode="External"/><Relationship Id="rId9" Type="http://schemas.openxmlformats.org/officeDocument/2006/relationships/hyperlink" Target="https://en.wikipedia.org/wiki/Transcription_(genetics)" TargetMode="External"/></Relationships>
</file>

<file path=ppt/notesSlides/_rels/notesSlide9.xml.rels><?xml version="1.0" encoding="UTF-8" standalone="yes"?>
<Relationships xmlns="http://schemas.openxmlformats.org/package/2006/relationships"><Relationship Id="rId8" Type="http://schemas.openxmlformats.org/officeDocument/2006/relationships/hyperlink" Target="https://en.wikipedia.org/wiki/DNA-binding_protein" TargetMode="External"/><Relationship Id="rId3" Type="http://schemas.openxmlformats.org/officeDocument/2006/relationships/hyperlink" Target="https://en.wikipedia.org/wiki/Upstream_and_downstream_(DNA)" TargetMode="External"/><Relationship Id="rId7" Type="http://schemas.openxmlformats.org/officeDocument/2006/relationships/hyperlink" Target="https://en.wikipedia.org/wiki/Protein_domain" TargetMode="External"/><Relationship Id="rId2" Type="http://schemas.openxmlformats.org/officeDocument/2006/relationships/slide" Target="../slides/slide15.xml"/><Relationship Id="rId1" Type="http://schemas.openxmlformats.org/officeDocument/2006/relationships/notesMaster" Target="../notesMasters/notesMaster1.xml"/><Relationship Id="rId6" Type="http://schemas.openxmlformats.org/officeDocument/2006/relationships/hyperlink" Target="https://en.wikipedia.org/wiki/Upstream_activating_sequence" TargetMode="External"/><Relationship Id="rId5" Type="http://schemas.openxmlformats.org/officeDocument/2006/relationships/hyperlink" Target="https://en.wikipedia.org/wiki/Transcription_factor" TargetMode="External"/><Relationship Id="rId4" Type="http://schemas.openxmlformats.org/officeDocument/2006/relationships/hyperlink" Target="https://en.wikipedia.org/wiki/Reporter_gene" TargetMode="External"/><Relationship Id="rId9" Type="http://schemas.openxmlformats.org/officeDocument/2006/relationships/hyperlink" Target="https://en.wikipedia.org/wiki/Transcription_(genetics)"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8075" y="812800"/>
            <a:ext cx="5343525" cy="4008438"/>
          </a:xfrm>
        </p:spPr>
      </p:sp>
      <p:sp>
        <p:nvSpPr>
          <p:cNvPr id="3" name="Notes Placeholder 2"/>
          <p:cNvSpPr>
            <a:spLocks noGrp="1"/>
          </p:cNvSpPr>
          <p:nvPr>
            <p:ph type="body" idx="1"/>
          </p:nvPr>
        </p:nvSpPr>
        <p:spPr/>
        <p:txBody>
          <a:bodyPr/>
          <a:lstStyle/>
          <a:p>
            <a:r>
              <a:rPr lang="en-US" dirty="0" smtClean="0"/>
              <a:t>What is network propagation </a:t>
            </a:r>
          </a:p>
          <a:p>
            <a:r>
              <a:rPr lang="en-US" dirty="0" smtClean="0"/>
              <a:t>Random walk</a:t>
            </a:r>
            <a:r>
              <a:rPr lang="en-US" baseline="0" dirty="0" smtClean="0"/>
              <a:t> process</a:t>
            </a:r>
          </a:p>
          <a:p>
            <a:r>
              <a:rPr lang="en-US" baseline="0" dirty="0" smtClean="0"/>
              <a:t>Equivalent to a </a:t>
            </a:r>
            <a:r>
              <a:rPr lang="en-US" baseline="0" dirty="0" err="1" smtClean="0"/>
              <a:t>markov</a:t>
            </a:r>
            <a:r>
              <a:rPr lang="en-US" baseline="0" dirty="0" smtClean="0"/>
              <a:t> chain</a:t>
            </a:r>
          </a:p>
          <a:p>
            <a:endParaRPr lang="en-US" baseline="0" dirty="0" smtClean="0"/>
          </a:p>
          <a:p>
            <a:r>
              <a:rPr lang="en-US" baseline="0" dirty="0" smtClean="0"/>
              <a:t>Need to mention the differences: random walk, random walk with restart and diffusion kernel </a:t>
            </a:r>
            <a:endParaRPr lang="en-US" dirty="0"/>
          </a:p>
        </p:txBody>
      </p:sp>
      <p:sp>
        <p:nvSpPr>
          <p:cNvPr id="4" name="Slide Number Placeholder 3"/>
          <p:cNvSpPr>
            <a:spLocks noGrp="1"/>
          </p:cNvSpPr>
          <p:nvPr>
            <p:ph type="sldNum" idx="10"/>
          </p:nvPr>
        </p:nvSpPr>
        <p:spPr/>
        <p:txBody>
          <a:bodyPr/>
          <a:lstStyle/>
          <a:p>
            <a:pPr algn="r"/>
            <a:fld id="{529F58D3-8F10-4430-9EE1-15F367D28D03}" type="slidenum">
              <a:rPr lang="en-US" sz="1400" b="0" strike="noStrike" spc="-1" smtClean="0">
                <a:latin typeface="Times New Roman"/>
              </a:rPr>
              <a:t>5</a:t>
            </a:fld>
            <a:endParaRPr lang="en-US" sz="1400" b="0" strike="noStrike" spc="-1">
              <a:latin typeface="Times New Roman"/>
            </a:endParaRPr>
          </a:p>
        </p:txBody>
      </p:sp>
    </p:spTree>
    <p:extLst>
      <p:ext uri="{BB962C8B-B14F-4D97-AF65-F5344CB8AC3E}">
        <p14:creationId xmlns:p14="http://schemas.microsoft.com/office/powerpoint/2010/main" val="34769917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8075" y="812800"/>
            <a:ext cx="5343525" cy="4008438"/>
          </a:xfrm>
        </p:spPr>
      </p:sp>
      <p:sp>
        <p:nvSpPr>
          <p:cNvPr id="3" name="Notes Placeholder 2"/>
          <p:cNvSpPr>
            <a:spLocks noGrp="1"/>
          </p:cNvSpPr>
          <p:nvPr>
            <p:ph type="body" idx="1"/>
          </p:nvPr>
        </p:nvSpPr>
        <p:spPr/>
        <p:txBody>
          <a:bodyPr/>
          <a:lstStyle/>
          <a:p>
            <a:r>
              <a:rPr lang="en-US" dirty="0" smtClean="0"/>
              <a:t>When using the degree to get the walkin</a:t>
            </a:r>
            <a:r>
              <a:rPr lang="en-US" baseline="0" dirty="0" smtClean="0"/>
              <a:t>g probabilities nodes with a high degree will be visited more often</a:t>
            </a:r>
          </a:p>
          <a:p>
            <a:r>
              <a:rPr lang="en-US" baseline="0" dirty="0" smtClean="0"/>
              <a:t>Therefore the results of the propagation will also be biased with high degree nodes </a:t>
            </a:r>
            <a:endParaRPr lang="en-US" dirty="0"/>
          </a:p>
        </p:txBody>
      </p:sp>
      <p:sp>
        <p:nvSpPr>
          <p:cNvPr id="4" name="Slide Number Placeholder 3"/>
          <p:cNvSpPr>
            <a:spLocks noGrp="1"/>
          </p:cNvSpPr>
          <p:nvPr>
            <p:ph type="sldNum" idx="10"/>
          </p:nvPr>
        </p:nvSpPr>
        <p:spPr/>
        <p:txBody>
          <a:bodyPr/>
          <a:lstStyle/>
          <a:p>
            <a:pPr algn="r"/>
            <a:fld id="{529F58D3-8F10-4430-9EE1-15F367D28D03}" type="slidenum">
              <a:rPr lang="en-US" sz="1400" b="0" strike="noStrike" spc="-1" smtClean="0">
                <a:latin typeface="Times New Roman"/>
              </a:rPr>
              <a:t>16</a:t>
            </a:fld>
            <a:endParaRPr lang="en-US" sz="1400" b="0" strike="noStrike" spc="-1">
              <a:latin typeface="Times New Roman"/>
            </a:endParaRPr>
          </a:p>
        </p:txBody>
      </p:sp>
    </p:spTree>
    <p:extLst>
      <p:ext uri="{BB962C8B-B14F-4D97-AF65-F5344CB8AC3E}">
        <p14:creationId xmlns:p14="http://schemas.microsoft.com/office/powerpoint/2010/main" val="37758854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5" name="PlaceHolder 1"/>
          <p:cNvSpPr>
            <a:spLocks noGrp="1" noRot="1" noChangeAspect="1"/>
          </p:cNvSpPr>
          <p:nvPr>
            <p:ph type="sldImg"/>
          </p:nvPr>
        </p:nvSpPr>
        <p:spPr>
          <a:xfrm>
            <a:off x="1106488" y="812800"/>
            <a:ext cx="5345112" cy="4008438"/>
          </a:xfrm>
          <a:prstGeom prst="rect">
            <a:avLst/>
          </a:prstGeom>
        </p:spPr>
      </p:sp>
      <p:sp>
        <p:nvSpPr>
          <p:cNvPr id="516" name="PlaceHolder 2"/>
          <p:cNvSpPr>
            <a:spLocks noGrp="1"/>
          </p:cNvSpPr>
          <p:nvPr>
            <p:ph type="body"/>
          </p:nvPr>
        </p:nvSpPr>
        <p:spPr>
          <a:xfrm>
            <a:off x="756000" y="5078520"/>
            <a:ext cx="6046920" cy="4902120"/>
          </a:xfrm>
          <a:prstGeom prst="rect">
            <a:avLst/>
          </a:prstGeom>
        </p:spPr>
        <p:txBody>
          <a:bodyPr lIns="0" tIns="0" rIns="0" bIns="0">
            <a:spAutoFit/>
          </a:bodyPr>
          <a:lstStyle/>
          <a:p>
            <a:pPr marL="216000" indent="-215640">
              <a:lnSpc>
                <a:spcPct val="100000"/>
              </a:lnSpc>
            </a:pPr>
            <a:r>
              <a:rPr lang="en-US" sz="1400" dirty="0" smtClean="0"/>
              <a:t>The location of the node is more</a:t>
            </a:r>
            <a:r>
              <a:rPr lang="en-US" sz="1400" baseline="0" dirty="0" smtClean="0"/>
              <a:t> significant than the number of its </a:t>
            </a:r>
            <a:r>
              <a:rPr lang="en-US" sz="1400" baseline="0" dirty="0" err="1" smtClean="0"/>
              <a:t>neighbours</a:t>
            </a:r>
            <a:endParaRPr lang="en-US" sz="1400" baseline="0" dirty="0" smtClean="0"/>
          </a:p>
          <a:p>
            <a:pPr marL="216000" indent="-215640">
              <a:lnSpc>
                <a:spcPct val="100000"/>
              </a:lnSpc>
            </a:pPr>
            <a:endParaRPr lang="en-US" sz="1400" baseline="0" dirty="0" smtClean="0"/>
          </a:p>
          <a:p>
            <a:pPr marL="216000" indent="-215640">
              <a:lnSpc>
                <a:spcPct val="100000"/>
              </a:lnSpc>
            </a:pPr>
            <a:r>
              <a:rPr lang="en-US" sz="1400" baseline="0" dirty="0" err="1" smtClean="0"/>
              <a:t>Coreness</a:t>
            </a:r>
            <a:r>
              <a:rPr lang="en-US" sz="1400" baseline="0" dirty="0" smtClean="0"/>
              <a:t> is a better indicator of a node’s influence on spreading dynamics in the network</a:t>
            </a:r>
          </a:p>
          <a:p>
            <a:pPr marL="216000" indent="-215640">
              <a:lnSpc>
                <a:spcPct val="100000"/>
              </a:lnSpc>
            </a:pPr>
            <a:endParaRPr lang="en-US" sz="1400" b="0" strike="noStrike" spc="-1" baseline="0" dirty="0" smtClean="0">
              <a:latin typeface="Arial"/>
            </a:endParaRPr>
          </a:p>
          <a:p>
            <a:pPr marL="216000" indent="-215640">
              <a:lnSpc>
                <a:spcPct val="100000"/>
              </a:lnSpc>
            </a:pPr>
            <a:endParaRPr lang="en-US" sz="1400" b="0" strike="noStrike" spc="-1" dirty="0">
              <a:latin typeface="Arial"/>
            </a:endParaRPr>
          </a:p>
        </p:txBody>
      </p:sp>
    </p:spTree>
    <p:extLst>
      <p:ext uri="{BB962C8B-B14F-4D97-AF65-F5344CB8AC3E}">
        <p14:creationId xmlns:p14="http://schemas.microsoft.com/office/powerpoint/2010/main" val="41780410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8075" y="812800"/>
            <a:ext cx="5343525" cy="40084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fld id="{529F58D3-8F10-4430-9EE1-15F367D28D03}" type="slidenum">
              <a:rPr lang="en-US" sz="1400" b="0" strike="noStrike" spc="-1" smtClean="0">
                <a:latin typeface="Times New Roman"/>
              </a:rPr>
              <a:t>20</a:t>
            </a:fld>
            <a:endParaRPr lang="en-US" sz="1400" b="0" strike="noStrike" spc="-1">
              <a:latin typeface="Times New Roman"/>
            </a:endParaRPr>
          </a:p>
        </p:txBody>
      </p:sp>
    </p:spTree>
    <p:extLst>
      <p:ext uri="{BB962C8B-B14F-4D97-AF65-F5344CB8AC3E}">
        <p14:creationId xmlns:p14="http://schemas.microsoft.com/office/powerpoint/2010/main" val="13555183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8075" y="812800"/>
            <a:ext cx="5343525" cy="40084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fld id="{529F58D3-8F10-4430-9EE1-15F367D28D03}" type="slidenum">
              <a:rPr lang="en-US" sz="1400" b="0" strike="noStrike" spc="-1" smtClean="0">
                <a:latin typeface="Times New Roman"/>
              </a:rPr>
              <a:t>21</a:t>
            </a:fld>
            <a:endParaRPr lang="en-US" sz="1400" b="0" strike="noStrike" spc="-1">
              <a:latin typeface="Times New Roman"/>
            </a:endParaRPr>
          </a:p>
        </p:txBody>
      </p:sp>
    </p:spTree>
    <p:extLst>
      <p:ext uri="{BB962C8B-B14F-4D97-AF65-F5344CB8AC3E}">
        <p14:creationId xmlns:p14="http://schemas.microsoft.com/office/powerpoint/2010/main" val="4824959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6" name="PlaceHolder 1"/>
          <p:cNvSpPr>
            <a:spLocks noGrp="1" noRot="1" noChangeAspect="1"/>
          </p:cNvSpPr>
          <p:nvPr>
            <p:ph type="sldImg"/>
          </p:nvPr>
        </p:nvSpPr>
        <p:spPr>
          <a:xfrm>
            <a:off x="1108075" y="812800"/>
            <a:ext cx="5343525" cy="4008438"/>
          </a:xfrm>
          <a:prstGeom prst="rect">
            <a:avLst/>
          </a:prstGeom>
        </p:spPr>
      </p:sp>
      <p:sp>
        <p:nvSpPr>
          <p:cNvPr id="507" name="PlaceHolder 2"/>
          <p:cNvSpPr>
            <a:spLocks noGrp="1"/>
          </p:cNvSpPr>
          <p:nvPr>
            <p:ph type="body"/>
          </p:nvPr>
        </p:nvSpPr>
        <p:spPr>
          <a:xfrm>
            <a:off x="756000" y="5078520"/>
            <a:ext cx="6047280" cy="4810680"/>
          </a:xfrm>
          <a:prstGeom prst="rect">
            <a:avLst/>
          </a:prstGeom>
        </p:spPr>
        <p:txBody>
          <a:bodyPr lIns="0" tIns="0" rIns="0" bIns="0">
            <a:noAutofit/>
          </a:bodyPr>
          <a:lstStyle/>
          <a:p>
            <a:pPr marL="216000" indent="-216000">
              <a:lnSpc>
                <a:spcPct val="100000"/>
              </a:lnSpc>
            </a:pPr>
            <a:r>
              <a:rPr lang="en-US" sz="2000" b="0" strike="noStrike" spc="-1">
                <a:latin typeface="Arial"/>
              </a:rPr>
              <a:t>In a common version of the random walk with restart, a random walker traverses the graph in a series of discrete steps, transitioning to one of its neighbors at each step with probability </a:t>
            </a:r>
            <a:r>
              <a:rPr lang="en-US" sz="2000" b="0" i="1" strike="noStrike" spc="-1">
                <a:latin typeface="Arial"/>
              </a:rPr>
              <a:t>β</a:t>
            </a:r>
            <a:r>
              <a:rPr lang="en-US" sz="2000" b="0" strike="noStrike" spc="-1">
                <a:latin typeface="Arial"/>
              </a:rPr>
              <a:t> and returning to its initial position with probability </a:t>
            </a:r>
            <a:r>
              <a:rPr lang="en-US" sz="1200" b="0" strike="noStrike" spc="-1">
                <a:solidFill>
                  <a:srgbClr val="000000"/>
                </a:solidFill>
                <a:latin typeface="+mn-lt"/>
                <a:ea typeface="+mn-ea"/>
              </a:rPr>
              <a:t>1−</a:t>
            </a:r>
            <a:r>
              <a:rPr lang="en-US" sz="1200" b="0" i="1" strike="noStrike" spc="-1">
                <a:solidFill>
                  <a:srgbClr val="000000"/>
                </a:solidFill>
                <a:latin typeface="+mn-lt"/>
                <a:ea typeface="+mn-ea"/>
              </a:rPr>
              <a:t>β</a:t>
            </a:r>
            <a:r>
              <a:rPr lang="en-US" sz="2000" b="0" strike="noStrike" spc="-1">
                <a:solidFill>
                  <a:srgbClr val="000000"/>
                </a:solidFill>
                <a:latin typeface="+mn-lt"/>
                <a:ea typeface="+mn-ea"/>
              </a:rPr>
              <a:t>⁠, leading to a non-trivial stationary distribution. We use this stationary distribution to define the following similarity matrix.</a:t>
            </a:r>
            <a:endParaRPr lang="en-US" sz="2000" b="0" strike="noStrike" spc="-1">
              <a:latin typeface="Arial"/>
            </a:endParaRPr>
          </a:p>
        </p:txBody>
      </p:sp>
      <p:sp>
        <p:nvSpPr>
          <p:cNvPr id="508" name="TextShape 3"/>
          <p:cNvSpPr txBox="1"/>
          <p:nvPr/>
        </p:nvSpPr>
        <p:spPr>
          <a:xfrm>
            <a:off x="4278960" y="10157400"/>
            <a:ext cx="3280320" cy="533880"/>
          </a:xfrm>
          <a:prstGeom prst="rect">
            <a:avLst/>
          </a:prstGeom>
          <a:noFill/>
          <a:ln>
            <a:noFill/>
          </a:ln>
        </p:spPr>
        <p:txBody>
          <a:bodyPr lIns="0" tIns="0" rIns="0" bIns="0" anchor="b">
            <a:noAutofit/>
          </a:bodyPr>
          <a:lstStyle/>
          <a:p>
            <a:pPr algn="r">
              <a:lnSpc>
                <a:spcPct val="100000"/>
              </a:lnSpc>
            </a:pPr>
            <a:fld id="{6ED926CD-D0F0-4A0C-8F81-F3A280548CB8}" type="slidenum">
              <a:rPr lang="en-US" sz="1400" b="0" strike="noStrike" spc="-1">
                <a:solidFill>
                  <a:srgbClr val="000000"/>
                </a:solidFill>
                <a:latin typeface="Times New Roman"/>
                <a:ea typeface="+mn-ea"/>
              </a:rPr>
              <a:t>22</a:t>
            </a:fld>
            <a:endParaRPr lang="en-US" sz="1400" b="0" strike="noStrike" spc="-1">
              <a:latin typeface="Times New Roman"/>
            </a:endParaRPr>
          </a:p>
        </p:txBody>
      </p:sp>
    </p:spTree>
    <p:extLst>
      <p:ext uri="{BB962C8B-B14F-4D97-AF65-F5344CB8AC3E}">
        <p14:creationId xmlns:p14="http://schemas.microsoft.com/office/powerpoint/2010/main" val="14727970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8075" y="812800"/>
            <a:ext cx="5343525" cy="40084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fld id="{529F58D3-8F10-4430-9EE1-15F367D28D03}" type="slidenum">
              <a:rPr lang="en-US" sz="1400" b="0" strike="noStrike" spc="-1" smtClean="0">
                <a:latin typeface="Times New Roman"/>
              </a:rPr>
              <a:t>24</a:t>
            </a:fld>
            <a:endParaRPr lang="en-US" sz="1400" b="0" strike="noStrike" spc="-1">
              <a:latin typeface="Times New Roman"/>
            </a:endParaRPr>
          </a:p>
        </p:txBody>
      </p:sp>
    </p:spTree>
    <p:extLst>
      <p:ext uri="{BB962C8B-B14F-4D97-AF65-F5344CB8AC3E}">
        <p14:creationId xmlns:p14="http://schemas.microsoft.com/office/powerpoint/2010/main" val="26194834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8075" y="812800"/>
            <a:ext cx="5343525" cy="4008438"/>
          </a:xfrm>
        </p:spPr>
      </p:sp>
      <p:sp>
        <p:nvSpPr>
          <p:cNvPr id="3" name="Notes Placeholder 2"/>
          <p:cNvSpPr>
            <a:spLocks noGrp="1"/>
          </p:cNvSpPr>
          <p:nvPr>
            <p:ph type="body" idx="1"/>
          </p:nvPr>
        </p:nvSpPr>
        <p:spPr/>
        <p:txBody>
          <a:bodyPr/>
          <a:lstStyle/>
          <a:p>
            <a:r>
              <a:rPr lang="en-US" dirty="0" smtClean="0"/>
              <a:t>Degree-crore</a:t>
            </a:r>
            <a:r>
              <a:rPr lang="en-US" baseline="0" dirty="0" smtClean="0"/>
              <a:t> difference:</a:t>
            </a:r>
          </a:p>
          <a:p>
            <a:pPr marL="171450" indent="-171450">
              <a:buFontTx/>
              <a:buChar char="-"/>
            </a:pPr>
            <a:r>
              <a:rPr lang="en-US" baseline="0" dirty="0" smtClean="0"/>
              <a:t>If the difference between the degree and the k-shell is very high, then we multiply the probability by that, and therefore it will be lower</a:t>
            </a:r>
          </a:p>
          <a:p>
            <a:pPr marL="171450" indent="-171450">
              <a:buFontTx/>
              <a:buChar char="-"/>
            </a:pPr>
            <a:r>
              <a:rPr lang="en-US" baseline="0" dirty="0" smtClean="0"/>
              <a:t>When the difference between the degree and the k-shell is very high than it means there is a degree bias  </a:t>
            </a:r>
            <a:endParaRPr lang="en-US" dirty="0"/>
          </a:p>
        </p:txBody>
      </p:sp>
      <p:sp>
        <p:nvSpPr>
          <p:cNvPr id="4" name="Slide Number Placeholder 3"/>
          <p:cNvSpPr>
            <a:spLocks noGrp="1"/>
          </p:cNvSpPr>
          <p:nvPr>
            <p:ph type="sldNum" idx="10"/>
          </p:nvPr>
        </p:nvSpPr>
        <p:spPr/>
        <p:txBody>
          <a:bodyPr/>
          <a:lstStyle/>
          <a:p>
            <a:pPr algn="r"/>
            <a:fld id="{529F58D3-8F10-4430-9EE1-15F367D28D03}" type="slidenum">
              <a:rPr lang="en-US" sz="1400" b="0" strike="noStrike" spc="-1" smtClean="0">
                <a:latin typeface="Times New Roman"/>
              </a:rPr>
              <a:t>25</a:t>
            </a:fld>
            <a:endParaRPr lang="en-US" sz="1400" b="0" strike="noStrike" spc="-1">
              <a:latin typeface="Times New Roman"/>
            </a:endParaRPr>
          </a:p>
        </p:txBody>
      </p:sp>
    </p:spTree>
    <p:extLst>
      <p:ext uri="{BB962C8B-B14F-4D97-AF65-F5344CB8AC3E}">
        <p14:creationId xmlns:p14="http://schemas.microsoft.com/office/powerpoint/2010/main" val="13186976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8075" y="812800"/>
            <a:ext cx="5343525" cy="4008438"/>
          </a:xfrm>
        </p:spPr>
      </p:sp>
      <p:sp>
        <p:nvSpPr>
          <p:cNvPr id="3" name="Notes Placeholder 2"/>
          <p:cNvSpPr>
            <a:spLocks noGrp="1"/>
          </p:cNvSpPr>
          <p:nvPr>
            <p:ph type="body" idx="1"/>
          </p:nvPr>
        </p:nvSpPr>
        <p:spPr/>
        <p:txBody>
          <a:bodyPr/>
          <a:lstStyle/>
          <a:p>
            <a:r>
              <a:rPr lang="en-US" dirty="0" smtClean="0"/>
              <a:t>Degree-core</a:t>
            </a:r>
            <a:r>
              <a:rPr lang="en-US" baseline="0" dirty="0" smtClean="0"/>
              <a:t> ratio:</a:t>
            </a:r>
          </a:p>
          <a:p>
            <a:r>
              <a:rPr lang="en-US" baseline="0" dirty="0" smtClean="0"/>
              <a:t>Another way to normalized the probability that is based on degree only, but in this case the penalty is the ratio (which is higher than the difference, so the probability doesn’t decrease as much)</a:t>
            </a:r>
            <a:endParaRPr lang="en-US" dirty="0"/>
          </a:p>
        </p:txBody>
      </p:sp>
      <p:sp>
        <p:nvSpPr>
          <p:cNvPr id="4" name="Slide Number Placeholder 3"/>
          <p:cNvSpPr>
            <a:spLocks noGrp="1"/>
          </p:cNvSpPr>
          <p:nvPr>
            <p:ph type="sldNum" idx="10"/>
          </p:nvPr>
        </p:nvSpPr>
        <p:spPr/>
        <p:txBody>
          <a:bodyPr/>
          <a:lstStyle/>
          <a:p>
            <a:pPr algn="r"/>
            <a:fld id="{529F58D3-8F10-4430-9EE1-15F367D28D03}" type="slidenum">
              <a:rPr lang="en-US" sz="1400" b="0" strike="noStrike" spc="-1" smtClean="0">
                <a:latin typeface="Times New Roman"/>
              </a:rPr>
              <a:t>26</a:t>
            </a:fld>
            <a:endParaRPr lang="en-US" sz="1400" b="0" strike="noStrike" spc="-1">
              <a:latin typeface="Times New Roman"/>
            </a:endParaRPr>
          </a:p>
        </p:txBody>
      </p:sp>
    </p:spTree>
    <p:extLst>
      <p:ext uri="{BB962C8B-B14F-4D97-AF65-F5344CB8AC3E}">
        <p14:creationId xmlns:p14="http://schemas.microsoft.com/office/powerpoint/2010/main" val="12146102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8075" y="812800"/>
            <a:ext cx="5343525" cy="4008438"/>
          </a:xfrm>
        </p:spPr>
      </p:sp>
      <p:sp>
        <p:nvSpPr>
          <p:cNvPr id="3" name="Notes Placeholder 2"/>
          <p:cNvSpPr>
            <a:spLocks noGrp="1"/>
          </p:cNvSpPr>
          <p:nvPr>
            <p:ph type="body" idx="1"/>
          </p:nvPr>
        </p:nvSpPr>
        <p:spPr/>
        <p:txBody>
          <a:bodyPr/>
          <a:lstStyle/>
          <a:p>
            <a:r>
              <a:rPr lang="en-US" dirty="0" smtClean="0"/>
              <a:t>Scheme</a:t>
            </a:r>
            <a:r>
              <a:rPr lang="en-US" baseline="0" dirty="0" smtClean="0"/>
              <a:t> of the method:</a:t>
            </a:r>
          </a:p>
          <a:p>
            <a:endParaRPr lang="en-US" baseline="0" dirty="0" smtClean="0"/>
          </a:p>
          <a:p>
            <a:r>
              <a:rPr lang="en-US" baseline="0" dirty="0" smtClean="0"/>
              <a:t>Applied to all the different normalizations</a:t>
            </a:r>
          </a:p>
          <a:p>
            <a:r>
              <a:rPr lang="en-US" baseline="0" dirty="0" smtClean="0"/>
              <a:t>5-fold cross validation</a:t>
            </a:r>
          </a:p>
          <a:p>
            <a:r>
              <a:rPr lang="en-US" baseline="0" dirty="0" smtClean="0"/>
              <a:t>P-value by network randomizations</a:t>
            </a:r>
          </a:p>
          <a:p>
            <a:endParaRPr lang="en-US" baseline="0" dirty="0" smtClean="0"/>
          </a:p>
        </p:txBody>
      </p:sp>
      <p:sp>
        <p:nvSpPr>
          <p:cNvPr id="4" name="Slide Number Placeholder 3"/>
          <p:cNvSpPr>
            <a:spLocks noGrp="1"/>
          </p:cNvSpPr>
          <p:nvPr>
            <p:ph type="sldNum" idx="10"/>
          </p:nvPr>
        </p:nvSpPr>
        <p:spPr/>
        <p:txBody>
          <a:bodyPr/>
          <a:lstStyle/>
          <a:p>
            <a:pPr algn="r"/>
            <a:fld id="{529F58D3-8F10-4430-9EE1-15F367D28D03}" type="slidenum">
              <a:rPr lang="en-US" sz="1400" b="0" strike="noStrike" spc="-1" smtClean="0">
                <a:latin typeface="Times New Roman"/>
              </a:rPr>
              <a:t>27</a:t>
            </a:fld>
            <a:endParaRPr lang="en-US" sz="1400" b="0" strike="noStrike" spc="-1">
              <a:latin typeface="Times New Roman"/>
            </a:endParaRPr>
          </a:p>
        </p:txBody>
      </p:sp>
    </p:spTree>
    <p:extLst>
      <p:ext uri="{BB962C8B-B14F-4D97-AF65-F5344CB8AC3E}">
        <p14:creationId xmlns:p14="http://schemas.microsoft.com/office/powerpoint/2010/main" val="7529335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8075" y="812800"/>
            <a:ext cx="5343525" cy="4008438"/>
          </a:xfrm>
        </p:spPr>
      </p:sp>
      <p:sp>
        <p:nvSpPr>
          <p:cNvPr id="3" name="Notes Placeholder 2"/>
          <p:cNvSpPr>
            <a:spLocks noGrp="1"/>
          </p:cNvSpPr>
          <p:nvPr>
            <p:ph type="body" idx="1"/>
          </p:nvPr>
        </p:nvSpPr>
        <p:spPr/>
        <p:txBody>
          <a:bodyPr/>
          <a:lstStyle/>
          <a:p>
            <a:r>
              <a:rPr lang="en-US" dirty="0" smtClean="0"/>
              <a:t>Each fold split into training and</a:t>
            </a:r>
            <a:r>
              <a:rPr lang="en-US" baseline="0" dirty="0" smtClean="0"/>
              <a:t> testing set (1:4)</a:t>
            </a:r>
          </a:p>
          <a:p>
            <a:r>
              <a:rPr lang="en-US" baseline="0" dirty="0" smtClean="0"/>
              <a:t>Binary prediction : is the gene associated with the disease?</a:t>
            </a:r>
            <a:endParaRPr lang="en-US" dirty="0"/>
          </a:p>
        </p:txBody>
      </p:sp>
      <p:sp>
        <p:nvSpPr>
          <p:cNvPr id="4" name="Slide Number Placeholder 3"/>
          <p:cNvSpPr>
            <a:spLocks noGrp="1"/>
          </p:cNvSpPr>
          <p:nvPr>
            <p:ph type="sldNum" idx="10"/>
          </p:nvPr>
        </p:nvSpPr>
        <p:spPr/>
        <p:txBody>
          <a:bodyPr/>
          <a:lstStyle/>
          <a:p>
            <a:pPr algn="r"/>
            <a:fld id="{529F58D3-8F10-4430-9EE1-15F367D28D03}" type="slidenum">
              <a:rPr lang="en-US" sz="1400" b="0" strike="noStrike" spc="-1" smtClean="0">
                <a:latin typeface="Times New Roman"/>
              </a:rPr>
              <a:t>28</a:t>
            </a:fld>
            <a:endParaRPr lang="en-US" sz="1400" b="0" strike="noStrike" spc="-1">
              <a:latin typeface="Times New Roman"/>
            </a:endParaRPr>
          </a:p>
        </p:txBody>
      </p:sp>
    </p:spTree>
    <p:extLst>
      <p:ext uri="{BB962C8B-B14F-4D97-AF65-F5344CB8AC3E}">
        <p14:creationId xmlns:p14="http://schemas.microsoft.com/office/powerpoint/2010/main" val="4481276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8075" y="812800"/>
            <a:ext cx="5343525" cy="4008438"/>
          </a:xfrm>
        </p:spPr>
      </p:sp>
      <p:sp>
        <p:nvSpPr>
          <p:cNvPr id="3" name="Notes Placeholder 2"/>
          <p:cNvSpPr>
            <a:spLocks noGrp="1"/>
          </p:cNvSpPr>
          <p:nvPr>
            <p:ph type="body" idx="1"/>
          </p:nvPr>
        </p:nvSpPr>
        <p:spPr/>
        <p:txBody>
          <a:bodyPr/>
          <a:lstStyle/>
          <a:p>
            <a:r>
              <a:rPr lang="en-US" dirty="0" smtClean="0"/>
              <a:t>What is network propagation </a:t>
            </a:r>
            <a:endParaRPr lang="en-US" dirty="0"/>
          </a:p>
        </p:txBody>
      </p:sp>
      <p:sp>
        <p:nvSpPr>
          <p:cNvPr id="4" name="Slide Number Placeholder 3"/>
          <p:cNvSpPr>
            <a:spLocks noGrp="1"/>
          </p:cNvSpPr>
          <p:nvPr>
            <p:ph type="sldNum" idx="10"/>
          </p:nvPr>
        </p:nvSpPr>
        <p:spPr/>
        <p:txBody>
          <a:bodyPr/>
          <a:lstStyle/>
          <a:p>
            <a:pPr algn="r"/>
            <a:fld id="{529F58D3-8F10-4430-9EE1-15F367D28D03}" type="slidenum">
              <a:rPr lang="en-US" sz="1400" b="0" strike="noStrike" spc="-1" smtClean="0">
                <a:latin typeface="Times New Roman"/>
              </a:rPr>
              <a:t>8</a:t>
            </a:fld>
            <a:endParaRPr lang="en-US" sz="1400" b="0" strike="noStrike" spc="-1">
              <a:latin typeface="Times New Roman"/>
            </a:endParaRPr>
          </a:p>
        </p:txBody>
      </p:sp>
    </p:spTree>
    <p:extLst>
      <p:ext uri="{BB962C8B-B14F-4D97-AF65-F5344CB8AC3E}">
        <p14:creationId xmlns:p14="http://schemas.microsoft.com/office/powerpoint/2010/main" val="6402070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8075" y="812800"/>
            <a:ext cx="5343525" cy="4008438"/>
          </a:xfrm>
        </p:spPr>
      </p:sp>
      <p:sp>
        <p:nvSpPr>
          <p:cNvPr id="3" name="Notes Placeholder 2"/>
          <p:cNvSpPr>
            <a:spLocks noGrp="1"/>
          </p:cNvSpPr>
          <p:nvPr>
            <p:ph type="body" idx="1"/>
          </p:nvPr>
        </p:nvSpPr>
        <p:spPr/>
        <p:txBody>
          <a:bodyPr/>
          <a:lstStyle/>
          <a:p>
            <a:r>
              <a:rPr lang="en-US" baseline="0" dirty="0" smtClean="0"/>
              <a:t>AUROC for 11 GWAS disease/traits</a:t>
            </a:r>
          </a:p>
          <a:p>
            <a:pPr marL="171450" indent="-171450">
              <a:buFontTx/>
              <a:buChar char="-"/>
            </a:pPr>
            <a:r>
              <a:rPr lang="en-US" baseline="0" dirty="0" smtClean="0"/>
              <a:t>Number of genes for each set: between 100-400</a:t>
            </a:r>
          </a:p>
          <a:p>
            <a:pPr marL="171450" indent="-171450">
              <a:buFontTx/>
              <a:buChar char="-"/>
            </a:pPr>
            <a:endParaRPr lang="en-US" baseline="0" dirty="0" smtClean="0"/>
          </a:p>
        </p:txBody>
      </p:sp>
      <p:sp>
        <p:nvSpPr>
          <p:cNvPr id="4" name="Slide Number Placeholder 3"/>
          <p:cNvSpPr>
            <a:spLocks noGrp="1"/>
          </p:cNvSpPr>
          <p:nvPr>
            <p:ph type="sldNum" idx="10"/>
          </p:nvPr>
        </p:nvSpPr>
        <p:spPr/>
        <p:txBody>
          <a:bodyPr/>
          <a:lstStyle/>
          <a:p>
            <a:pPr algn="r"/>
            <a:fld id="{529F58D3-8F10-4430-9EE1-15F367D28D03}" type="slidenum">
              <a:rPr lang="en-US" sz="1400" b="0" strike="noStrike" spc="-1" smtClean="0">
                <a:latin typeface="Times New Roman"/>
              </a:rPr>
              <a:t>29</a:t>
            </a:fld>
            <a:endParaRPr lang="en-US" sz="1400" b="0" strike="noStrike" spc="-1">
              <a:latin typeface="Times New Roman"/>
            </a:endParaRPr>
          </a:p>
        </p:txBody>
      </p:sp>
    </p:spTree>
    <p:extLst>
      <p:ext uri="{BB962C8B-B14F-4D97-AF65-F5344CB8AC3E}">
        <p14:creationId xmlns:p14="http://schemas.microsoft.com/office/powerpoint/2010/main" val="28850700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8075" y="812800"/>
            <a:ext cx="5343525" cy="4008438"/>
          </a:xfrm>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sz="2400" dirty="0" smtClean="0">
                <a:latin typeface="Gill Sans MT" panose="020B0502020104020203" pitchFamily="34" charset="0"/>
              </a:rPr>
              <a:t>Methods and problems:</a:t>
            </a:r>
          </a:p>
          <a:p>
            <a:pPr marL="742950" lvl="1" indent="-285750">
              <a:buFont typeface="Arial" panose="020B0604020202020204" pitchFamily="34" charset="0"/>
              <a:buChar char="•"/>
            </a:pPr>
            <a:r>
              <a:rPr lang="en-US" sz="2400" b="1" dirty="0" smtClean="0">
                <a:latin typeface="Gill Sans MT" panose="020B0502020104020203" pitchFamily="34" charset="0"/>
              </a:rPr>
              <a:t>NAGA</a:t>
            </a:r>
            <a:r>
              <a:rPr lang="en-US" sz="2400" dirty="0" smtClean="0">
                <a:latin typeface="Gill Sans MT" panose="020B0502020104020203" pitchFamily="34" charset="0"/>
              </a:rPr>
              <a:t> (</a:t>
            </a:r>
            <a:r>
              <a:rPr lang="en-US" sz="2400" i="1" spc="-1" dirty="0" smtClean="0">
                <a:solidFill>
                  <a:srgbClr val="000000"/>
                </a:solidFill>
                <a:latin typeface="Gill Sans MT" panose="020B0502020104020203" pitchFamily="34" charset="0"/>
              </a:rPr>
              <a:t>Carlin et al. 2019)</a:t>
            </a:r>
            <a:r>
              <a:rPr lang="en-US" sz="2400" dirty="0" smtClean="0">
                <a:latin typeface="Gill Sans MT" panose="020B0502020104020203" pitchFamily="34" charset="0"/>
              </a:rPr>
              <a:t> – top 100 genes after propagation + sub-network clustering </a:t>
            </a:r>
          </a:p>
          <a:p>
            <a:pPr marL="1200150" lvl="2" indent="-285750">
              <a:buFont typeface="Arial" panose="020B0604020202020204" pitchFamily="34" charset="0"/>
              <a:buChar char="•"/>
            </a:pPr>
            <a:r>
              <a:rPr lang="en-US" sz="2400" dirty="0" smtClean="0">
                <a:latin typeface="Gill Sans MT" panose="020B0502020104020203" pitchFamily="34" charset="0"/>
              </a:rPr>
              <a:t>No significance test</a:t>
            </a:r>
          </a:p>
          <a:p>
            <a:pPr marL="1200150" lvl="2" indent="-285750">
              <a:buFont typeface="Arial" panose="020B0604020202020204" pitchFamily="34" charset="0"/>
              <a:buChar char="•"/>
            </a:pPr>
            <a:r>
              <a:rPr lang="en-US" sz="2400" dirty="0" smtClean="0">
                <a:latin typeface="Gill Sans MT" panose="020B0502020104020203" pitchFamily="34" charset="0"/>
              </a:rPr>
              <a:t>Arbitrary number of genes </a:t>
            </a:r>
          </a:p>
          <a:p>
            <a:pPr marL="742950" lvl="1" indent="-285750">
              <a:buFont typeface="Arial" panose="020B0604020202020204" pitchFamily="34" charset="0"/>
              <a:buChar char="•"/>
            </a:pPr>
            <a:r>
              <a:rPr lang="en-US" sz="2400" b="1" dirty="0" smtClean="0">
                <a:latin typeface="Gill Sans MT" panose="020B0502020104020203" pitchFamily="34" charset="0"/>
              </a:rPr>
              <a:t>HotNet2</a:t>
            </a:r>
            <a:r>
              <a:rPr lang="en-US" sz="2400" dirty="0" smtClean="0">
                <a:latin typeface="Gill Sans MT" panose="020B0502020104020203" pitchFamily="34" charset="0"/>
              </a:rPr>
              <a:t> (</a:t>
            </a:r>
            <a:r>
              <a:rPr lang="en-US" sz="2400" i="1" spc="-1" dirty="0" err="1" smtClean="0">
                <a:solidFill>
                  <a:srgbClr val="000000"/>
                </a:solidFill>
                <a:latin typeface="Gill Sans MT" panose="020B0502020104020203" pitchFamily="34" charset="0"/>
              </a:rPr>
              <a:t>Leiserson</a:t>
            </a:r>
            <a:r>
              <a:rPr lang="en-US" sz="2400" i="1" spc="-1" dirty="0" smtClean="0">
                <a:solidFill>
                  <a:srgbClr val="000000"/>
                </a:solidFill>
                <a:latin typeface="Gill Sans MT" panose="020B0502020104020203" pitchFamily="34" charset="0"/>
              </a:rPr>
              <a:t> et al. 2015)</a:t>
            </a:r>
            <a:r>
              <a:rPr lang="en-US" sz="2400" dirty="0" smtClean="0">
                <a:latin typeface="Gill Sans MT" panose="020B0502020104020203" pitchFamily="34" charset="0"/>
              </a:rPr>
              <a:t> – strongly connected components after propagation</a:t>
            </a:r>
          </a:p>
          <a:p>
            <a:pPr marL="1200150" lvl="2" indent="-285750">
              <a:buFont typeface="Arial" panose="020B0604020202020204" pitchFamily="34" charset="0"/>
              <a:buChar char="•"/>
            </a:pPr>
            <a:r>
              <a:rPr lang="en-US" sz="2400" dirty="0" smtClean="0">
                <a:latin typeface="Gill Sans MT" panose="020B0502020104020203" pitchFamily="34" charset="0"/>
              </a:rPr>
              <a:t>Estimated threshold usually creates very small modules</a:t>
            </a:r>
          </a:p>
          <a:p>
            <a:pPr marL="742950" lvl="1" indent="-285750">
              <a:buFont typeface="Arial" panose="020B0604020202020204" pitchFamily="34" charset="0"/>
              <a:buChar char="•"/>
            </a:pPr>
            <a:r>
              <a:rPr lang="en-US" sz="2400" b="1" dirty="0" smtClean="0">
                <a:latin typeface="Gill Sans MT" panose="020B0502020104020203" pitchFamily="34" charset="0"/>
              </a:rPr>
              <a:t>Hierarchical </a:t>
            </a:r>
            <a:r>
              <a:rPr lang="en-US" sz="2400" b="1" dirty="0" err="1" smtClean="0">
                <a:latin typeface="Gill Sans MT" panose="020B0502020104020203" pitchFamily="34" charset="0"/>
              </a:rPr>
              <a:t>HotNet</a:t>
            </a:r>
            <a:r>
              <a:rPr lang="en-US" sz="2400" b="1" dirty="0" smtClean="0">
                <a:latin typeface="Gill Sans MT" panose="020B0502020104020203" pitchFamily="34" charset="0"/>
              </a:rPr>
              <a:t> </a:t>
            </a:r>
            <a:r>
              <a:rPr lang="en-US" sz="2400" dirty="0" smtClean="0">
                <a:latin typeface="Gill Sans MT" panose="020B0502020104020203" pitchFamily="34" charset="0"/>
              </a:rPr>
              <a:t>(</a:t>
            </a:r>
            <a:r>
              <a:rPr lang="en-US" sz="2400" i="1" spc="-1" dirty="0" smtClean="0">
                <a:solidFill>
                  <a:srgbClr val="000000"/>
                </a:solidFill>
                <a:latin typeface="Gill Sans MT" panose="020B0502020104020203" pitchFamily="34" charset="0"/>
              </a:rPr>
              <a:t>Reyna et al. 2018) </a:t>
            </a:r>
            <a:r>
              <a:rPr lang="en-US" sz="2400" dirty="0" smtClean="0">
                <a:latin typeface="Gill Sans MT" panose="020B0502020104020203" pitchFamily="34" charset="0"/>
              </a:rPr>
              <a:t>– hierarchical clusters</a:t>
            </a:r>
          </a:p>
          <a:p>
            <a:pPr marL="1200150" lvl="2" indent="-285750">
              <a:buFont typeface="Arial" panose="020B0604020202020204" pitchFamily="34" charset="0"/>
              <a:buChar char="•"/>
            </a:pPr>
            <a:r>
              <a:rPr lang="en-US" sz="2400" dirty="0" smtClean="0">
                <a:latin typeface="Gill Sans MT" panose="020B0502020104020203" pitchFamily="34" charset="0"/>
              </a:rPr>
              <a:t>Both methods can potentially generate edges that are not in the original PPI network</a:t>
            </a:r>
          </a:p>
          <a:p>
            <a:pPr marL="1200150" lvl="2" indent="-285750">
              <a:buFont typeface="Arial" panose="020B0604020202020204" pitchFamily="34" charset="0"/>
              <a:buChar char="•"/>
            </a:pPr>
            <a:endParaRPr lang="en-US" sz="2400" dirty="0" smtClean="0">
              <a:latin typeface="Gill Sans MT" panose="020B0502020104020203" pitchFamily="34" charset="0"/>
            </a:endParaRPr>
          </a:p>
          <a:p>
            <a:pPr marL="285750" indent="-285750">
              <a:buFont typeface="Arial" panose="020B0604020202020204" pitchFamily="34" charset="0"/>
              <a:buChar char="•"/>
            </a:pPr>
            <a:endParaRPr lang="en-US" sz="2400" dirty="0" smtClean="0">
              <a:latin typeface="Gill Sans MT" panose="020B0502020104020203" pitchFamily="34" charset="0"/>
            </a:endParaRPr>
          </a:p>
          <a:p>
            <a:endParaRPr lang="en-US" sz="2400" dirty="0" smtClean="0">
              <a:latin typeface="Gill Sans MT" panose="020B0502020104020203" pitchFamily="34" charset="0"/>
            </a:endParaRPr>
          </a:p>
          <a:p>
            <a:endParaRPr lang="en-US" dirty="0"/>
          </a:p>
        </p:txBody>
      </p:sp>
      <p:sp>
        <p:nvSpPr>
          <p:cNvPr id="4" name="Slide Number Placeholder 3"/>
          <p:cNvSpPr>
            <a:spLocks noGrp="1"/>
          </p:cNvSpPr>
          <p:nvPr>
            <p:ph type="sldNum" idx="10"/>
          </p:nvPr>
        </p:nvSpPr>
        <p:spPr/>
        <p:txBody>
          <a:bodyPr/>
          <a:lstStyle/>
          <a:p>
            <a:pPr algn="r"/>
            <a:fld id="{529F58D3-8F10-4430-9EE1-15F367D28D03}" type="slidenum">
              <a:rPr lang="en-US" sz="1400" b="0" strike="noStrike" spc="-1" smtClean="0">
                <a:latin typeface="Times New Roman"/>
              </a:rPr>
              <a:t>31</a:t>
            </a:fld>
            <a:endParaRPr lang="en-US" sz="1400" b="0" strike="noStrike" spc="-1">
              <a:latin typeface="Times New Roman"/>
            </a:endParaRPr>
          </a:p>
        </p:txBody>
      </p:sp>
    </p:spTree>
    <p:extLst>
      <p:ext uri="{BB962C8B-B14F-4D97-AF65-F5344CB8AC3E}">
        <p14:creationId xmlns:p14="http://schemas.microsoft.com/office/powerpoint/2010/main" val="39308035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8075" y="812800"/>
            <a:ext cx="5343525" cy="4008438"/>
          </a:xfrm>
        </p:spPr>
      </p:sp>
      <p:sp>
        <p:nvSpPr>
          <p:cNvPr id="3" name="Notes Placeholder 2"/>
          <p:cNvSpPr>
            <a:spLocks noGrp="1"/>
          </p:cNvSpPr>
          <p:nvPr>
            <p:ph type="body" idx="1"/>
          </p:nvPr>
        </p:nvSpPr>
        <p:spPr/>
        <p:txBody>
          <a:bodyPr/>
          <a:lstStyle/>
          <a:p>
            <a:r>
              <a:rPr lang="en-US" dirty="0" smtClean="0"/>
              <a:t>Scheme</a:t>
            </a:r>
            <a:r>
              <a:rPr lang="en-US" baseline="0" dirty="0" smtClean="0"/>
              <a:t> of the method:</a:t>
            </a:r>
          </a:p>
          <a:p>
            <a:endParaRPr lang="en-US" baseline="0" dirty="0" smtClean="0"/>
          </a:p>
          <a:p>
            <a:r>
              <a:rPr lang="en-US" baseline="0" dirty="0" smtClean="0"/>
              <a:t>Applied to all the different normalizations</a:t>
            </a:r>
          </a:p>
          <a:p>
            <a:r>
              <a:rPr lang="en-US" baseline="0" dirty="0" smtClean="0"/>
              <a:t>5-fold cross validation</a:t>
            </a:r>
          </a:p>
          <a:p>
            <a:r>
              <a:rPr lang="en-US" baseline="0" dirty="0" smtClean="0"/>
              <a:t>P-value by network randomizations</a:t>
            </a:r>
          </a:p>
          <a:p>
            <a:endParaRPr lang="en-US" baseline="0" dirty="0" smtClean="0"/>
          </a:p>
        </p:txBody>
      </p:sp>
      <p:sp>
        <p:nvSpPr>
          <p:cNvPr id="4" name="Slide Number Placeholder 3"/>
          <p:cNvSpPr>
            <a:spLocks noGrp="1"/>
          </p:cNvSpPr>
          <p:nvPr>
            <p:ph type="sldNum" idx="10"/>
          </p:nvPr>
        </p:nvSpPr>
        <p:spPr/>
        <p:txBody>
          <a:bodyPr/>
          <a:lstStyle/>
          <a:p>
            <a:pPr algn="r"/>
            <a:fld id="{529F58D3-8F10-4430-9EE1-15F367D28D03}" type="slidenum">
              <a:rPr lang="en-US" sz="1400" b="0" strike="noStrike" spc="-1" smtClean="0">
                <a:latin typeface="Times New Roman"/>
              </a:rPr>
              <a:t>33</a:t>
            </a:fld>
            <a:endParaRPr lang="en-US" sz="1400" b="0" strike="noStrike" spc="-1">
              <a:latin typeface="Times New Roman"/>
            </a:endParaRPr>
          </a:p>
        </p:txBody>
      </p:sp>
    </p:spTree>
    <p:extLst>
      <p:ext uri="{BB962C8B-B14F-4D97-AF65-F5344CB8AC3E}">
        <p14:creationId xmlns:p14="http://schemas.microsoft.com/office/powerpoint/2010/main" val="291542502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8075" y="812800"/>
            <a:ext cx="5343525" cy="4008438"/>
          </a:xfrm>
        </p:spPr>
      </p:sp>
      <p:sp>
        <p:nvSpPr>
          <p:cNvPr id="3" name="Notes Placeholder 2"/>
          <p:cNvSpPr>
            <a:spLocks noGrp="1"/>
          </p:cNvSpPr>
          <p:nvPr>
            <p:ph type="body" idx="1"/>
          </p:nvPr>
        </p:nvSpPr>
        <p:spPr/>
        <p:txBody>
          <a:bodyPr/>
          <a:lstStyle/>
          <a:p>
            <a:r>
              <a:rPr lang="en-US" baseline="0" dirty="0" smtClean="0"/>
              <a:t>78 nodes</a:t>
            </a:r>
          </a:p>
          <a:p>
            <a:r>
              <a:rPr lang="en-US" baseline="0" dirty="0" smtClean="0"/>
              <a:t>14 edges</a:t>
            </a:r>
          </a:p>
          <a:p>
            <a:r>
              <a:rPr lang="en-US" baseline="0" dirty="0" smtClean="0"/>
              <a:t>Largest component of 5</a:t>
            </a:r>
          </a:p>
        </p:txBody>
      </p:sp>
      <p:sp>
        <p:nvSpPr>
          <p:cNvPr id="4" name="Slide Number Placeholder 3"/>
          <p:cNvSpPr>
            <a:spLocks noGrp="1"/>
          </p:cNvSpPr>
          <p:nvPr>
            <p:ph type="sldNum" idx="10"/>
          </p:nvPr>
        </p:nvSpPr>
        <p:spPr/>
        <p:txBody>
          <a:bodyPr/>
          <a:lstStyle/>
          <a:p>
            <a:pPr algn="r"/>
            <a:fld id="{529F58D3-8F10-4430-9EE1-15F367D28D03}" type="slidenum">
              <a:rPr lang="en-US" sz="1400" b="0" strike="noStrike" spc="-1" smtClean="0">
                <a:latin typeface="Times New Roman"/>
              </a:rPr>
              <a:t>34</a:t>
            </a:fld>
            <a:endParaRPr lang="en-US" sz="1400" b="0" strike="noStrike" spc="-1">
              <a:latin typeface="Times New Roman"/>
            </a:endParaRPr>
          </a:p>
        </p:txBody>
      </p:sp>
    </p:spTree>
    <p:extLst>
      <p:ext uri="{BB962C8B-B14F-4D97-AF65-F5344CB8AC3E}">
        <p14:creationId xmlns:p14="http://schemas.microsoft.com/office/powerpoint/2010/main" val="31088326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8075" y="812800"/>
            <a:ext cx="5343525" cy="4008438"/>
          </a:xfrm>
        </p:spPr>
      </p:sp>
      <p:sp>
        <p:nvSpPr>
          <p:cNvPr id="3" name="Notes Placeholder 2"/>
          <p:cNvSpPr>
            <a:spLocks noGrp="1"/>
          </p:cNvSpPr>
          <p:nvPr>
            <p:ph type="body" idx="1"/>
          </p:nvPr>
        </p:nvSpPr>
        <p:spPr/>
        <p:txBody>
          <a:bodyPr/>
          <a:lstStyle/>
          <a:p>
            <a:r>
              <a:rPr lang="en-US" baseline="0" dirty="0" smtClean="0"/>
              <a:t>78 nodes</a:t>
            </a:r>
          </a:p>
          <a:p>
            <a:r>
              <a:rPr lang="en-US" baseline="0" dirty="0" smtClean="0"/>
              <a:t>14 edges</a:t>
            </a:r>
          </a:p>
          <a:p>
            <a:r>
              <a:rPr lang="en-US" baseline="0" dirty="0" smtClean="0"/>
              <a:t>Largest component of 5</a:t>
            </a:r>
          </a:p>
        </p:txBody>
      </p:sp>
      <p:sp>
        <p:nvSpPr>
          <p:cNvPr id="4" name="Slide Number Placeholder 3"/>
          <p:cNvSpPr>
            <a:spLocks noGrp="1"/>
          </p:cNvSpPr>
          <p:nvPr>
            <p:ph type="sldNum" idx="10"/>
          </p:nvPr>
        </p:nvSpPr>
        <p:spPr/>
        <p:txBody>
          <a:bodyPr/>
          <a:lstStyle/>
          <a:p>
            <a:pPr algn="r"/>
            <a:fld id="{529F58D3-8F10-4430-9EE1-15F367D28D03}" type="slidenum">
              <a:rPr lang="en-US" sz="1400" b="0" strike="noStrike" spc="-1" smtClean="0">
                <a:latin typeface="Times New Roman"/>
              </a:rPr>
              <a:t>35</a:t>
            </a:fld>
            <a:endParaRPr lang="en-US" sz="1400" b="0" strike="noStrike" spc="-1">
              <a:latin typeface="Times New Roman"/>
            </a:endParaRPr>
          </a:p>
        </p:txBody>
      </p:sp>
    </p:spTree>
    <p:extLst>
      <p:ext uri="{BB962C8B-B14F-4D97-AF65-F5344CB8AC3E}">
        <p14:creationId xmlns:p14="http://schemas.microsoft.com/office/powerpoint/2010/main" val="380284931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8075" y="812800"/>
            <a:ext cx="5343525" cy="4008438"/>
          </a:xfrm>
        </p:spPr>
      </p:sp>
      <p:sp>
        <p:nvSpPr>
          <p:cNvPr id="3" name="Notes Placeholder 2"/>
          <p:cNvSpPr>
            <a:spLocks noGrp="1"/>
          </p:cNvSpPr>
          <p:nvPr>
            <p:ph type="body" idx="1"/>
          </p:nvPr>
        </p:nvSpPr>
        <p:spPr/>
        <p:txBody>
          <a:bodyPr/>
          <a:lstStyle/>
          <a:p>
            <a:r>
              <a:rPr lang="en-US" baseline="0" dirty="0" smtClean="0"/>
              <a:t>Additional 39 nodes</a:t>
            </a:r>
          </a:p>
          <a:p>
            <a:r>
              <a:rPr lang="en-US" baseline="0" dirty="0" smtClean="0"/>
              <a:t>Additional 78 edges</a:t>
            </a:r>
          </a:p>
          <a:p>
            <a:r>
              <a:rPr lang="en-US" baseline="0" dirty="0" smtClean="0"/>
              <a:t>15 components, largest of 53 nodes</a:t>
            </a:r>
          </a:p>
        </p:txBody>
      </p:sp>
      <p:sp>
        <p:nvSpPr>
          <p:cNvPr id="4" name="Slide Number Placeholder 3"/>
          <p:cNvSpPr>
            <a:spLocks noGrp="1"/>
          </p:cNvSpPr>
          <p:nvPr>
            <p:ph type="sldNum" idx="10"/>
          </p:nvPr>
        </p:nvSpPr>
        <p:spPr/>
        <p:txBody>
          <a:bodyPr/>
          <a:lstStyle/>
          <a:p>
            <a:pPr algn="r"/>
            <a:fld id="{529F58D3-8F10-4430-9EE1-15F367D28D03}" type="slidenum">
              <a:rPr lang="en-US" sz="1400" b="0" strike="noStrike" spc="-1" smtClean="0">
                <a:latin typeface="Times New Roman"/>
              </a:rPr>
              <a:t>36</a:t>
            </a:fld>
            <a:endParaRPr lang="en-US" sz="1400" b="0" strike="noStrike" spc="-1">
              <a:latin typeface="Times New Roman"/>
            </a:endParaRPr>
          </a:p>
        </p:txBody>
      </p:sp>
    </p:spTree>
    <p:extLst>
      <p:ext uri="{BB962C8B-B14F-4D97-AF65-F5344CB8AC3E}">
        <p14:creationId xmlns:p14="http://schemas.microsoft.com/office/powerpoint/2010/main" val="15702931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8075" y="812800"/>
            <a:ext cx="5343525" cy="4008438"/>
          </a:xfrm>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Consists of 53 nodes, out of those 32 are from the input GWAS seed set and 21 are not, with a total of 64 edges.</a:t>
            </a:r>
            <a:endParaRPr lang="en-US" baseline="0" dirty="0" smtClean="0"/>
          </a:p>
        </p:txBody>
      </p:sp>
      <p:sp>
        <p:nvSpPr>
          <p:cNvPr id="4" name="Slide Number Placeholder 3"/>
          <p:cNvSpPr>
            <a:spLocks noGrp="1"/>
          </p:cNvSpPr>
          <p:nvPr>
            <p:ph type="sldNum" idx="10"/>
          </p:nvPr>
        </p:nvSpPr>
        <p:spPr/>
        <p:txBody>
          <a:bodyPr/>
          <a:lstStyle/>
          <a:p>
            <a:pPr algn="r"/>
            <a:fld id="{529F58D3-8F10-4430-9EE1-15F367D28D03}" type="slidenum">
              <a:rPr lang="en-US" sz="1400" b="0" strike="noStrike" spc="-1" smtClean="0">
                <a:latin typeface="Times New Roman"/>
              </a:rPr>
              <a:t>37</a:t>
            </a:fld>
            <a:endParaRPr lang="en-US" sz="1400" b="0" strike="noStrike" spc="-1">
              <a:latin typeface="Times New Roman"/>
            </a:endParaRPr>
          </a:p>
        </p:txBody>
      </p:sp>
    </p:spTree>
    <p:extLst>
      <p:ext uri="{BB962C8B-B14F-4D97-AF65-F5344CB8AC3E}">
        <p14:creationId xmlns:p14="http://schemas.microsoft.com/office/powerpoint/2010/main" val="428385271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108075" y="812800"/>
            <a:ext cx="5343525" cy="4008438"/>
          </a:xfrm>
        </p:spPr>
      </p:sp>
      <p:sp>
        <p:nvSpPr>
          <p:cNvPr id="3" name="Notizenplatzhalter 2"/>
          <p:cNvSpPr>
            <a:spLocks noGrp="1"/>
          </p:cNvSpPr>
          <p:nvPr>
            <p:ph type="body" idx="1"/>
          </p:nvPr>
        </p:nvSpPr>
        <p:spPr/>
        <p:txBody>
          <a:bodyPr/>
          <a:lstStyle/>
          <a:p>
            <a:r>
              <a:rPr lang="de-DE" sz="1100" b="1" dirty="0" err="1" smtClean="0"/>
              <a:t>Supplementary</a:t>
            </a:r>
            <a:r>
              <a:rPr lang="de-DE" sz="1100" b="1" dirty="0" smtClean="0"/>
              <a:t> </a:t>
            </a:r>
            <a:r>
              <a:rPr lang="de-DE" sz="1100" b="1" dirty="0" err="1" smtClean="0"/>
              <a:t>Figure</a:t>
            </a:r>
            <a:r>
              <a:rPr lang="de-DE" sz="1100" b="1" baseline="0" dirty="0" smtClean="0"/>
              <a:t> 1 Study </a:t>
            </a:r>
            <a:r>
              <a:rPr lang="de-DE" sz="1100" b="1" baseline="0" dirty="0" err="1" smtClean="0"/>
              <a:t>schema</a:t>
            </a:r>
            <a:r>
              <a:rPr lang="de-DE" sz="1100" b="1" baseline="0" dirty="0" smtClean="0"/>
              <a:t>. </a:t>
            </a:r>
            <a:r>
              <a:rPr lang="de-DE" sz="1100" b="0" baseline="0" dirty="0" smtClean="0"/>
              <a:t>3D </a:t>
            </a:r>
            <a:r>
              <a:rPr lang="de-DE" sz="1100" b="0" baseline="0" dirty="0" err="1" smtClean="0"/>
              <a:t>cardiac</a:t>
            </a:r>
            <a:r>
              <a:rPr lang="de-DE" sz="1100" b="0" baseline="0" dirty="0" smtClean="0"/>
              <a:t> </a:t>
            </a:r>
            <a:r>
              <a:rPr lang="de-DE" sz="1100" b="0" baseline="0" dirty="0" err="1" smtClean="0"/>
              <a:t>microtissues</a:t>
            </a:r>
            <a:r>
              <a:rPr lang="de-DE" sz="1100" b="0" baseline="0" dirty="0" smtClean="0"/>
              <a:t> </a:t>
            </a:r>
            <a:r>
              <a:rPr lang="de-DE" sz="1100" b="0" baseline="0" dirty="0" err="1" smtClean="0"/>
              <a:t>are</a:t>
            </a:r>
            <a:r>
              <a:rPr lang="de-DE" sz="1100" b="0" baseline="0" dirty="0" smtClean="0"/>
              <a:t> </a:t>
            </a:r>
            <a:r>
              <a:rPr lang="de-DE" sz="1100" b="0" baseline="0" dirty="0" err="1" smtClean="0"/>
              <a:t>grown</a:t>
            </a:r>
            <a:r>
              <a:rPr lang="de-DE" sz="1100" b="0" baseline="0" dirty="0" smtClean="0"/>
              <a:t> </a:t>
            </a:r>
            <a:r>
              <a:rPr lang="de-DE" sz="1100" b="0" baseline="0" dirty="0" err="1" smtClean="0"/>
              <a:t>and</a:t>
            </a:r>
            <a:r>
              <a:rPr lang="de-DE" sz="1100" b="0" baseline="0" dirty="0" smtClean="0"/>
              <a:t> </a:t>
            </a:r>
            <a:r>
              <a:rPr lang="de-DE" sz="1100" b="0" baseline="0" dirty="0" err="1" smtClean="0"/>
              <a:t>treated</a:t>
            </a:r>
            <a:r>
              <a:rPr lang="de-DE" sz="1100" b="0" baseline="0" dirty="0" smtClean="0"/>
              <a:t> </a:t>
            </a:r>
            <a:r>
              <a:rPr lang="de-DE" sz="1100" b="0" baseline="0" dirty="0" err="1" smtClean="0"/>
              <a:t>over</a:t>
            </a:r>
            <a:r>
              <a:rPr lang="de-DE" sz="1100" b="0" baseline="0" dirty="0" smtClean="0"/>
              <a:t> a time </a:t>
            </a:r>
            <a:r>
              <a:rPr lang="de-DE" sz="1100" b="0" baseline="0" dirty="0" err="1" smtClean="0"/>
              <a:t>period</a:t>
            </a:r>
            <a:r>
              <a:rPr lang="de-DE" sz="1100" b="0" baseline="0" dirty="0" smtClean="0"/>
              <a:t> </a:t>
            </a:r>
            <a:r>
              <a:rPr lang="de-DE" sz="1100" b="0" baseline="0" dirty="0" err="1" smtClean="0"/>
              <a:t>of</a:t>
            </a:r>
            <a:r>
              <a:rPr lang="de-DE" sz="1100" b="0" baseline="0" dirty="0" smtClean="0"/>
              <a:t> 14 </a:t>
            </a:r>
            <a:r>
              <a:rPr lang="de-DE" sz="1100" b="0" baseline="0" dirty="0" err="1" smtClean="0"/>
              <a:t>days</a:t>
            </a:r>
            <a:r>
              <a:rPr lang="de-DE" sz="1100" b="0" baseline="0" dirty="0" smtClean="0"/>
              <a:t> </a:t>
            </a:r>
            <a:r>
              <a:rPr lang="de-DE" sz="1100" b="0" baseline="0" dirty="0" err="1" smtClean="0"/>
              <a:t>with</a:t>
            </a:r>
            <a:r>
              <a:rPr lang="de-DE" sz="1100" b="0" baseline="0" dirty="0" smtClean="0"/>
              <a:t> </a:t>
            </a:r>
            <a:r>
              <a:rPr lang="de-DE" sz="1100" b="0" baseline="0" dirty="0" err="1" smtClean="0"/>
              <a:t>four</a:t>
            </a:r>
            <a:r>
              <a:rPr lang="de-DE" sz="1100" b="0" baseline="0" dirty="0" smtClean="0"/>
              <a:t> </a:t>
            </a:r>
            <a:r>
              <a:rPr lang="de-DE" sz="1100" b="0" baseline="0" dirty="0" err="1" smtClean="0"/>
              <a:t>anthracycline</a:t>
            </a:r>
            <a:r>
              <a:rPr lang="de-DE" sz="1100" b="0" baseline="0" dirty="0" smtClean="0"/>
              <a:t> </a:t>
            </a:r>
            <a:r>
              <a:rPr lang="de-DE" sz="1100" b="0" baseline="0" dirty="0" err="1" smtClean="0"/>
              <a:t>drugs</a:t>
            </a:r>
            <a:r>
              <a:rPr lang="de-DE" sz="1100" b="0" baseline="0" dirty="0" smtClean="0"/>
              <a:t>. PBPK </a:t>
            </a:r>
            <a:r>
              <a:rPr lang="de-DE" sz="1100" b="0" baseline="0" dirty="0" err="1" smtClean="0"/>
              <a:t>modelling</a:t>
            </a:r>
            <a:r>
              <a:rPr lang="de-DE" sz="1100" b="0" baseline="0" dirty="0" smtClean="0"/>
              <a:t> </a:t>
            </a:r>
            <a:r>
              <a:rPr lang="de-DE" sz="1100" b="0" baseline="0" dirty="0" err="1" smtClean="0"/>
              <a:t>is</a:t>
            </a:r>
            <a:r>
              <a:rPr lang="de-DE" sz="1100" b="0" baseline="0" dirty="0" smtClean="0"/>
              <a:t> </a:t>
            </a:r>
            <a:r>
              <a:rPr lang="de-DE" sz="1100" b="0" baseline="0" dirty="0" err="1" smtClean="0"/>
              <a:t>used</a:t>
            </a:r>
            <a:r>
              <a:rPr lang="de-DE" sz="1100" b="0" baseline="0" dirty="0" smtClean="0"/>
              <a:t> </a:t>
            </a:r>
            <a:r>
              <a:rPr lang="de-DE" sz="1100" b="0" baseline="0" dirty="0" err="1" smtClean="0"/>
              <a:t>to</a:t>
            </a:r>
            <a:r>
              <a:rPr lang="de-DE" sz="1100" b="0" baseline="0" dirty="0" smtClean="0"/>
              <a:t> </a:t>
            </a:r>
            <a:r>
              <a:rPr lang="de-DE" sz="1100" b="0" baseline="0" dirty="0" err="1" smtClean="0"/>
              <a:t>infer</a:t>
            </a:r>
            <a:r>
              <a:rPr lang="de-DE" sz="1100" b="0" baseline="0" dirty="0" smtClean="0"/>
              <a:t> </a:t>
            </a:r>
            <a:r>
              <a:rPr lang="de-DE" sz="1100" b="0" i="1" baseline="0" dirty="0" smtClean="0"/>
              <a:t>in vivo </a:t>
            </a:r>
            <a:r>
              <a:rPr lang="de-DE" sz="1100" b="0" baseline="0" dirty="0" err="1" smtClean="0"/>
              <a:t>drug</a:t>
            </a:r>
            <a:r>
              <a:rPr lang="de-DE" sz="1100" b="0" baseline="0" dirty="0" smtClean="0"/>
              <a:t> </a:t>
            </a:r>
            <a:r>
              <a:rPr lang="de-DE" sz="1100" b="0" baseline="0" dirty="0" err="1" smtClean="0"/>
              <a:t>exposure</a:t>
            </a:r>
            <a:r>
              <a:rPr lang="de-DE" sz="1100" b="0" baseline="0" dirty="0" smtClean="0"/>
              <a:t> </a:t>
            </a:r>
            <a:r>
              <a:rPr lang="de-DE" sz="1100" b="0" baseline="0" dirty="0" err="1" smtClean="0"/>
              <a:t>levels</a:t>
            </a:r>
            <a:r>
              <a:rPr lang="de-DE" sz="1100" b="0" baseline="0" dirty="0" smtClean="0"/>
              <a:t> at </a:t>
            </a:r>
            <a:r>
              <a:rPr lang="de-DE" sz="1100" b="0" baseline="0" dirty="0" err="1" smtClean="0"/>
              <a:t>two</a:t>
            </a:r>
            <a:r>
              <a:rPr lang="de-DE" sz="1100" b="0" baseline="0" dirty="0" smtClean="0"/>
              <a:t> </a:t>
            </a:r>
            <a:r>
              <a:rPr lang="de-DE" sz="1100" b="0" baseline="0" dirty="0" err="1" smtClean="0"/>
              <a:t>doses</a:t>
            </a:r>
            <a:r>
              <a:rPr lang="de-DE" sz="1100" b="0" baseline="0" dirty="0" smtClean="0"/>
              <a:t> (</a:t>
            </a:r>
            <a:r>
              <a:rPr lang="de-DE" sz="1100" b="0" baseline="0" dirty="0" err="1" smtClean="0"/>
              <a:t>therapeutic</a:t>
            </a:r>
            <a:r>
              <a:rPr lang="de-DE" sz="1100" b="0" baseline="0" dirty="0" smtClean="0"/>
              <a:t> </a:t>
            </a:r>
            <a:r>
              <a:rPr lang="de-DE" sz="1100" b="0" baseline="0" dirty="0" err="1" smtClean="0"/>
              <a:t>and</a:t>
            </a:r>
            <a:r>
              <a:rPr lang="de-DE" sz="1100" b="0" baseline="0" dirty="0" smtClean="0"/>
              <a:t> </a:t>
            </a:r>
            <a:r>
              <a:rPr lang="de-DE" sz="1100" b="0" baseline="0" dirty="0" err="1" smtClean="0"/>
              <a:t>toxic</a:t>
            </a:r>
            <a:r>
              <a:rPr lang="de-DE" sz="1100" b="0" baseline="0" dirty="0" smtClean="0"/>
              <a:t> </a:t>
            </a:r>
            <a:r>
              <a:rPr lang="de-DE" sz="1100" b="0" baseline="0" dirty="0" err="1" smtClean="0"/>
              <a:t>doses</a:t>
            </a:r>
            <a:r>
              <a:rPr lang="de-DE" sz="1100" b="0" baseline="0" dirty="0" smtClean="0"/>
              <a:t>). </a:t>
            </a:r>
            <a:r>
              <a:rPr lang="de-DE" sz="1100" b="0" baseline="0" dirty="0" err="1" smtClean="0"/>
              <a:t>Omics</a:t>
            </a:r>
            <a:r>
              <a:rPr lang="de-DE" sz="1100" b="0" baseline="0" dirty="0" smtClean="0"/>
              <a:t> </a:t>
            </a:r>
            <a:r>
              <a:rPr lang="de-DE" sz="1100" b="0" baseline="0" dirty="0" err="1" smtClean="0"/>
              <a:t>measurements</a:t>
            </a:r>
            <a:r>
              <a:rPr lang="de-DE" sz="1100" b="0" baseline="0" dirty="0" smtClean="0"/>
              <a:t> </a:t>
            </a:r>
            <a:r>
              <a:rPr lang="de-DE" sz="1100" b="0" baseline="0" dirty="0" err="1" smtClean="0"/>
              <a:t>were</a:t>
            </a:r>
            <a:r>
              <a:rPr lang="de-DE" sz="1100" b="0" baseline="0" dirty="0" smtClean="0"/>
              <a:t> </a:t>
            </a:r>
            <a:r>
              <a:rPr lang="de-DE" sz="1100" b="0" baseline="0" dirty="0" err="1" smtClean="0"/>
              <a:t>done</a:t>
            </a:r>
            <a:r>
              <a:rPr lang="de-DE" sz="1100" b="0" baseline="0" dirty="0" smtClean="0"/>
              <a:t> at </a:t>
            </a:r>
            <a:r>
              <a:rPr lang="de-DE" sz="1100" b="0" baseline="0" dirty="0" err="1" smtClean="0"/>
              <a:t>seven</a:t>
            </a:r>
            <a:r>
              <a:rPr lang="de-DE" sz="1100" b="0" baseline="0" dirty="0" smtClean="0"/>
              <a:t> different time </a:t>
            </a:r>
            <a:r>
              <a:rPr lang="de-DE" sz="1100" b="0" baseline="0" dirty="0" err="1" smtClean="0"/>
              <a:t>points</a:t>
            </a:r>
            <a:r>
              <a:rPr lang="de-DE" sz="1100" b="0" baseline="0" dirty="0" smtClean="0"/>
              <a:t> (2h, 8h, 24h, 72h, 168h, 240h, 336h). </a:t>
            </a:r>
            <a:r>
              <a:rPr lang="de-DE" sz="1100" b="0" baseline="0" dirty="0" err="1" smtClean="0"/>
              <a:t>Methylome</a:t>
            </a:r>
            <a:r>
              <a:rPr lang="de-DE" sz="1100" b="0" baseline="0" dirty="0" smtClean="0"/>
              <a:t> </a:t>
            </a:r>
            <a:r>
              <a:rPr lang="de-DE" sz="1100" b="0" baseline="0" dirty="0" err="1" smtClean="0"/>
              <a:t>measurements</a:t>
            </a:r>
            <a:r>
              <a:rPr lang="de-DE" sz="1100" b="0" baseline="0" dirty="0" smtClean="0"/>
              <a:t> </a:t>
            </a:r>
            <a:r>
              <a:rPr lang="de-DE" sz="1100" b="0" baseline="0" dirty="0" err="1" smtClean="0"/>
              <a:t>were</a:t>
            </a:r>
            <a:r>
              <a:rPr lang="de-DE" sz="1100" b="0" baseline="0" dirty="0" smtClean="0"/>
              <a:t> </a:t>
            </a:r>
            <a:r>
              <a:rPr lang="de-DE" sz="1100" b="0" baseline="0" dirty="0" err="1" smtClean="0"/>
              <a:t>used</a:t>
            </a:r>
            <a:r>
              <a:rPr lang="de-DE" sz="1100" b="0" baseline="0" dirty="0" smtClean="0"/>
              <a:t> </a:t>
            </a:r>
            <a:r>
              <a:rPr lang="de-DE" sz="1100" b="0" baseline="0" dirty="0" err="1" smtClean="0"/>
              <a:t>to</a:t>
            </a:r>
            <a:r>
              <a:rPr lang="de-DE" sz="1100" b="0" baseline="0" dirty="0" smtClean="0"/>
              <a:t> </a:t>
            </a:r>
            <a:r>
              <a:rPr lang="de-DE" sz="1100" b="0" baseline="0" dirty="0" err="1" smtClean="0"/>
              <a:t>characterize</a:t>
            </a:r>
            <a:r>
              <a:rPr lang="de-DE" sz="1100" b="0" baseline="0" dirty="0" smtClean="0"/>
              <a:t> </a:t>
            </a:r>
            <a:r>
              <a:rPr lang="de-DE" sz="1100" b="0" baseline="0" dirty="0" err="1" smtClean="0"/>
              <a:t>cell</a:t>
            </a:r>
            <a:r>
              <a:rPr lang="de-DE" sz="1100" b="0" baseline="0" dirty="0" smtClean="0"/>
              <a:t> </a:t>
            </a:r>
            <a:r>
              <a:rPr lang="de-DE" sz="1100" b="0" baseline="0" dirty="0" err="1" smtClean="0"/>
              <a:t>identity</a:t>
            </a:r>
            <a:r>
              <a:rPr lang="de-DE" sz="1100" b="0" baseline="0" dirty="0" smtClean="0"/>
              <a:t> </a:t>
            </a:r>
            <a:r>
              <a:rPr lang="de-DE" sz="1100" b="0" baseline="0" dirty="0" err="1" smtClean="0"/>
              <a:t>of</a:t>
            </a:r>
            <a:r>
              <a:rPr lang="de-DE" sz="1100" b="0" baseline="0" dirty="0" smtClean="0"/>
              <a:t> </a:t>
            </a:r>
            <a:r>
              <a:rPr lang="de-DE" sz="1100" b="0" baseline="0" dirty="0" err="1" smtClean="0"/>
              <a:t>cardiac</a:t>
            </a:r>
            <a:r>
              <a:rPr lang="de-DE" sz="1100" b="0" baseline="0" dirty="0" smtClean="0"/>
              <a:t> </a:t>
            </a:r>
            <a:r>
              <a:rPr lang="de-DE" sz="1100" b="0" baseline="0" dirty="0" err="1" smtClean="0"/>
              <a:t>microtissues</a:t>
            </a:r>
            <a:r>
              <a:rPr lang="de-DE" sz="1100" b="0" baseline="0" dirty="0" smtClean="0"/>
              <a:t> </a:t>
            </a:r>
            <a:r>
              <a:rPr lang="de-DE" sz="1100" b="0" baseline="0" dirty="0" err="1" smtClean="0"/>
              <a:t>and</a:t>
            </a:r>
            <a:r>
              <a:rPr lang="de-DE" sz="1100" b="0" baseline="0" dirty="0" smtClean="0"/>
              <a:t> </a:t>
            </a:r>
            <a:r>
              <a:rPr lang="de-DE" sz="1100" b="0" baseline="0" dirty="0" err="1" smtClean="0"/>
              <a:t>to</a:t>
            </a:r>
            <a:r>
              <a:rPr lang="de-DE" sz="1100" b="0" baseline="0" dirty="0" smtClean="0"/>
              <a:t> </a:t>
            </a:r>
            <a:r>
              <a:rPr lang="de-DE" sz="1100" b="0" baseline="0" dirty="0" err="1" smtClean="0"/>
              <a:t>infer</a:t>
            </a:r>
            <a:r>
              <a:rPr lang="de-DE" sz="1100" b="0" baseline="0" dirty="0" smtClean="0"/>
              <a:t> </a:t>
            </a:r>
            <a:r>
              <a:rPr lang="de-DE" sz="1100" b="0" baseline="0" dirty="0" err="1" smtClean="0"/>
              <a:t>effects</a:t>
            </a:r>
            <a:r>
              <a:rPr lang="de-DE" sz="1100" b="0" baseline="0" dirty="0" smtClean="0"/>
              <a:t> </a:t>
            </a:r>
            <a:r>
              <a:rPr lang="de-DE" sz="1100" b="0" baseline="0" dirty="0" err="1" smtClean="0"/>
              <a:t>of</a:t>
            </a:r>
            <a:r>
              <a:rPr lang="de-DE" sz="1100" b="0" baseline="0" dirty="0" smtClean="0"/>
              <a:t> AC </a:t>
            </a:r>
            <a:r>
              <a:rPr lang="de-DE" sz="1100" b="0" baseline="0" dirty="0" err="1" smtClean="0"/>
              <a:t>treatment</a:t>
            </a:r>
            <a:r>
              <a:rPr lang="de-DE" sz="1100" b="0" baseline="0" dirty="0" smtClean="0"/>
              <a:t> on </a:t>
            </a:r>
            <a:r>
              <a:rPr lang="de-DE" sz="1100" b="0" baseline="0" dirty="0" err="1" smtClean="0"/>
              <a:t>transcriptional</a:t>
            </a:r>
            <a:r>
              <a:rPr lang="de-DE" sz="1100" b="0" baseline="0" dirty="0" smtClean="0"/>
              <a:t> </a:t>
            </a:r>
            <a:r>
              <a:rPr lang="de-DE" sz="1100" b="0" baseline="0" dirty="0" err="1" smtClean="0"/>
              <a:t>regulation</a:t>
            </a:r>
            <a:r>
              <a:rPr lang="de-DE" sz="1100" b="0" baseline="0" dirty="0" smtClean="0"/>
              <a:t>. </a:t>
            </a:r>
            <a:r>
              <a:rPr lang="de-DE" sz="1100" b="0" baseline="0" dirty="0" err="1" smtClean="0"/>
              <a:t>Proteome</a:t>
            </a:r>
            <a:r>
              <a:rPr lang="de-DE" sz="1100" b="0" baseline="0" dirty="0" smtClean="0"/>
              <a:t> </a:t>
            </a:r>
            <a:r>
              <a:rPr lang="de-DE" sz="1100" b="0" baseline="0" dirty="0" err="1" smtClean="0"/>
              <a:t>and</a:t>
            </a:r>
            <a:r>
              <a:rPr lang="de-DE" sz="1100" b="0" baseline="0" dirty="0" smtClean="0"/>
              <a:t> </a:t>
            </a:r>
            <a:r>
              <a:rPr lang="de-DE" sz="1100" b="0" baseline="0" dirty="0" err="1" smtClean="0"/>
              <a:t>transcriptome</a:t>
            </a:r>
            <a:r>
              <a:rPr lang="de-DE" sz="1100" b="0" baseline="0" dirty="0" smtClean="0"/>
              <a:t> </a:t>
            </a:r>
            <a:r>
              <a:rPr lang="de-DE" sz="1100" b="0" baseline="0" dirty="0" err="1" smtClean="0"/>
              <a:t>measurements</a:t>
            </a:r>
            <a:r>
              <a:rPr lang="de-DE" sz="1100" b="0" baseline="0" dirty="0" smtClean="0"/>
              <a:t> </a:t>
            </a:r>
            <a:r>
              <a:rPr lang="de-DE" sz="1100" b="0" baseline="0" dirty="0" err="1" smtClean="0"/>
              <a:t>were</a:t>
            </a:r>
            <a:r>
              <a:rPr lang="de-DE" sz="1100" b="0" baseline="0" dirty="0" smtClean="0"/>
              <a:t> </a:t>
            </a:r>
            <a:r>
              <a:rPr lang="de-DE" sz="1100" b="0" baseline="0" dirty="0" err="1" smtClean="0"/>
              <a:t>used</a:t>
            </a:r>
            <a:r>
              <a:rPr lang="de-DE" sz="1100" b="0" baseline="0" dirty="0" smtClean="0"/>
              <a:t> </a:t>
            </a:r>
            <a:r>
              <a:rPr lang="de-DE" sz="1100" b="0" baseline="0" dirty="0" err="1" smtClean="0"/>
              <a:t>to</a:t>
            </a:r>
            <a:r>
              <a:rPr lang="de-DE" sz="1100" b="0" baseline="0" dirty="0" smtClean="0"/>
              <a:t> </a:t>
            </a:r>
            <a:r>
              <a:rPr lang="de-DE" sz="1100" b="0" baseline="0" dirty="0" err="1" smtClean="0"/>
              <a:t>characterize</a:t>
            </a:r>
            <a:r>
              <a:rPr lang="de-DE" sz="1100" b="0" baseline="0" dirty="0" smtClean="0"/>
              <a:t> </a:t>
            </a:r>
            <a:r>
              <a:rPr lang="de-DE" sz="1100" b="0" baseline="0" dirty="0" err="1" smtClean="0"/>
              <a:t>dynamic</a:t>
            </a:r>
            <a:r>
              <a:rPr lang="de-DE" sz="1100" b="0" baseline="0" dirty="0" smtClean="0"/>
              <a:t> </a:t>
            </a:r>
            <a:r>
              <a:rPr lang="de-DE" sz="1100" b="0" baseline="0" dirty="0" err="1" smtClean="0"/>
              <a:t>cellular</a:t>
            </a:r>
            <a:r>
              <a:rPr lang="de-DE" sz="1100" b="0" baseline="0" dirty="0" smtClean="0"/>
              <a:t> </a:t>
            </a:r>
            <a:r>
              <a:rPr lang="de-DE" sz="1100" b="0" baseline="0" dirty="0" err="1" smtClean="0"/>
              <a:t>responses</a:t>
            </a:r>
            <a:r>
              <a:rPr lang="de-DE" sz="1100" b="0" baseline="0" dirty="0" smtClean="0"/>
              <a:t>. Time </a:t>
            </a:r>
            <a:r>
              <a:rPr lang="de-DE" sz="1100" b="0" baseline="0" dirty="0" err="1" smtClean="0"/>
              <a:t>series</a:t>
            </a:r>
            <a:r>
              <a:rPr lang="de-DE" sz="1100" b="0" baseline="0" dirty="0" smtClean="0"/>
              <a:t> </a:t>
            </a:r>
            <a:r>
              <a:rPr lang="de-DE" sz="1100" b="0" baseline="0" dirty="0" err="1" smtClean="0"/>
              <a:t>data</a:t>
            </a:r>
            <a:r>
              <a:rPr lang="de-DE" sz="1100" b="0" baseline="0" dirty="0" smtClean="0"/>
              <a:t> was </a:t>
            </a:r>
            <a:r>
              <a:rPr lang="de-DE" sz="1100" b="0" baseline="0" dirty="0" err="1" smtClean="0"/>
              <a:t>mapped</a:t>
            </a:r>
            <a:r>
              <a:rPr lang="de-DE" sz="1100" b="0" baseline="0" dirty="0" smtClean="0"/>
              <a:t> </a:t>
            </a:r>
            <a:r>
              <a:rPr lang="de-DE" sz="1100" b="0" baseline="0" dirty="0" err="1" smtClean="0"/>
              <a:t>to</a:t>
            </a:r>
            <a:r>
              <a:rPr lang="de-DE" sz="1100" b="0" baseline="0" dirty="0" smtClean="0"/>
              <a:t> a large PPI </a:t>
            </a:r>
            <a:r>
              <a:rPr lang="de-DE" sz="1100" b="0" baseline="0" dirty="0" err="1" smtClean="0"/>
              <a:t>network</a:t>
            </a:r>
            <a:r>
              <a:rPr lang="de-DE" sz="1100" b="0" baseline="0" dirty="0" smtClean="0"/>
              <a:t> in </a:t>
            </a:r>
            <a:r>
              <a:rPr lang="de-DE" sz="1100" b="0" baseline="0" dirty="0" err="1" smtClean="0"/>
              <a:t>order</a:t>
            </a:r>
            <a:r>
              <a:rPr lang="de-DE" sz="1100" b="0" baseline="0" dirty="0" smtClean="0"/>
              <a:t> </a:t>
            </a:r>
            <a:r>
              <a:rPr lang="de-DE" sz="1100" b="0" baseline="0" dirty="0" err="1" smtClean="0"/>
              <a:t>to</a:t>
            </a:r>
            <a:r>
              <a:rPr lang="de-DE" sz="1100" b="0" baseline="0" dirty="0" smtClean="0"/>
              <a:t> </a:t>
            </a:r>
            <a:r>
              <a:rPr lang="de-DE" sz="1100" b="0" baseline="0" dirty="0" err="1" smtClean="0"/>
              <a:t>integrate</a:t>
            </a:r>
            <a:r>
              <a:rPr lang="de-DE" sz="1100" b="0" baseline="0" dirty="0" smtClean="0"/>
              <a:t> </a:t>
            </a:r>
            <a:r>
              <a:rPr lang="de-DE" sz="1100" b="0" baseline="0" dirty="0" err="1" smtClean="0"/>
              <a:t>the</a:t>
            </a:r>
            <a:r>
              <a:rPr lang="de-DE" sz="1100" b="0" baseline="0" dirty="0" smtClean="0"/>
              <a:t> </a:t>
            </a:r>
            <a:r>
              <a:rPr lang="de-DE" sz="1100" b="0" baseline="0" dirty="0" err="1" smtClean="0"/>
              <a:t>data</a:t>
            </a:r>
            <a:r>
              <a:rPr lang="de-DE" sz="1100" b="0" baseline="0" dirty="0" smtClean="0"/>
              <a:t> </a:t>
            </a:r>
            <a:r>
              <a:rPr lang="de-DE" sz="1100" b="0" baseline="0" dirty="0" err="1" smtClean="0"/>
              <a:t>and</a:t>
            </a:r>
            <a:r>
              <a:rPr lang="de-DE" sz="1100" b="0" baseline="0" dirty="0" smtClean="0"/>
              <a:t> </a:t>
            </a:r>
            <a:r>
              <a:rPr lang="de-DE" sz="1100" b="0" baseline="0" dirty="0" err="1" smtClean="0"/>
              <a:t>to</a:t>
            </a:r>
            <a:r>
              <a:rPr lang="de-DE" sz="1100" b="0" baseline="0" dirty="0" smtClean="0"/>
              <a:t> </a:t>
            </a:r>
            <a:r>
              <a:rPr lang="de-DE" sz="1100" b="0" baseline="0" dirty="0" err="1" smtClean="0"/>
              <a:t>identify</a:t>
            </a:r>
            <a:r>
              <a:rPr lang="de-DE" sz="1100" b="0" baseline="0" dirty="0" smtClean="0"/>
              <a:t> a </a:t>
            </a:r>
            <a:r>
              <a:rPr lang="de-DE" sz="1100" b="0" baseline="0" dirty="0" err="1" smtClean="0"/>
              <a:t>common</a:t>
            </a:r>
            <a:r>
              <a:rPr lang="de-DE" sz="1100" b="0" baseline="0" dirty="0" smtClean="0"/>
              <a:t> ACT </a:t>
            </a:r>
            <a:r>
              <a:rPr lang="de-DE" sz="1100" b="0" baseline="0" dirty="0" err="1" smtClean="0"/>
              <a:t>response</a:t>
            </a:r>
            <a:r>
              <a:rPr lang="de-DE" sz="1100" b="0" baseline="0" dirty="0" smtClean="0"/>
              <a:t> </a:t>
            </a:r>
            <a:r>
              <a:rPr lang="de-DE" sz="1100" b="0" baseline="0" dirty="0" err="1" smtClean="0"/>
              <a:t>network</a:t>
            </a:r>
            <a:r>
              <a:rPr lang="de-DE" sz="1100" b="0" baseline="0" dirty="0" smtClean="0"/>
              <a:t> </a:t>
            </a:r>
            <a:r>
              <a:rPr lang="de-DE" sz="1100" b="0" baseline="0" dirty="0" err="1" smtClean="0"/>
              <a:t>across</a:t>
            </a:r>
            <a:r>
              <a:rPr lang="de-DE" sz="1100" b="0" baseline="0" dirty="0" smtClean="0"/>
              <a:t> </a:t>
            </a:r>
            <a:r>
              <a:rPr lang="de-DE" sz="1100" b="0" baseline="0" dirty="0" err="1" smtClean="0"/>
              <a:t>the</a:t>
            </a:r>
            <a:r>
              <a:rPr lang="de-DE" sz="1100" b="0" baseline="0" dirty="0" smtClean="0"/>
              <a:t> </a:t>
            </a:r>
            <a:r>
              <a:rPr lang="de-DE" sz="1100" b="0" baseline="0" dirty="0" err="1" smtClean="0"/>
              <a:t>treatments</a:t>
            </a:r>
            <a:r>
              <a:rPr lang="de-DE" sz="1100" b="0" baseline="0" dirty="0" smtClean="0"/>
              <a:t>. The </a:t>
            </a:r>
            <a:r>
              <a:rPr lang="de-DE" sz="1100" b="0" i="1" baseline="0" dirty="0" smtClean="0"/>
              <a:t>in vitro </a:t>
            </a:r>
            <a:r>
              <a:rPr lang="de-DE" sz="1100" b="0" baseline="0" dirty="0" err="1" smtClean="0"/>
              <a:t>infered</a:t>
            </a:r>
            <a:r>
              <a:rPr lang="de-DE" sz="1100" b="0" baseline="0" dirty="0" smtClean="0"/>
              <a:t> ACT </a:t>
            </a:r>
            <a:r>
              <a:rPr lang="de-DE" sz="1100" b="0" baseline="0" dirty="0" err="1" smtClean="0"/>
              <a:t>response</a:t>
            </a:r>
            <a:r>
              <a:rPr lang="de-DE" sz="1100" b="0" baseline="0" dirty="0" smtClean="0"/>
              <a:t> </a:t>
            </a:r>
            <a:r>
              <a:rPr lang="de-DE" sz="1100" b="0" baseline="0" dirty="0" err="1" smtClean="0"/>
              <a:t>network</a:t>
            </a:r>
            <a:r>
              <a:rPr lang="de-DE" sz="1100" b="0" baseline="0" dirty="0" smtClean="0"/>
              <a:t> was </a:t>
            </a:r>
            <a:r>
              <a:rPr lang="de-DE" sz="1100" b="0" baseline="0" dirty="0" err="1" smtClean="0"/>
              <a:t>then</a:t>
            </a:r>
            <a:r>
              <a:rPr lang="de-DE" sz="1100" b="0" baseline="0" dirty="0" smtClean="0"/>
              <a:t> </a:t>
            </a:r>
            <a:r>
              <a:rPr lang="de-DE" sz="1100" b="0" baseline="0" dirty="0" err="1" smtClean="0"/>
              <a:t>tested</a:t>
            </a:r>
            <a:r>
              <a:rPr lang="de-DE" sz="1100" b="0" baseline="0" dirty="0" smtClean="0"/>
              <a:t> </a:t>
            </a:r>
            <a:r>
              <a:rPr lang="de-DE" sz="1100" b="0" baseline="0" dirty="0" err="1" smtClean="0"/>
              <a:t>for</a:t>
            </a:r>
            <a:r>
              <a:rPr lang="de-DE" sz="1100" b="0" baseline="0" dirty="0" smtClean="0"/>
              <a:t> </a:t>
            </a:r>
            <a:r>
              <a:rPr lang="de-DE" sz="1100" b="0" baseline="0" dirty="0" err="1" smtClean="0"/>
              <a:t>clinical</a:t>
            </a:r>
            <a:r>
              <a:rPr lang="de-DE" sz="1100" b="0" baseline="0" dirty="0" smtClean="0"/>
              <a:t> </a:t>
            </a:r>
            <a:r>
              <a:rPr lang="de-DE" sz="1100" b="0" baseline="0" dirty="0" err="1" smtClean="0"/>
              <a:t>relevance</a:t>
            </a:r>
            <a:r>
              <a:rPr lang="de-DE" sz="1100" b="0" baseline="0" dirty="0" smtClean="0"/>
              <a:t> in </a:t>
            </a:r>
            <a:r>
              <a:rPr lang="de-DE" sz="1100" b="0" baseline="0" dirty="0" err="1" smtClean="0"/>
              <a:t>cardiomyopathy</a:t>
            </a:r>
            <a:r>
              <a:rPr lang="de-DE" sz="1100" b="0" baseline="0" dirty="0" smtClean="0"/>
              <a:t> </a:t>
            </a:r>
            <a:r>
              <a:rPr lang="de-DE" sz="1100" b="0" baseline="0" dirty="0" err="1" smtClean="0"/>
              <a:t>patient</a:t>
            </a:r>
            <a:r>
              <a:rPr lang="de-DE" sz="1100" b="0" baseline="0" dirty="0" smtClean="0"/>
              <a:t> </a:t>
            </a:r>
            <a:r>
              <a:rPr lang="de-DE" sz="1100" b="0" baseline="0" dirty="0" err="1" smtClean="0"/>
              <a:t>biopsies</a:t>
            </a:r>
            <a:r>
              <a:rPr lang="de-DE" sz="1100" b="0" baseline="0" dirty="0" smtClean="0"/>
              <a:t> </a:t>
            </a:r>
            <a:r>
              <a:rPr lang="de-DE" sz="1100" b="0" baseline="0" dirty="0" err="1" smtClean="0"/>
              <a:t>and</a:t>
            </a:r>
            <a:r>
              <a:rPr lang="de-DE" sz="1100" b="0" baseline="0" dirty="0" smtClean="0"/>
              <a:t> </a:t>
            </a:r>
            <a:r>
              <a:rPr lang="de-DE" sz="1100" b="0" baseline="0" dirty="0" err="1" smtClean="0"/>
              <a:t>for</a:t>
            </a:r>
            <a:r>
              <a:rPr lang="de-DE" sz="1100" b="0" baseline="0" dirty="0" smtClean="0"/>
              <a:t> </a:t>
            </a:r>
            <a:r>
              <a:rPr lang="de-DE" sz="1100" b="0" baseline="0" dirty="0" err="1" smtClean="0"/>
              <a:t>physiological</a:t>
            </a:r>
            <a:r>
              <a:rPr lang="de-DE" sz="1100" b="0" baseline="0" dirty="0" smtClean="0"/>
              <a:t> </a:t>
            </a:r>
            <a:r>
              <a:rPr lang="de-DE" sz="1100" b="0" baseline="0" dirty="0" err="1" smtClean="0"/>
              <a:t>relevance</a:t>
            </a:r>
            <a:r>
              <a:rPr lang="de-DE" sz="1100" b="0" baseline="0" dirty="0" smtClean="0"/>
              <a:t> on ATP </a:t>
            </a:r>
            <a:r>
              <a:rPr lang="de-DE" sz="1100" b="0" baseline="0" dirty="0" err="1" smtClean="0"/>
              <a:t>production</a:t>
            </a:r>
            <a:r>
              <a:rPr lang="de-DE" sz="1100" b="0" baseline="0" dirty="0" smtClean="0"/>
              <a:t> </a:t>
            </a:r>
            <a:r>
              <a:rPr lang="de-DE" sz="1100" b="0" baseline="0" dirty="0" err="1" smtClean="0"/>
              <a:t>with</a:t>
            </a:r>
            <a:r>
              <a:rPr lang="de-DE" sz="1100" b="0" baseline="0" dirty="0" smtClean="0"/>
              <a:t> </a:t>
            </a:r>
            <a:r>
              <a:rPr lang="de-DE" sz="1100" b="0" baseline="0" dirty="0" err="1" smtClean="0"/>
              <a:t>sensitivity</a:t>
            </a:r>
            <a:r>
              <a:rPr lang="de-DE" sz="1100" b="0" baseline="0" dirty="0" smtClean="0"/>
              <a:t> </a:t>
            </a:r>
            <a:r>
              <a:rPr lang="de-DE" sz="1100" b="0" baseline="0" dirty="0" err="1" smtClean="0"/>
              <a:t>analysis</a:t>
            </a:r>
            <a:r>
              <a:rPr lang="de-DE" sz="1100" b="0" baseline="0" dirty="0" smtClean="0"/>
              <a:t> </a:t>
            </a:r>
            <a:r>
              <a:rPr lang="de-DE" sz="1100" b="0" baseline="0" dirty="0" err="1" smtClean="0"/>
              <a:t>using</a:t>
            </a:r>
            <a:r>
              <a:rPr lang="de-DE" sz="1100" b="0" baseline="0" dirty="0" smtClean="0"/>
              <a:t> an </a:t>
            </a:r>
            <a:r>
              <a:rPr lang="de-DE" sz="1100" b="0" baseline="0" dirty="0" err="1" smtClean="0"/>
              <a:t>established</a:t>
            </a:r>
            <a:r>
              <a:rPr lang="de-DE" sz="1100" b="0" baseline="0" dirty="0" smtClean="0"/>
              <a:t> </a:t>
            </a:r>
            <a:r>
              <a:rPr lang="de-DE" sz="1100" b="0" baseline="0" dirty="0" err="1" smtClean="0"/>
              <a:t>computational</a:t>
            </a:r>
            <a:r>
              <a:rPr lang="de-DE" sz="1100" b="0" baseline="0" dirty="0" smtClean="0"/>
              <a:t> </a:t>
            </a:r>
            <a:r>
              <a:rPr lang="de-DE" sz="1100" b="0" baseline="0" dirty="0" err="1" smtClean="0"/>
              <a:t>model</a:t>
            </a:r>
            <a:r>
              <a:rPr lang="de-DE" sz="1100" b="0" baseline="0" dirty="0" smtClean="0"/>
              <a:t> </a:t>
            </a:r>
            <a:r>
              <a:rPr lang="de-DE" sz="1100" b="0" baseline="0" dirty="0" err="1" smtClean="0"/>
              <a:t>of</a:t>
            </a:r>
            <a:r>
              <a:rPr lang="de-DE" sz="1100" b="0" baseline="0" dirty="0" smtClean="0"/>
              <a:t> </a:t>
            </a:r>
            <a:r>
              <a:rPr lang="de-DE" sz="1100" b="0" baseline="0" dirty="0" err="1" smtClean="0"/>
              <a:t>the</a:t>
            </a:r>
            <a:r>
              <a:rPr lang="de-DE" sz="1100" b="0" baseline="0" dirty="0" smtClean="0"/>
              <a:t> human </a:t>
            </a:r>
            <a:r>
              <a:rPr lang="de-DE" sz="1100" b="0" baseline="0" dirty="0" err="1" smtClean="0"/>
              <a:t>mitochondrion</a:t>
            </a:r>
            <a:r>
              <a:rPr lang="de-DE" sz="1100" b="0" baseline="0" dirty="0" smtClean="0"/>
              <a:t>.</a:t>
            </a:r>
            <a:endParaRPr lang="de-DE" sz="1100" b="0" dirty="0"/>
          </a:p>
        </p:txBody>
      </p:sp>
      <p:sp>
        <p:nvSpPr>
          <p:cNvPr id="4" name="Foliennummernplatzhalter 3"/>
          <p:cNvSpPr>
            <a:spLocks noGrp="1"/>
          </p:cNvSpPr>
          <p:nvPr>
            <p:ph type="sldNum" sz="quarter" idx="10"/>
          </p:nvPr>
        </p:nvSpPr>
        <p:spPr/>
        <p:txBody>
          <a:bodyPr/>
          <a:lstStyle/>
          <a:p>
            <a:fld id="{A7035166-5FCE-480B-A130-0F2DE3FC804E}" type="slidenum">
              <a:rPr lang="de-DE" smtClean="0"/>
              <a:t>41</a:t>
            </a:fld>
            <a:endParaRPr lang="de-DE"/>
          </a:p>
        </p:txBody>
      </p:sp>
    </p:spTree>
    <p:extLst>
      <p:ext uri="{BB962C8B-B14F-4D97-AF65-F5344CB8AC3E}">
        <p14:creationId xmlns:p14="http://schemas.microsoft.com/office/powerpoint/2010/main" val="58903135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108075" y="812800"/>
            <a:ext cx="5343525" cy="4008438"/>
          </a:xfrm>
        </p:spPr>
      </p:sp>
      <p:sp>
        <p:nvSpPr>
          <p:cNvPr id="3" name="Notizenplatzhalter 2"/>
          <p:cNvSpPr>
            <a:spLocks noGrp="1"/>
          </p:cNvSpPr>
          <p:nvPr>
            <p:ph type="body" idx="1"/>
          </p:nvPr>
        </p:nvSpPr>
        <p:spPr/>
        <p:txBody>
          <a:bodyPr/>
          <a:lstStyle/>
          <a:p>
            <a:endParaRPr lang="de-DE" sz="1100" b="0" dirty="0"/>
          </a:p>
        </p:txBody>
      </p:sp>
      <p:sp>
        <p:nvSpPr>
          <p:cNvPr id="4" name="Foliennummernplatzhalter 3"/>
          <p:cNvSpPr>
            <a:spLocks noGrp="1"/>
          </p:cNvSpPr>
          <p:nvPr>
            <p:ph type="sldNum" sz="quarter" idx="10"/>
          </p:nvPr>
        </p:nvSpPr>
        <p:spPr/>
        <p:txBody>
          <a:bodyPr/>
          <a:lstStyle/>
          <a:p>
            <a:fld id="{A7035166-5FCE-480B-A130-0F2DE3FC804E}" type="slidenum">
              <a:rPr lang="de-DE" smtClean="0"/>
              <a:t>42</a:t>
            </a:fld>
            <a:endParaRPr lang="de-DE"/>
          </a:p>
        </p:txBody>
      </p:sp>
    </p:spTree>
    <p:extLst>
      <p:ext uri="{BB962C8B-B14F-4D97-AF65-F5344CB8AC3E}">
        <p14:creationId xmlns:p14="http://schemas.microsoft.com/office/powerpoint/2010/main" val="413822282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8075" y="812800"/>
            <a:ext cx="5343525" cy="4008438"/>
          </a:xfrm>
        </p:spPr>
      </p:sp>
      <p:sp>
        <p:nvSpPr>
          <p:cNvPr id="3" name="Notes Placeholder 2"/>
          <p:cNvSpPr>
            <a:spLocks noGrp="1"/>
          </p:cNvSpPr>
          <p:nvPr>
            <p:ph type="body" idx="1"/>
          </p:nvPr>
        </p:nvSpPr>
        <p:spPr/>
        <p:txBody>
          <a:bodyPr/>
          <a:lstStyle/>
          <a:p>
            <a:r>
              <a:rPr lang="en-US" b="1" dirty="0" smtClean="0"/>
              <a:t>Cardiomyopathy</a:t>
            </a:r>
            <a:r>
              <a:rPr lang="en-US" dirty="0" smtClean="0"/>
              <a:t> is a group of diseases that affect the </a:t>
            </a:r>
            <a:r>
              <a:rPr lang="en-US" dirty="0" smtClean="0">
                <a:hlinkClick r:id="rId3"/>
              </a:rPr>
              <a:t>heart muscle</a:t>
            </a:r>
            <a:endParaRPr lang="en-US" dirty="0" smtClean="0"/>
          </a:p>
          <a:p>
            <a:endParaRPr lang="en-US" dirty="0" smtClean="0"/>
          </a:p>
          <a:p>
            <a:r>
              <a:rPr lang="en-US" sz="1200" b="0" i="0" u="none" strike="noStrike" kern="1200" baseline="0" dirty="0" smtClean="0">
                <a:solidFill>
                  <a:schemeClr val="tx1"/>
                </a:solidFill>
                <a:latin typeface="+mn-lt"/>
                <a:ea typeface="+mn-ea"/>
                <a:cs typeface="+mn-cs"/>
              </a:rPr>
              <a:t>disease-gene associations from the </a:t>
            </a:r>
            <a:r>
              <a:rPr lang="en-US" sz="1200" b="0" i="0" u="none" strike="noStrike" kern="1200" baseline="0" dirty="0" err="1" smtClean="0">
                <a:solidFill>
                  <a:schemeClr val="tx1"/>
                </a:solidFill>
                <a:latin typeface="+mn-lt"/>
                <a:ea typeface="+mn-ea"/>
                <a:cs typeface="+mn-cs"/>
              </a:rPr>
              <a:t>DisGeNET</a:t>
            </a:r>
            <a:r>
              <a:rPr lang="en-US" sz="1200" b="0" i="0" u="none" strike="noStrike" kern="1200" baseline="0" dirty="0" smtClean="0">
                <a:solidFill>
                  <a:schemeClr val="tx1"/>
                </a:solidFill>
                <a:latin typeface="+mn-lt"/>
                <a:ea typeface="+mn-ea"/>
                <a:cs typeface="+mn-cs"/>
              </a:rPr>
              <a:t> database for Cardiomyopathy (Familial Idiopathic). This included a list of 773 disease genes, 602 of them were covered in the CPDB PPI network</a:t>
            </a:r>
            <a:endParaRPr lang="en-US" dirty="0"/>
          </a:p>
        </p:txBody>
      </p:sp>
      <p:sp>
        <p:nvSpPr>
          <p:cNvPr id="4" name="Slide Number Placeholder 3"/>
          <p:cNvSpPr>
            <a:spLocks noGrp="1"/>
          </p:cNvSpPr>
          <p:nvPr>
            <p:ph type="sldNum" idx="10"/>
          </p:nvPr>
        </p:nvSpPr>
        <p:spPr/>
        <p:txBody>
          <a:bodyPr/>
          <a:lstStyle/>
          <a:p>
            <a:pPr algn="r"/>
            <a:fld id="{529F58D3-8F10-4430-9EE1-15F367D28D03}" type="slidenum">
              <a:rPr lang="en-US" sz="1400" b="0" strike="noStrike" spc="-1" smtClean="0">
                <a:latin typeface="Times New Roman"/>
              </a:rPr>
              <a:t>43</a:t>
            </a:fld>
            <a:endParaRPr lang="en-US" sz="1400" b="0" strike="noStrike" spc="-1">
              <a:latin typeface="Times New Roman"/>
            </a:endParaRPr>
          </a:p>
        </p:txBody>
      </p:sp>
    </p:spTree>
    <p:extLst>
      <p:ext uri="{BB962C8B-B14F-4D97-AF65-F5344CB8AC3E}">
        <p14:creationId xmlns:p14="http://schemas.microsoft.com/office/powerpoint/2010/main" val="14590459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6" name="PlaceHolder 1"/>
          <p:cNvSpPr>
            <a:spLocks noGrp="1" noRot="1" noChangeAspect="1"/>
          </p:cNvSpPr>
          <p:nvPr>
            <p:ph type="sldImg"/>
          </p:nvPr>
        </p:nvSpPr>
        <p:spPr>
          <a:xfrm>
            <a:off x="1108075" y="812800"/>
            <a:ext cx="5343525" cy="4008438"/>
          </a:xfrm>
          <a:prstGeom prst="rect">
            <a:avLst/>
          </a:prstGeom>
        </p:spPr>
      </p:sp>
      <p:sp>
        <p:nvSpPr>
          <p:cNvPr id="507" name="PlaceHolder 2"/>
          <p:cNvSpPr>
            <a:spLocks noGrp="1"/>
          </p:cNvSpPr>
          <p:nvPr>
            <p:ph type="body"/>
          </p:nvPr>
        </p:nvSpPr>
        <p:spPr>
          <a:xfrm>
            <a:off x="756000" y="5078520"/>
            <a:ext cx="6047280" cy="4810680"/>
          </a:xfrm>
          <a:prstGeom prst="rect">
            <a:avLst/>
          </a:prstGeom>
        </p:spPr>
        <p:txBody>
          <a:bodyPr lIns="0" tIns="0" rIns="0" bIns="0">
            <a:noAutofit/>
          </a:bodyPr>
          <a:lstStyle/>
          <a:p>
            <a:pPr marL="216000" indent="-216000">
              <a:lnSpc>
                <a:spcPct val="100000"/>
              </a:lnSpc>
            </a:pPr>
            <a:r>
              <a:rPr lang="en-US" sz="2000" b="0" strike="noStrike" spc="-1">
                <a:latin typeface="Arial"/>
              </a:rPr>
              <a:t>In a common version of the random walk with restart, a random walker traverses the graph in a series of discrete steps, transitioning to one of its neighbors at each step with probability </a:t>
            </a:r>
            <a:r>
              <a:rPr lang="en-US" sz="2000" b="0" i="1" strike="noStrike" spc="-1">
                <a:latin typeface="Arial"/>
              </a:rPr>
              <a:t>β</a:t>
            </a:r>
            <a:r>
              <a:rPr lang="en-US" sz="2000" b="0" strike="noStrike" spc="-1">
                <a:latin typeface="Arial"/>
              </a:rPr>
              <a:t> and returning to its initial position with probability </a:t>
            </a:r>
            <a:r>
              <a:rPr lang="en-US" sz="1200" b="0" strike="noStrike" spc="-1">
                <a:solidFill>
                  <a:srgbClr val="000000"/>
                </a:solidFill>
                <a:latin typeface="+mn-lt"/>
                <a:ea typeface="+mn-ea"/>
              </a:rPr>
              <a:t>1−</a:t>
            </a:r>
            <a:r>
              <a:rPr lang="en-US" sz="1200" b="0" i="1" strike="noStrike" spc="-1">
                <a:solidFill>
                  <a:srgbClr val="000000"/>
                </a:solidFill>
                <a:latin typeface="+mn-lt"/>
                <a:ea typeface="+mn-ea"/>
              </a:rPr>
              <a:t>β</a:t>
            </a:r>
            <a:r>
              <a:rPr lang="en-US" sz="2000" b="0" strike="noStrike" spc="-1">
                <a:solidFill>
                  <a:srgbClr val="000000"/>
                </a:solidFill>
                <a:latin typeface="+mn-lt"/>
                <a:ea typeface="+mn-ea"/>
              </a:rPr>
              <a:t>⁠, leading to a non-trivial stationary distribution. We use this stationary distribution to define the following similarity matrix.</a:t>
            </a:r>
            <a:endParaRPr lang="en-US" sz="2000" b="0" strike="noStrike" spc="-1">
              <a:latin typeface="Arial"/>
            </a:endParaRPr>
          </a:p>
        </p:txBody>
      </p:sp>
      <p:sp>
        <p:nvSpPr>
          <p:cNvPr id="508" name="TextShape 3"/>
          <p:cNvSpPr txBox="1"/>
          <p:nvPr/>
        </p:nvSpPr>
        <p:spPr>
          <a:xfrm>
            <a:off x="4278960" y="10157400"/>
            <a:ext cx="3280320" cy="533880"/>
          </a:xfrm>
          <a:prstGeom prst="rect">
            <a:avLst/>
          </a:prstGeom>
          <a:noFill/>
          <a:ln>
            <a:noFill/>
          </a:ln>
        </p:spPr>
        <p:txBody>
          <a:bodyPr lIns="0" tIns="0" rIns="0" bIns="0" anchor="b">
            <a:noAutofit/>
          </a:bodyPr>
          <a:lstStyle/>
          <a:p>
            <a:pPr algn="r">
              <a:lnSpc>
                <a:spcPct val="100000"/>
              </a:lnSpc>
            </a:pPr>
            <a:fld id="{6ED926CD-D0F0-4A0C-8F81-F3A280548CB8}" type="slidenum">
              <a:rPr lang="en-US" sz="1400" b="0" strike="noStrike" spc="-1">
                <a:solidFill>
                  <a:srgbClr val="000000"/>
                </a:solidFill>
                <a:latin typeface="Times New Roman"/>
                <a:ea typeface="+mn-ea"/>
              </a:rPr>
              <a:t>9</a:t>
            </a:fld>
            <a:endParaRPr lang="en-US" sz="1400" b="0" strike="noStrike" spc="-1">
              <a:latin typeface="Times New Roman"/>
            </a:endParaRPr>
          </a:p>
        </p:txBody>
      </p:sp>
    </p:spTree>
    <p:extLst>
      <p:ext uri="{BB962C8B-B14F-4D97-AF65-F5344CB8AC3E}">
        <p14:creationId xmlns:p14="http://schemas.microsoft.com/office/powerpoint/2010/main" val="267885032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8075" y="812800"/>
            <a:ext cx="5343525" cy="4008438"/>
          </a:xfrm>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three KEGG [146] cardiomyopathy pathways: 1) dilated cardiomyopathy, 2) </a:t>
            </a:r>
            <a:r>
              <a:rPr lang="en-US" sz="1200" b="0" i="0" u="none" strike="noStrike" kern="1200" baseline="0" dirty="0" err="1" smtClean="0">
                <a:solidFill>
                  <a:schemeClr val="tx1"/>
                </a:solidFill>
                <a:latin typeface="+mn-lt"/>
                <a:ea typeface="+mn-ea"/>
                <a:cs typeface="+mn-cs"/>
              </a:rPr>
              <a:t>arrhythmogenic</a:t>
            </a:r>
            <a:r>
              <a:rPr lang="en-US" sz="1200" b="0" i="0" u="none" strike="noStrike" kern="1200" baseline="0" dirty="0" smtClean="0">
                <a:solidFill>
                  <a:schemeClr val="tx1"/>
                </a:solidFill>
                <a:latin typeface="+mn-lt"/>
                <a:ea typeface="+mn-ea"/>
                <a:cs typeface="+mn-cs"/>
              </a:rPr>
              <a:t> right ventricular cardiomyopathy (ARVC), and 3) hypertrophic cardiomyopathy (HCM). The pathways are comprised of 89, 72 and 83 genes respectively, with a total of 115 genes combined, and 106 of those were covered in the CPDB PPI network</a:t>
            </a:r>
            <a:endParaRPr lang="en-US" dirty="0"/>
          </a:p>
        </p:txBody>
      </p:sp>
      <p:sp>
        <p:nvSpPr>
          <p:cNvPr id="4" name="Slide Number Placeholder 3"/>
          <p:cNvSpPr>
            <a:spLocks noGrp="1"/>
          </p:cNvSpPr>
          <p:nvPr>
            <p:ph type="sldNum" idx="10"/>
          </p:nvPr>
        </p:nvSpPr>
        <p:spPr/>
        <p:txBody>
          <a:bodyPr/>
          <a:lstStyle/>
          <a:p>
            <a:pPr algn="r"/>
            <a:fld id="{529F58D3-8F10-4430-9EE1-15F367D28D03}" type="slidenum">
              <a:rPr lang="en-US" sz="1400" b="0" strike="noStrike" spc="-1" smtClean="0">
                <a:latin typeface="Times New Roman"/>
              </a:rPr>
              <a:t>46</a:t>
            </a:fld>
            <a:endParaRPr lang="en-US" sz="1400" b="0" strike="noStrike" spc="-1">
              <a:latin typeface="Times New Roman"/>
            </a:endParaRPr>
          </a:p>
        </p:txBody>
      </p:sp>
    </p:spTree>
    <p:extLst>
      <p:ext uri="{BB962C8B-B14F-4D97-AF65-F5344CB8AC3E}">
        <p14:creationId xmlns:p14="http://schemas.microsoft.com/office/powerpoint/2010/main" val="199533356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8075" y="812800"/>
            <a:ext cx="5343525" cy="4008438"/>
          </a:xfrm>
        </p:spPr>
      </p:sp>
      <p:sp>
        <p:nvSpPr>
          <p:cNvPr id="3" name="Notes Placeholder 2"/>
          <p:cNvSpPr>
            <a:spLocks noGrp="1"/>
          </p:cNvSpPr>
          <p:nvPr>
            <p:ph type="body" idx="1"/>
          </p:nvPr>
        </p:nvSpPr>
        <p:spPr/>
        <p:txBody>
          <a:bodyPr/>
          <a:lstStyle/>
          <a:p>
            <a:pPr marL="342900" indent="-342900">
              <a:buFont typeface="+mj-lt"/>
              <a:buAutoNum type="arabicPeriod"/>
            </a:pPr>
            <a:r>
              <a:rPr lang="de-DE" dirty="0" err="1" smtClean="0"/>
              <a:t>Prediction</a:t>
            </a:r>
            <a:r>
              <a:rPr lang="de-DE" dirty="0" smtClean="0"/>
              <a:t> </a:t>
            </a:r>
            <a:r>
              <a:rPr lang="de-DE" dirty="0" err="1" smtClean="0"/>
              <a:t>of</a:t>
            </a:r>
            <a:r>
              <a:rPr lang="de-DE" dirty="0" smtClean="0"/>
              <a:t> </a:t>
            </a:r>
            <a:r>
              <a:rPr lang="de-DE" dirty="0" err="1" smtClean="0"/>
              <a:t>drug</a:t>
            </a:r>
            <a:r>
              <a:rPr lang="de-DE" dirty="0" smtClean="0"/>
              <a:t> </a:t>
            </a:r>
            <a:r>
              <a:rPr lang="de-DE" dirty="0" err="1" smtClean="0"/>
              <a:t>response</a:t>
            </a:r>
            <a:r>
              <a:rPr lang="de-DE" dirty="0" smtClean="0"/>
              <a:t> </a:t>
            </a:r>
            <a:r>
              <a:rPr lang="de-DE" dirty="0" err="1" smtClean="0"/>
              <a:t>for</a:t>
            </a:r>
            <a:r>
              <a:rPr lang="de-DE" dirty="0" smtClean="0"/>
              <a:t> a </a:t>
            </a:r>
            <a:r>
              <a:rPr lang="de-DE" dirty="0" err="1" smtClean="0"/>
              <a:t>given</a:t>
            </a:r>
            <a:r>
              <a:rPr lang="de-DE" dirty="0" smtClean="0"/>
              <a:t> </a:t>
            </a:r>
            <a:r>
              <a:rPr lang="de-DE" dirty="0" err="1" smtClean="0"/>
              <a:t>cellular</a:t>
            </a:r>
            <a:r>
              <a:rPr lang="de-DE" dirty="0" smtClean="0"/>
              <a:t> </a:t>
            </a:r>
            <a:r>
              <a:rPr lang="de-DE" dirty="0" err="1" smtClean="0"/>
              <a:t>system</a:t>
            </a:r>
            <a:r>
              <a:rPr lang="de-DE" dirty="0" smtClean="0"/>
              <a:t> (</a:t>
            </a:r>
            <a:r>
              <a:rPr lang="de-DE" dirty="0" err="1" smtClean="0"/>
              <a:t>cell</a:t>
            </a:r>
            <a:r>
              <a:rPr lang="de-DE" dirty="0" smtClean="0"/>
              <a:t> </a:t>
            </a:r>
            <a:r>
              <a:rPr lang="de-DE" dirty="0" err="1" smtClean="0"/>
              <a:t>line</a:t>
            </a:r>
            <a:r>
              <a:rPr lang="de-DE" dirty="0" smtClean="0"/>
              <a:t>, </a:t>
            </a:r>
            <a:r>
              <a:rPr lang="de-DE" dirty="0" err="1" smtClean="0"/>
              <a:t>patient</a:t>
            </a:r>
            <a:r>
              <a:rPr lang="de-DE" dirty="0" smtClean="0"/>
              <a:t>)</a:t>
            </a:r>
          </a:p>
          <a:p>
            <a:pPr marL="342900" indent="-342900">
              <a:buFont typeface="+mj-lt"/>
              <a:buAutoNum type="arabicPeriod"/>
            </a:pPr>
            <a:r>
              <a:rPr lang="de-DE" dirty="0" err="1" smtClean="0"/>
              <a:t>Identification</a:t>
            </a:r>
            <a:r>
              <a:rPr lang="de-DE" dirty="0" smtClean="0"/>
              <a:t> </a:t>
            </a:r>
            <a:r>
              <a:rPr lang="de-DE" dirty="0" err="1" smtClean="0"/>
              <a:t>of</a:t>
            </a:r>
            <a:r>
              <a:rPr lang="de-DE" dirty="0" smtClean="0"/>
              <a:t> </a:t>
            </a:r>
            <a:r>
              <a:rPr lang="de-DE" dirty="0" err="1" smtClean="0"/>
              <a:t>testable</a:t>
            </a:r>
            <a:r>
              <a:rPr lang="de-DE" dirty="0" smtClean="0"/>
              <a:t>, </a:t>
            </a:r>
            <a:r>
              <a:rPr lang="de-DE" dirty="0" err="1" smtClean="0"/>
              <a:t>predictive</a:t>
            </a:r>
            <a:r>
              <a:rPr lang="de-DE" dirty="0" smtClean="0"/>
              <a:t> </a:t>
            </a:r>
            <a:r>
              <a:rPr lang="de-DE" dirty="0" err="1" smtClean="0"/>
              <a:t>features</a:t>
            </a:r>
            <a:r>
              <a:rPr lang="de-DE" dirty="0" smtClean="0"/>
              <a:t> </a:t>
            </a:r>
          </a:p>
          <a:p>
            <a:pPr marL="285750" indent="-285750">
              <a:buFont typeface="Symbol"/>
              <a:buChar char="Þ"/>
            </a:pPr>
            <a:r>
              <a:rPr lang="de-DE" dirty="0" err="1" smtClean="0"/>
              <a:t>Allows</a:t>
            </a:r>
            <a:r>
              <a:rPr lang="de-DE" dirty="0" smtClean="0"/>
              <a:t> optimal </a:t>
            </a:r>
            <a:r>
              <a:rPr lang="de-DE" dirty="0" err="1" smtClean="0"/>
              <a:t>therapy</a:t>
            </a:r>
            <a:r>
              <a:rPr lang="de-DE" dirty="0" smtClean="0"/>
              <a:t> </a:t>
            </a:r>
            <a:r>
              <a:rPr lang="de-DE" dirty="0" err="1" smtClean="0"/>
              <a:t>selection</a:t>
            </a:r>
            <a:r>
              <a:rPr lang="de-DE" dirty="0" smtClean="0"/>
              <a:t> </a:t>
            </a:r>
            <a:r>
              <a:rPr lang="de-DE" dirty="0" err="1" smtClean="0"/>
              <a:t>for</a:t>
            </a:r>
            <a:r>
              <a:rPr lang="de-DE" dirty="0" smtClean="0"/>
              <a:t> </a:t>
            </a:r>
            <a:r>
              <a:rPr lang="de-DE" dirty="0" err="1" smtClean="0"/>
              <a:t>patients</a:t>
            </a:r>
            <a:endParaRPr lang="de-DE" dirty="0" smtClean="0"/>
          </a:p>
          <a:p>
            <a:pPr marL="285750" indent="-285750">
              <a:buFont typeface="Symbol"/>
              <a:buChar char="Þ"/>
            </a:pPr>
            <a:r>
              <a:rPr lang="de-DE" dirty="0" err="1" smtClean="0"/>
              <a:t>Allows</a:t>
            </a:r>
            <a:r>
              <a:rPr lang="de-DE" dirty="0" smtClean="0"/>
              <a:t> </a:t>
            </a:r>
            <a:r>
              <a:rPr lang="de-DE" dirty="0" err="1" smtClean="0"/>
              <a:t>stratifying</a:t>
            </a:r>
            <a:r>
              <a:rPr lang="de-DE" dirty="0" smtClean="0"/>
              <a:t> </a:t>
            </a:r>
            <a:r>
              <a:rPr lang="de-DE" dirty="0" err="1" smtClean="0"/>
              <a:t>patient</a:t>
            </a:r>
            <a:r>
              <a:rPr lang="de-DE" dirty="0" smtClean="0"/>
              <a:t> </a:t>
            </a:r>
            <a:r>
              <a:rPr lang="de-DE" dirty="0" err="1" smtClean="0"/>
              <a:t>samples</a:t>
            </a:r>
            <a:r>
              <a:rPr lang="de-DE" dirty="0" smtClean="0"/>
              <a:t> </a:t>
            </a:r>
            <a:r>
              <a:rPr lang="de-DE" dirty="0" err="1" smtClean="0"/>
              <a:t>for</a:t>
            </a:r>
            <a:r>
              <a:rPr lang="de-DE" dirty="0" smtClean="0"/>
              <a:t> </a:t>
            </a:r>
            <a:r>
              <a:rPr lang="de-DE" dirty="0" err="1" smtClean="0"/>
              <a:t>drug</a:t>
            </a:r>
            <a:r>
              <a:rPr lang="de-DE" dirty="0" smtClean="0"/>
              <a:t> </a:t>
            </a:r>
            <a:r>
              <a:rPr lang="de-DE" dirty="0" err="1" smtClean="0"/>
              <a:t>development</a:t>
            </a:r>
            <a:endParaRPr lang="de-DE" dirty="0" smtClean="0"/>
          </a:p>
          <a:p>
            <a:endParaRPr lang="en-US" dirty="0" smtClean="0"/>
          </a:p>
          <a:p>
            <a:r>
              <a:rPr lang="en-US" dirty="0" smtClean="0"/>
              <a:t>prediction of cancer therapy success in precision medicine</a:t>
            </a:r>
          </a:p>
          <a:p>
            <a:endParaRPr lang="en-US" dirty="0" smtClean="0"/>
          </a:p>
          <a:p>
            <a:r>
              <a:rPr lang="en-US" dirty="0" smtClean="0"/>
              <a:t>The goal of the project is to learn the sensitivity of the drug response of a biological system (cell line, patient tumors) from its molecular features and their relationships.</a:t>
            </a:r>
          </a:p>
          <a:p>
            <a:endParaRPr lang="en-US" dirty="0" smtClean="0"/>
          </a:p>
          <a:p>
            <a:endParaRPr lang="en-US" dirty="0"/>
          </a:p>
        </p:txBody>
      </p:sp>
      <p:sp>
        <p:nvSpPr>
          <p:cNvPr id="4" name="Slide Number Placeholder 3"/>
          <p:cNvSpPr>
            <a:spLocks noGrp="1"/>
          </p:cNvSpPr>
          <p:nvPr>
            <p:ph type="sldNum" idx="10"/>
          </p:nvPr>
        </p:nvSpPr>
        <p:spPr/>
        <p:txBody>
          <a:bodyPr/>
          <a:lstStyle/>
          <a:p>
            <a:pPr algn="r"/>
            <a:fld id="{529F58D3-8F10-4430-9EE1-15F367D28D03}" type="slidenum">
              <a:rPr lang="en-US" sz="1400" b="0" strike="noStrike" spc="-1" smtClean="0">
                <a:latin typeface="Times New Roman"/>
              </a:rPr>
              <a:t>47</a:t>
            </a:fld>
            <a:endParaRPr lang="en-US" sz="1400" b="0" strike="noStrike" spc="-1">
              <a:latin typeface="Times New Roman"/>
            </a:endParaRPr>
          </a:p>
        </p:txBody>
      </p:sp>
    </p:spTree>
    <p:extLst>
      <p:ext uri="{BB962C8B-B14F-4D97-AF65-F5344CB8AC3E}">
        <p14:creationId xmlns:p14="http://schemas.microsoft.com/office/powerpoint/2010/main" val="317042883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8075" y="812800"/>
            <a:ext cx="5343525" cy="4008438"/>
          </a:xfrm>
        </p:spPr>
      </p:sp>
      <p:sp>
        <p:nvSpPr>
          <p:cNvPr id="3" name="Notes Placeholder 2"/>
          <p:cNvSpPr>
            <a:spLocks noGrp="1"/>
          </p:cNvSpPr>
          <p:nvPr>
            <p:ph type="body" idx="1"/>
          </p:nvPr>
        </p:nvSpPr>
        <p:spPr/>
        <p:txBody>
          <a:bodyPr/>
          <a:lstStyle/>
          <a:p>
            <a:r>
              <a:rPr lang="en-US" dirty="0" smtClean="0"/>
              <a:t>IC</a:t>
            </a:r>
            <a:r>
              <a:rPr lang="en-US" baseline="-25000" dirty="0" smtClean="0"/>
              <a:t>50</a:t>
            </a:r>
            <a:r>
              <a:rPr lang="en-US" dirty="0" smtClean="0"/>
              <a:t> is a quantitative measure that indicates how much of a particular </a:t>
            </a:r>
            <a:r>
              <a:rPr lang="en-US" dirty="0" smtClean="0">
                <a:hlinkClick r:id="rId3" tooltip="Enzyme inhibitor"/>
              </a:rPr>
              <a:t>inhibitory</a:t>
            </a:r>
            <a:r>
              <a:rPr lang="en-US" dirty="0" smtClean="0"/>
              <a:t> substance (e.g. drug) is needed to inhibit, </a:t>
            </a:r>
            <a:r>
              <a:rPr lang="en-US" i="1" dirty="0" smtClean="0">
                <a:hlinkClick r:id="rId4" tooltip="In vitro"/>
              </a:rPr>
              <a:t>in vitro</a:t>
            </a:r>
            <a:r>
              <a:rPr lang="en-US" dirty="0" smtClean="0"/>
              <a:t>, a given biological process or biological component by 50%</a:t>
            </a:r>
            <a:endParaRPr lang="en-US" b="1" dirty="0" smtClean="0">
              <a:latin typeface="Gill Sans MT" panose="020B0502020104020203" pitchFamily="34" charset="0"/>
            </a:endParaRPr>
          </a:p>
          <a:p>
            <a:r>
              <a:rPr lang="en-US" dirty="0" smtClean="0"/>
              <a:t>Half-maximal inhibitory concentration (IC</a:t>
            </a:r>
            <a:r>
              <a:rPr lang="en-US" baseline="-25000" dirty="0" smtClean="0"/>
              <a:t>50</a:t>
            </a:r>
            <a:r>
              <a:rPr lang="en-US" dirty="0" smtClean="0"/>
              <a:t>) is a measure of drug potency expressed in molar units (M).</a:t>
            </a:r>
          </a:p>
          <a:p>
            <a:endParaRPr lang="en-US" b="1" dirty="0" smtClean="0">
              <a:latin typeface="Gill Sans MT" panose="020B0502020104020203" pitchFamily="34" charset="0"/>
            </a:endParaRPr>
          </a:p>
          <a:p>
            <a:r>
              <a:rPr lang="en-US" b="1" dirty="0" smtClean="0">
                <a:latin typeface="Gill Sans MT" panose="020B0502020104020203" pitchFamily="34" charset="0"/>
              </a:rPr>
              <a:t>Motivation</a:t>
            </a:r>
            <a:r>
              <a:rPr lang="en-US" dirty="0" smtClean="0">
                <a:latin typeface="Gill Sans MT" panose="020B0502020104020203" pitchFamily="34" charset="0"/>
              </a:rPr>
              <a:t>: </a:t>
            </a:r>
          </a:p>
          <a:p>
            <a:pPr marL="285750" indent="-285750">
              <a:buFont typeface="Arial" panose="020B0604020202020204" pitchFamily="34" charset="0"/>
              <a:buChar char="•"/>
            </a:pPr>
            <a:r>
              <a:rPr lang="en-US" dirty="0" smtClean="0">
                <a:latin typeface="Gill Sans MT" panose="020B0502020104020203" pitchFamily="34" charset="0"/>
              </a:rPr>
              <a:t>the response to anticancer therapy is highly dependent on the tumor genomic and transcriptomic makeup, resulting in heterogeneity in patient clinical response to anticancer drugs</a:t>
            </a:r>
          </a:p>
          <a:p>
            <a:pPr marL="285750" indent="-285750">
              <a:buFont typeface="Arial" panose="020B0604020202020204" pitchFamily="34" charset="0"/>
              <a:buChar char="•"/>
            </a:pPr>
            <a:r>
              <a:rPr lang="en-US" dirty="0" smtClean="0">
                <a:latin typeface="Gill Sans MT" panose="020B0502020104020203" pitchFamily="34" charset="0"/>
              </a:rPr>
              <a:t>gene expression data has been shown to be more predictive of drug sensitivity than genomics (i.e., copy number variation and mutations) or </a:t>
            </a:r>
            <a:r>
              <a:rPr lang="en-US" dirty="0" err="1" smtClean="0">
                <a:latin typeface="Gill Sans MT" panose="020B0502020104020203" pitchFamily="34" charset="0"/>
              </a:rPr>
              <a:t>epigenomics</a:t>
            </a:r>
            <a:r>
              <a:rPr lang="en-US" dirty="0" smtClean="0">
                <a:latin typeface="Gill Sans MT" panose="020B0502020104020203" pitchFamily="34" charset="0"/>
              </a:rPr>
              <a:t> (i.e., methylation)</a:t>
            </a:r>
          </a:p>
          <a:p>
            <a:endParaRPr lang="en-US" dirty="0"/>
          </a:p>
        </p:txBody>
      </p:sp>
      <p:sp>
        <p:nvSpPr>
          <p:cNvPr id="4" name="Slide Number Placeholder 3"/>
          <p:cNvSpPr>
            <a:spLocks noGrp="1"/>
          </p:cNvSpPr>
          <p:nvPr>
            <p:ph type="sldNum" idx="10"/>
          </p:nvPr>
        </p:nvSpPr>
        <p:spPr/>
        <p:txBody>
          <a:bodyPr/>
          <a:lstStyle/>
          <a:p>
            <a:pPr algn="r"/>
            <a:fld id="{529F58D3-8F10-4430-9EE1-15F367D28D03}" type="slidenum">
              <a:rPr lang="en-US" sz="1400" b="0" strike="noStrike" spc="-1" smtClean="0">
                <a:latin typeface="Times New Roman"/>
              </a:rPr>
              <a:t>48</a:t>
            </a:fld>
            <a:endParaRPr lang="en-US" sz="1400" b="0" strike="noStrike" spc="-1">
              <a:latin typeface="Times New Roman"/>
            </a:endParaRPr>
          </a:p>
        </p:txBody>
      </p:sp>
    </p:spTree>
    <p:extLst>
      <p:ext uri="{BB962C8B-B14F-4D97-AF65-F5344CB8AC3E}">
        <p14:creationId xmlns:p14="http://schemas.microsoft.com/office/powerpoint/2010/main" val="341380372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8075" y="812800"/>
            <a:ext cx="5343525" cy="4008438"/>
          </a:xfrm>
        </p:spPr>
      </p:sp>
      <p:sp>
        <p:nvSpPr>
          <p:cNvPr id="3" name="Notes Placeholder 2"/>
          <p:cNvSpPr>
            <a:spLocks noGrp="1"/>
          </p:cNvSpPr>
          <p:nvPr>
            <p:ph type="body" idx="1"/>
          </p:nvPr>
        </p:nvSpPr>
        <p:spPr/>
        <p:txBody>
          <a:bodyPr/>
          <a:lstStyle/>
          <a:p>
            <a:r>
              <a:rPr lang="en-US" dirty="0" smtClean="0"/>
              <a:t>IC</a:t>
            </a:r>
            <a:r>
              <a:rPr lang="en-US" baseline="-25000" dirty="0" smtClean="0"/>
              <a:t>50</a:t>
            </a:r>
            <a:r>
              <a:rPr lang="en-US" dirty="0" smtClean="0"/>
              <a:t> is a quantitative measure that indicates how much of a particular </a:t>
            </a:r>
            <a:r>
              <a:rPr lang="en-US" dirty="0" smtClean="0">
                <a:hlinkClick r:id="rId3" tooltip="Enzyme inhibitor"/>
              </a:rPr>
              <a:t>inhibitory</a:t>
            </a:r>
            <a:r>
              <a:rPr lang="en-US" dirty="0" smtClean="0"/>
              <a:t> substance (e.g. drug) is needed to inhibit, </a:t>
            </a:r>
            <a:r>
              <a:rPr lang="en-US" i="1" dirty="0" smtClean="0">
                <a:hlinkClick r:id="rId4" tooltip="In vitro"/>
              </a:rPr>
              <a:t>in vitro</a:t>
            </a:r>
            <a:r>
              <a:rPr lang="en-US" dirty="0" smtClean="0"/>
              <a:t>, a given biological process or biological component by 50%</a:t>
            </a:r>
            <a:endParaRPr lang="en-US" b="1" dirty="0" smtClean="0">
              <a:latin typeface="Gill Sans MT" panose="020B0502020104020203" pitchFamily="34" charset="0"/>
            </a:endParaRPr>
          </a:p>
          <a:p>
            <a:r>
              <a:rPr lang="en-US" dirty="0" smtClean="0"/>
              <a:t>Half-maximal inhibitory concentration (IC</a:t>
            </a:r>
            <a:r>
              <a:rPr lang="en-US" baseline="-25000" dirty="0" smtClean="0"/>
              <a:t>50</a:t>
            </a:r>
            <a:r>
              <a:rPr lang="en-US" dirty="0" smtClean="0"/>
              <a:t>) is a measure of drug potency expressed in molar units (M).</a:t>
            </a:r>
          </a:p>
          <a:p>
            <a:endParaRPr lang="en-US" b="1" dirty="0" smtClean="0">
              <a:latin typeface="Gill Sans MT" panose="020B0502020104020203" pitchFamily="34" charset="0"/>
            </a:endParaRPr>
          </a:p>
          <a:p>
            <a:r>
              <a:rPr lang="en-US" b="1" dirty="0" smtClean="0">
                <a:latin typeface="Gill Sans MT" panose="020B0502020104020203" pitchFamily="34" charset="0"/>
              </a:rPr>
              <a:t>Motivation</a:t>
            </a:r>
            <a:r>
              <a:rPr lang="en-US" dirty="0" smtClean="0">
                <a:latin typeface="Gill Sans MT" panose="020B0502020104020203" pitchFamily="34" charset="0"/>
              </a:rPr>
              <a:t>: </a:t>
            </a:r>
          </a:p>
          <a:p>
            <a:pPr marL="285750" indent="-285750">
              <a:buFont typeface="Arial" panose="020B0604020202020204" pitchFamily="34" charset="0"/>
              <a:buChar char="•"/>
            </a:pPr>
            <a:r>
              <a:rPr lang="en-US" dirty="0" smtClean="0">
                <a:latin typeface="Gill Sans MT" panose="020B0502020104020203" pitchFamily="34" charset="0"/>
              </a:rPr>
              <a:t>the response to anticancer therapy is highly dependent on the tumor genomic and transcriptomic makeup, resulting in heterogeneity in patient clinical response to anticancer drugs</a:t>
            </a:r>
          </a:p>
          <a:p>
            <a:pPr marL="285750" indent="-285750">
              <a:buFont typeface="Arial" panose="020B0604020202020204" pitchFamily="34" charset="0"/>
              <a:buChar char="•"/>
            </a:pPr>
            <a:r>
              <a:rPr lang="en-US" dirty="0" smtClean="0">
                <a:latin typeface="Gill Sans MT" panose="020B0502020104020203" pitchFamily="34" charset="0"/>
              </a:rPr>
              <a:t>gene expression data has been shown to be more predictive of drug sensitivity than genomics (i.e., copy number variation and mutations) or </a:t>
            </a:r>
            <a:r>
              <a:rPr lang="en-US" dirty="0" err="1" smtClean="0">
                <a:latin typeface="Gill Sans MT" panose="020B0502020104020203" pitchFamily="34" charset="0"/>
              </a:rPr>
              <a:t>epigenomics</a:t>
            </a:r>
            <a:r>
              <a:rPr lang="en-US" dirty="0" smtClean="0">
                <a:latin typeface="Gill Sans MT" panose="020B0502020104020203" pitchFamily="34" charset="0"/>
              </a:rPr>
              <a:t> (i.e., methylation)</a:t>
            </a:r>
          </a:p>
          <a:p>
            <a:endParaRPr lang="en-US" dirty="0"/>
          </a:p>
        </p:txBody>
      </p:sp>
      <p:sp>
        <p:nvSpPr>
          <p:cNvPr id="4" name="Slide Number Placeholder 3"/>
          <p:cNvSpPr>
            <a:spLocks noGrp="1"/>
          </p:cNvSpPr>
          <p:nvPr>
            <p:ph type="sldNum" idx="10"/>
          </p:nvPr>
        </p:nvSpPr>
        <p:spPr/>
        <p:txBody>
          <a:bodyPr/>
          <a:lstStyle/>
          <a:p>
            <a:pPr algn="r"/>
            <a:fld id="{529F58D3-8F10-4430-9EE1-15F367D28D03}" type="slidenum">
              <a:rPr lang="en-US" sz="1400" b="0" strike="noStrike" spc="-1" smtClean="0">
                <a:latin typeface="Times New Roman"/>
              </a:rPr>
              <a:t>49</a:t>
            </a:fld>
            <a:endParaRPr lang="en-US" sz="1400" b="0" strike="noStrike" spc="-1">
              <a:latin typeface="Times New Roman"/>
            </a:endParaRPr>
          </a:p>
        </p:txBody>
      </p:sp>
    </p:spTree>
    <p:extLst>
      <p:ext uri="{BB962C8B-B14F-4D97-AF65-F5344CB8AC3E}">
        <p14:creationId xmlns:p14="http://schemas.microsoft.com/office/powerpoint/2010/main" val="289142211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8075" y="812800"/>
            <a:ext cx="5343525" cy="4008438"/>
          </a:xfrm>
        </p:spPr>
      </p:sp>
      <p:sp>
        <p:nvSpPr>
          <p:cNvPr id="3" name="Notes Placeholder 2"/>
          <p:cNvSpPr>
            <a:spLocks noGrp="1"/>
          </p:cNvSpPr>
          <p:nvPr>
            <p:ph type="body" idx="1"/>
          </p:nvPr>
        </p:nvSpPr>
        <p:spPr/>
        <p:txBody>
          <a:bodyPr/>
          <a:lstStyle/>
          <a:p>
            <a:r>
              <a:rPr lang="en-US" dirty="0" smtClean="0"/>
              <a:t>IC</a:t>
            </a:r>
            <a:r>
              <a:rPr lang="en-US" baseline="-25000" dirty="0" smtClean="0"/>
              <a:t>50</a:t>
            </a:r>
            <a:r>
              <a:rPr lang="en-US" dirty="0" smtClean="0"/>
              <a:t> is a quantitative measure that indicates how much of a particular </a:t>
            </a:r>
            <a:r>
              <a:rPr lang="en-US" dirty="0" smtClean="0">
                <a:hlinkClick r:id="rId3" tooltip="Enzyme inhibitor"/>
              </a:rPr>
              <a:t>inhibitory</a:t>
            </a:r>
            <a:r>
              <a:rPr lang="en-US" dirty="0" smtClean="0"/>
              <a:t> substance (e.g. drug) is needed to inhibit, </a:t>
            </a:r>
            <a:r>
              <a:rPr lang="en-US" i="1" dirty="0" smtClean="0">
                <a:hlinkClick r:id="rId4" tooltip="In vitro"/>
              </a:rPr>
              <a:t>in vitro</a:t>
            </a:r>
            <a:r>
              <a:rPr lang="en-US" dirty="0" smtClean="0"/>
              <a:t>, a given biological process or biological component by 50%</a:t>
            </a:r>
            <a:endParaRPr lang="en-US" b="1" dirty="0" smtClean="0">
              <a:latin typeface="Gill Sans MT" panose="020B0502020104020203" pitchFamily="34" charset="0"/>
            </a:endParaRPr>
          </a:p>
          <a:p>
            <a:r>
              <a:rPr lang="en-US" dirty="0" smtClean="0"/>
              <a:t>Half-maximal inhibitory concentration (IC</a:t>
            </a:r>
            <a:r>
              <a:rPr lang="en-US" baseline="-25000" dirty="0" smtClean="0"/>
              <a:t>50</a:t>
            </a:r>
            <a:r>
              <a:rPr lang="en-US" dirty="0" smtClean="0"/>
              <a:t>) is a measure of drug potency expressed in molar units (M).</a:t>
            </a:r>
          </a:p>
          <a:p>
            <a:endParaRPr lang="en-US" b="1" dirty="0" smtClean="0">
              <a:latin typeface="Gill Sans MT" panose="020B0502020104020203" pitchFamily="34" charset="0"/>
            </a:endParaRPr>
          </a:p>
          <a:p>
            <a:r>
              <a:rPr lang="en-US" b="1" dirty="0" smtClean="0">
                <a:latin typeface="Gill Sans MT" panose="020B0502020104020203" pitchFamily="34" charset="0"/>
              </a:rPr>
              <a:t>Motivation</a:t>
            </a:r>
            <a:r>
              <a:rPr lang="en-US" dirty="0" smtClean="0">
                <a:latin typeface="Gill Sans MT" panose="020B0502020104020203" pitchFamily="34" charset="0"/>
              </a:rPr>
              <a:t>: </a:t>
            </a:r>
          </a:p>
          <a:p>
            <a:pPr marL="285750" indent="-285750">
              <a:buFont typeface="Arial" panose="020B0604020202020204" pitchFamily="34" charset="0"/>
              <a:buChar char="•"/>
            </a:pPr>
            <a:r>
              <a:rPr lang="en-US" dirty="0" smtClean="0">
                <a:latin typeface="Gill Sans MT" panose="020B0502020104020203" pitchFamily="34" charset="0"/>
              </a:rPr>
              <a:t>the response to anticancer therapy is highly dependent on the tumor genomic and transcriptomic makeup, resulting in heterogeneity in patient clinical response to anticancer drugs</a:t>
            </a:r>
          </a:p>
          <a:p>
            <a:pPr marL="285750" indent="-285750">
              <a:buFont typeface="Arial" panose="020B0604020202020204" pitchFamily="34" charset="0"/>
              <a:buChar char="•"/>
            </a:pPr>
            <a:r>
              <a:rPr lang="en-US" dirty="0" smtClean="0">
                <a:latin typeface="Gill Sans MT" panose="020B0502020104020203" pitchFamily="34" charset="0"/>
              </a:rPr>
              <a:t>gene expression data has been shown to be more predictive of drug sensitivity than genomics (i.e., copy number variation and mutations) or </a:t>
            </a:r>
            <a:r>
              <a:rPr lang="en-US" dirty="0" err="1" smtClean="0">
                <a:latin typeface="Gill Sans MT" panose="020B0502020104020203" pitchFamily="34" charset="0"/>
              </a:rPr>
              <a:t>epigenomics</a:t>
            </a:r>
            <a:r>
              <a:rPr lang="en-US" dirty="0" smtClean="0">
                <a:latin typeface="Gill Sans MT" panose="020B0502020104020203" pitchFamily="34" charset="0"/>
              </a:rPr>
              <a:t> (i.e., methylation)</a:t>
            </a:r>
          </a:p>
          <a:p>
            <a:endParaRPr lang="en-US" dirty="0"/>
          </a:p>
        </p:txBody>
      </p:sp>
      <p:sp>
        <p:nvSpPr>
          <p:cNvPr id="4" name="Slide Number Placeholder 3"/>
          <p:cNvSpPr>
            <a:spLocks noGrp="1"/>
          </p:cNvSpPr>
          <p:nvPr>
            <p:ph type="sldNum" idx="10"/>
          </p:nvPr>
        </p:nvSpPr>
        <p:spPr/>
        <p:txBody>
          <a:bodyPr/>
          <a:lstStyle/>
          <a:p>
            <a:pPr algn="r"/>
            <a:fld id="{529F58D3-8F10-4430-9EE1-15F367D28D03}" type="slidenum">
              <a:rPr lang="en-US" sz="1400" b="0" strike="noStrike" spc="-1" smtClean="0">
                <a:latin typeface="Times New Roman"/>
              </a:rPr>
              <a:t>50</a:t>
            </a:fld>
            <a:endParaRPr lang="en-US" sz="1400" b="0" strike="noStrike" spc="-1">
              <a:latin typeface="Times New Roman"/>
            </a:endParaRPr>
          </a:p>
        </p:txBody>
      </p:sp>
    </p:spTree>
    <p:extLst>
      <p:ext uri="{BB962C8B-B14F-4D97-AF65-F5344CB8AC3E}">
        <p14:creationId xmlns:p14="http://schemas.microsoft.com/office/powerpoint/2010/main" val="136455995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8075" y="812800"/>
            <a:ext cx="5343525" cy="4008438"/>
          </a:xfrm>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Three key data modalities that influence anticancer drug sensitivity: biomolecular measurements of cancer cells (gene expression, copy number alteration etc.), a network of known interactions between the biomolecular entities and the chemical structure of the anticancer compounds.</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Gene expression levels</a:t>
            </a:r>
            <a:r>
              <a:rPr lang="en-US" sz="1200" kern="1200" baseline="0" dirty="0" smtClean="0">
                <a:solidFill>
                  <a:schemeClr val="tx1"/>
                </a:solidFill>
                <a:effectLst/>
                <a:latin typeface="+mn-lt"/>
                <a:ea typeface="+mn-ea"/>
                <a:cs typeface="+mn-cs"/>
              </a:rPr>
              <a:t> of the cell lines were measured using microarrays. (This is </a:t>
            </a:r>
            <a:r>
              <a:rPr lang="en-US" dirty="0" smtClean="0"/>
              <a:t>basal transcriptional data and NOT transcription upon</a:t>
            </a:r>
            <a:r>
              <a:rPr lang="en-US" baseline="0" dirty="0" smtClean="0"/>
              <a:t> drug treatment)</a:t>
            </a:r>
            <a:endParaRPr lang="en-US" sz="1200" kern="1200" dirty="0" smtClean="0">
              <a:solidFill>
                <a:schemeClr val="tx1"/>
              </a:solidFill>
              <a:effectLst/>
              <a:latin typeface="+mn-lt"/>
              <a:ea typeface="+mn-ea"/>
              <a:cs typeface="+mn-cs"/>
            </a:endParaRP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STRING protein-protein interaction (PPI) network [18] was used to incorporate intracellular interactions in our model.</a:t>
            </a:r>
          </a:p>
          <a:p>
            <a:r>
              <a:rPr lang="en-US" sz="1200" kern="1200" dirty="0" smtClean="0">
                <a:solidFill>
                  <a:schemeClr val="tx1"/>
                </a:solidFill>
                <a:effectLst/>
                <a:latin typeface="+mn-lt"/>
                <a:ea typeface="+mn-ea"/>
                <a:cs typeface="+mn-cs"/>
              </a:rPr>
              <a:t>Network propagation was employed to reduce the dimensionality of the cell lines’ transcriptomic profile, consisting of 16,000 genes, to a smaller subset containing the most informative genes.</a:t>
            </a:r>
          </a:p>
          <a:p>
            <a:r>
              <a:rPr lang="en-US" sz="1200" kern="1200" dirty="0" smtClean="0">
                <a:solidFill>
                  <a:schemeClr val="tx1"/>
                </a:solidFill>
                <a:effectLst/>
                <a:latin typeface="+mn-lt"/>
                <a:ea typeface="+mn-ea"/>
                <a:cs typeface="+mn-cs"/>
              </a:rPr>
              <a:t>first assign a high weight (W = 1) to the reported drug target genes while assigning a very small positive weight (W = 1e-5).</a:t>
            </a:r>
          </a:p>
          <a:p>
            <a:r>
              <a:rPr lang="en-US" sz="1200" kern="1200" dirty="0" smtClean="0">
                <a:solidFill>
                  <a:schemeClr val="tx1"/>
                </a:solidFill>
                <a:effectLst/>
                <a:latin typeface="+mn-lt"/>
                <a:ea typeface="+mn-ea"/>
                <a:cs typeface="+mn-cs"/>
              </a:rPr>
              <a:t>Run network</a:t>
            </a:r>
            <a:r>
              <a:rPr lang="en-US" sz="1200" kern="1200" baseline="0" dirty="0" smtClean="0">
                <a:solidFill>
                  <a:schemeClr val="tx1"/>
                </a:solidFill>
                <a:effectLst/>
                <a:latin typeface="+mn-lt"/>
                <a:ea typeface="+mn-ea"/>
                <a:cs typeface="+mn-cs"/>
              </a:rPr>
              <a:t> propagation for each drug and then: </a:t>
            </a:r>
            <a:r>
              <a:rPr lang="en-US" sz="1200" kern="1200" dirty="0" smtClean="0">
                <a:solidFill>
                  <a:schemeClr val="tx1"/>
                </a:solidFill>
                <a:effectLst/>
                <a:latin typeface="+mn-lt"/>
                <a:ea typeface="+mn-ea"/>
                <a:cs typeface="+mn-cs"/>
              </a:rPr>
              <a:t>used the resultant weights distribution to determine the top 20 highly ranked genes for each drug.</a:t>
            </a:r>
          </a:p>
          <a:p>
            <a:r>
              <a:rPr lang="en-US" sz="1200" kern="1200" dirty="0" smtClean="0">
                <a:solidFill>
                  <a:schemeClr val="tx1"/>
                </a:solidFill>
                <a:effectLst/>
                <a:latin typeface="+mn-lt"/>
                <a:ea typeface="+mn-ea"/>
                <a:cs typeface="+mn-cs"/>
              </a:rPr>
              <a:t>We then pooled the top 20 genes for all 208 compounds, resulting in a subset of 2,128 genes. This subset containing the most informative genes was then used to profile each cell line in the dataset before it was fed into our models.</a:t>
            </a:r>
          </a:p>
          <a:p>
            <a:endParaRPr lang="en-US" dirty="0"/>
          </a:p>
        </p:txBody>
      </p:sp>
      <p:sp>
        <p:nvSpPr>
          <p:cNvPr id="4" name="Slide Number Placeholder 3"/>
          <p:cNvSpPr>
            <a:spLocks noGrp="1"/>
          </p:cNvSpPr>
          <p:nvPr>
            <p:ph type="sldNum" idx="10"/>
          </p:nvPr>
        </p:nvSpPr>
        <p:spPr/>
        <p:txBody>
          <a:bodyPr/>
          <a:lstStyle/>
          <a:p>
            <a:pPr algn="r"/>
            <a:fld id="{529F58D3-8F10-4430-9EE1-15F367D28D03}" type="slidenum">
              <a:rPr lang="en-US" sz="1400" b="0" strike="noStrike" spc="-1" smtClean="0">
                <a:latin typeface="Times New Roman"/>
              </a:rPr>
              <a:t>51</a:t>
            </a:fld>
            <a:endParaRPr lang="en-US" sz="1400" b="0" strike="noStrike" spc="-1">
              <a:latin typeface="Times New Roman"/>
            </a:endParaRPr>
          </a:p>
        </p:txBody>
      </p:sp>
    </p:spTree>
    <p:extLst>
      <p:ext uri="{BB962C8B-B14F-4D97-AF65-F5344CB8AC3E}">
        <p14:creationId xmlns:p14="http://schemas.microsoft.com/office/powerpoint/2010/main" val="108640088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8075" y="812800"/>
            <a:ext cx="5343525" cy="4008438"/>
          </a:xfrm>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dirty="0" smtClean="0">
                <a:latin typeface="Gill Sans MT" panose="020B0502020104020203" pitchFamily="34" charset="0"/>
              </a:rPr>
              <a:t>Run network propagation for each drug</a:t>
            </a:r>
          </a:p>
          <a:p>
            <a:pPr marL="742950" lvl="1" indent="-285750">
              <a:buFont typeface="Arial" panose="020B0604020202020204" pitchFamily="34" charset="0"/>
              <a:buChar char="•"/>
            </a:pPr>
            <a:r>
              <a:rPr lang="en-US" dirty="0" smtClean="0">
                <a:latin typeface="Gill Sans MT" panose="020B0502020104020203" pitchFamily="34" charset="0"/>
              </a:rPr>
              <a:t>Get the drug-targets from:</a:t>
            </a:r>
          </a:p>
          <a:p>
            <a:pPr marL="1200150" lvl="2" indent="-285750">
              <a:buFont typeface="Arial" panose="020B0604020202020204" pitchFamily="34" charset="0"/>
              <a:buChar char="•"/>
            </a:pPr>
            <a:r>
              <a:rPr lang="en-US" dirty="0" smtClean="0">
                <a:latin typeface="Gill Sans MT" panose="020B0502020104020203" pitchFamily="34" charset="0"/>
              </a:rPr>
              <a:t>GDSC</a:t>
            </a:r>
          </a:p>
          <a:p>
            <a:pPr marL="1200150" lvl="2" indent="-285750">
              <a:buFont typeface="Arial" panose="020B0604020202020204" pitchFamily="34" charset="0"/>
              <a:buChar char="•"/>
            </a:pPr>
            <a:r>
              <a:rPr lang="en-US" dirty="0" smtClean="0">
                <a:latin typeface="Gill Sans MT" panose="020B0502020104020203" pitchFamily="34" charset="0"/>
              </a:rPr>
              <a:t>Literature mining</a:t>
            </a:r>
          </a:p>
          <a:p>
            <a:pPr marL="285750" indent="-285750">
              <a:buFont typeface="Arial" panose="020B0604020202020204" pitchFamily="34" charset="0"/>
              <a:buChar char="•"/>
            </a:pPr>
            <a:r>
              <a:rPr lang="en-US" dirty="0" smtClean="0">
                <a:latin typeface="Gill Sans MT" panose="020B0502020104020203" pitchFamily="34" charset="0"/>
              </a:rPr>
              <a:t>Get top 20 (30) genes</a:t>
            </a:r>
          </a:p>
          <a:p>
            <a:pPr marL="285750" indent="-285750">
              <a:buFont typeface="Arial" panose="020B0604020202020204" pitchFamily="34" charset="0"/>
              <a:buChar char="•"/>
            </a:pPr>
            <a:r>
              <a:rPr lang="en-US" dirty="0" smtClean="0">
                <a:latin typeface="Gill Sans MT" panose="020B0502020104020203" pitchFamily="34" charset="0"/>
              </a:rPr>
              <a:t>Pool genes from all drugs together -&gt; ~2,000 genes</a:t>
            </a:r>
          </a:p>
          <a:p>
            <a:pPr marL="285750" indent="-285750">
              <a:buFont typeface="Arial" panose="020B0604020202020204" pitchFamily="34" charset="0"/>
              <a:buChar char="•"/>
            </a:pPr>
            <a:r>
              <a:rPr lang="en-US" dirty="0" smtClean="0">
                <a:latin typeface="Gill Sans MT" panose="020B0502020104020203" pitchFamily="34" charset="0"/>
              </a:rPr>
              <a:t>Use only gene expression for the pooled genes</a:t>
            </a:r>
          </a:p>
          <a:p>
            <a:pPr marL="285750" indent="-285750">
              <a:buFont typeface="Arial" panose="020B0604020202020204" pitchFamily="34" charset="0"/>
              <a:buChar char="•"/>
            </a:pPr>
            <a:endParaRPr lang="en-US" dirty="0" smtClean="0">
              <a:latin typeface="Gill Sans MT" panose="020B0502020104020203" pitchFamily="34" charset="0"/>
            </a:endParaRPr>
          </a:p>
          <a:p>
            <a:pPr marL="0" indent="0">
              <a:buFont typeface="Arial" panose="020B0604020202020204" pitchFamily="34" charset="0"/>
              <a:buNone/>
            </a:pPr>
            <a:r>
              <a:rPr lang="en-US" dirty="0" smtClean="0">
                <a:latin typeface="Gill Sans MT" panose="020B0502020104020203" pitchFamily="34" charset="0"/>
              </a:rPr>
              <a:t>KRL – the goal is to rank the drugs based on</a:t>
            </a:r>
            <a:r>
              <a:rPr lang="en-US" baseline="0" dirty="0" smtClean="0">
                <a:latin typeface="Gill Sans MT" panose="020B0502020104020203" pitchFamily="34" charset="0"/>
              </a:rPr>
              <a:t> their efficiency, such that the most efficient one is ranked the highest. The DO NOT predict the exact IC50 value.</a:t>
            </a:r>
            <a:endParaRPr lang="en-US" dirty="0">
              <a:latin typeface="Gill Sans MT" panose="020B0502020104020203" pitchFamily="34" charset="0"/>
            </a:endParaRPr>
          </a:p>
        </p:txBody>
      </p:sp>
      <p:sp>
        <p:nvSpPr>
          <p:cNvPr id="4" name="Slide Number Placeholder 3"/>
          <p:cNvSpPr>
            <a:spLocks noGrp="1"/>
          </p:cNvSpPr>
          <p:nvPr>
            <p:ph type="sldNum" idx="10"/>
          </p:nvPr>
        </p:nvSpPr>
        <p:spPr/>
        <p:txBody>
          <a:bodyPr/>
          <a:lstStyle/>
          <a:p>
            <a:pPr algn="r"/>
            <a:fld id="{529F58D3-8F10-4430-9EE1-15F367D28D03}" type="slidenum">
              <a:rPr lang="en-US" sz="1400" b="0" strike="noStrike" spc="-1" smtClean="0">
                <a:latin typeface="Times New Roman"/>
              </a:rPr>
              <a:t>52</a:t>
            </a:fld>
            <a:endParaRPr lang="en-US" sz="1400" b="0" strike="noStrike" spc="-1">
              <a:latin typeface="Times New Roman"/>
            </a:endParaRPr>
          </a:p>
        </p:txBody>
      </p:sp>
    </p:spTree>
    <p:extLst>
      <p:ext uri="{BB962C8B-B14F-4D97-AF65-F5344CB8AC3E}">
        <p14:creationId xmlns:p14="http://schemas.microsoft.com/office/powerpoint/2010/main" val="413472990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8075" y="812800"/>
            <a:ext cx="5343525" cy="4008438"/>
          </a:xfrm>
        </p:spPr>
      </p:sp>
      <p:sp>
        <p:nvSpPr>
          <p:cNvPr id="3" name="Notes Placeholder 2"/>
          <p:cNvSpPr>
            <a:spLocks noGrp="1"/>
          </p:cNvSpPr>
          <p:nvPr>
            <p:ph type="body" idx="1"/>
          </p:nvPr>
        </p:nvSpPr>
        <p:spPr/>
        <p:txBody>
          <a:bodyPr/>
          <a:lstStyle/>
          <a:p>
            <a:r>
              <a:rPr lang="en-US" dirty="0" smtClean="0"/>
              <a:t>the results (5-fold) for the KRL baseline on the complete GDSC dataset for the different gene features used</a:t>
            </a:r>
          </a:p>
          <a:p>
            <a:endParaRPr lang="en-US" dirty="0" smtClean="0"/>
          </a:p>
          <a:p>
            <a:r>
              <a:rPr lang="en-US" dirty="0" err="1" smtClean="0"/>
              <a:t>Precision@k</a:t>
            </a:r>
            <a:r>
              <a:rPr lang="en-US" dirty="0" smtClean="0"/>
              <a:t> measures what fraction of the k most effective drugs (e.g., measured by IC50) are among the top k predicted drugs (i.e., the drugs on the top k ranks)</a:t>
            </a:r>
          </a:p>
          <a:p>
            <a:endParaRPr lang="en-US" dirty="0" smtClean="0"/>
          </a:p>
          <a:p>
            <a:r>
              <a:rPr lang="en-US" dirty="0" err="1" smtClean="0"/>
              <a:t>Precision@k</a:t>
            </a:r>
            <a:r>
              <a:rPr lang="en-US" dirty="0" smtClean="0"/>
              <a:t> which measures precision between the k highest-ranked recommendations and the k most effective drugs</a:t>
            </a:r>
          </a:p>
          <a:p>
            <a:endParaRPr lang="en-US" dirty="0" smtClean="0"/>
          </a:p>
          <a:p>
            <a:r>
              <a:rPr lang="en-US" dirty="0" smtClean="0"/>
              <a:t>Precision@5=0.4 means that out of five most effective drugs two were among the top five recommendations</a:t>
            </a:r>
            <a:endParaRPr lang="en-US" dirty="0"/>
          </a:p>
        </p:txBody>
      </p:sp>
      <p:sp>
        <p:nvSpPr>
          <p:cNvPr id="4" name="Slide Number Placeholder 3"/>
          <p:cNvSpPr>
            <a:spLocks noGrp="1"/>
          </p:cNvSpPr>
          <p:nvPr>
            <p:ph type="sldNum" idx="10"/>
          </p:nvPr>
        </p:nvSpPr>
        <p:spPr/>
        <p:txBody>
          <a:bodyPr/>
          <a:lstStyle/>
          <a:p>
            <a:pPr algn="r"/>
            <a:fld id="{529F58D3-8F10-4430-9EE1-15F367D28D03}" type="slidenum">
              <a:rPr lang="en-US" sz="1400" b="0" strike="noStrike" spc="-1" smtClean="0">
                <a:latin typeface="Times New Roman"/>
              </a:rPr>
              <a:t>53</a:t>
            </a:fld>
            <a:endParaRPr lang="en-US" sz="1400" b="0" strike="noStrike" spc="-1">
              <a:latin typeface="Times New Roman"/>
            </a:endParaRPr>
          </a:p>
        </p:txBody>
      </p:sp>
    </p:spTree>
    <p:extLst>
      <p:ext uri="{BB962C8B-B14F-4D97-AF65-F5344CB8AC3E}">
        <p14:creationId xmlns:p14="http://schemas.microsoft.com/office/powerpoint/2010/main" val="283862059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8075" y="812800"/>
            <a:ext cx="5343525" cy="4008438"/>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smtClean="0"/>
              <a:t>paccmann</a:t>
            </a:r>
            <a:r>
              <a:rPr lang="en-US" dirty="0" smtClean="0"/>
              <a:t> </a:t>
            </a:r>
            <a:r>
              <a:rPr lang="en-US" b="1" dirty="0" err="1" smtClean="0"/>
              <a:t>ndcg</a:t>
            </a:r>
            <a:r>
              <a:rPr lang="en-US" dirty="0" smtClean="0"/>
              <a:t> is trained using the ranking loss </a:t>
            </a:r>
            <a:r>
              <a:rPr lang="en-US" dirty="0" err="1" smtClean="0"/>
              <a:t>ndcg</a:t>
            </a:r>
            <a:r>
              <a:rPr lang="en-US" dirty="0" smtClean="0"/>
              <a:t> and </a:t>
            </a:r>
            <a:r>
              <a:rPr lang="en-US" dirty="0" err="1" smtClean="0"/>
              <a:t>paccmann</a:t>
            </a:r>
            <a:r>
              <a:rPr lang="en-US" dirty="0" smtClean="0"/>
              <a:t> </a:t>
            </a:r>
            <a:r>
              <a:rPr lang="en-US" b="1" dirty="0" err="1" smtClean="0"/>
              <a:t>mse</a:t>
            </a:r>
            <a:r>
              <a:rPr lang="en-US" dirty="0" smtClean="0"/>
              <a:t> is the model trained to directly predict the ic50 (not the ranking, like in the orig. </a:t>
            </a:r>
            <a:r>
              <a:rPr lang="en-US" dirty="0" err="1" smtClean="0"/>
              <a:t>paccmann</a:t>
            </a:r>
            <a:r>
              <a:rPr lang="en-US" dirty="0" smtClean="0"/>
              <a:t> paper)</a:t>
            </a:r>
          </a:p>
          <a:p>
            <a:endParaRPr lang="en-US" dirty="0" smtClean="0"/>
          </a:p>
          <a:p>
            <a:r>
              <a:rPr lang="en-US" dirty="0" err="1" smtClean="0"/>
              <a:t>mse</a:t>
            </a:r>
            <a:r>
              <a:rPr lang="en-US" dirty="0" smtClean="0"/>
              <a:t>: mean squared error</a:t>
            </a:r>
            <a:br>
              <a:rPr lang="en-US" dirty="0" smtClean="0"/>
            </a:br>
            <a:r>
              <a:rPr lang="en-US" dirty="0" err="1" smtClean="0"/>
              <a:t>ndcg</a:t>
            </a:r>
            <a:r>
              <a:rPr lang="en-US" dirty="0" smtClean="0"/>
              <a:t>: normalized discounted cumulative gain</a:t>
            </a:r>
          </a:p>
          <a:p>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smtClean="0"/>
              <a:t>DCG@k</a:t>
            </a:r>
            <a:r>
              <a:rPr lang="en-US" dirty="0" smtClean="0"/>
              <a:t> evaluates how well the order of the top k recommendations agrees with the order of the most effective drugs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smtClean="0"/>
              <a:t>NDCG@k</a:t>
            </a:r>
            <a:r>
              <a:rPr lang="en-US" dirty="0" smtClean="0"/>
              <a:t> : The gains are maximized when the most effective k drugs are the top k recommended drugs, ranked in the correct order.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smtClean="0"/>
              <a:t>NDCG@k</a:t>
            </a:r>
            <a:r>
              <a:rPr lang="en-US" dirty="0" smtClean="0"/>
              <a:t> ranges from 0 to 1</a:t>
            </a:r>
          </a:p>
          <a:p>
            <a:endParaRPr lang="en-US" dirty="0"/>
          </a:p>
        </p:txBody>
      </p:sp>
      <p:sp>
        <p:nvSpPr>
          <p:cNvPr id="4" name="Slide Number Placeholder 3"/>
          <p:cNvSpPr>
            <a:spLocks noGrp="1"/>
          </p:cNvSpPr>
          <p:nvPr>
            <p:ph type="sldNum" idx="10"/>
          </p:nvPr>
        </p:nvSpPr>
        <p:spPr/>
        <p:txBody>
          <a:bodyPr/>
          <a:lstStyle/>
          <a:p>
            <a:pPr algn="r"/>
            <a:fld id="{529F58D3-8F10-4430-9EE1-15F367D28D03}" type="slidenum">
              <a:rPr lang="en-US" sz="1400" b="0" strike="noStrike" spc="-1" smtClean="0">
                <a:latin typeface="Times New Roman"/>
              </a:rPr>
              <a:t>54</a:t>
            </a:fld>
            <a:endParaRPr lang="en-US" sz="1400" b="0" strike="noStrike" spc="-1">
              <a:latin typeface="Times New Roman"/>
            </a:endParaRPr>
          </a:p>
        </p:txBody>
      </p:sp>
    </p:spTree>
    <p:extLst>
      <p:ext uri="{BB962C8B-B14F-4D97-AF65-F5344CB8AC3E}">
        <p14:creationId xmlns:p14="http://schemas.microsoft.com/office/powerpoint/2010/main" val="402314392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8075" y="812800"/>
            <a:ext cx="5343525" cy="4008438"/>
          </a:xfrm>
        </p:spPr>
      </p:sp>
      <p:sp>
        <p:nvSpPr>
          <p:cNvPr id="3" name="Notes Placeholder 2"/>
          <p:cNvSpPr>
            <a:spLocks noGrp="1"/>
          </p:cNvSpPr>
          <p:nvPr>
            <p:ph type="body" idx="1"/>
          </p:nvPr>
        </p:nvSpPr>
        <p:spPr/>
        <p:txBody>
          <a:bodyPr/>
          <a:lstStyle/>
          <a:p>
            <a:r>
              <a:rPr lang="en-US" dirty="0" smtClean="0"/>
              <a:t>CPDB:</a:t>
            </a:r>
          </a:p>
          <a:p>
            <a:pPr marL="171450" indent="-171450">
              <a:buFontTx/>
              <a:buChar char="-"/>
            </a:pPr>
            <a:r>
              <a:rPr lang="en-US" dirty="0" smtClean="0"/>
              <a:t>PPI network</a:t>
            </a:r>
          </a:p>
          <a:p>
            <a:pPr marL="171450" indent="-171450">
              <a:buFontTx/>
              <a:buChar char="-"/>
            </a:pPr>
            <a:r>
              <a:rPr lang="en-US" dirty="0" smtClean="0"/>
              <a:t>Confidence</a:t>
            </a:r>
            <a:r>
              <a:rPr lang="en-US" baseline="0" dirty="0" smtClean="0"/>
              <a:t> Score</a:t>
            </a:r>
          </a:p>
          <a:p>
            <a:pPr marL="171450" indent="-171450">
              <a:buFontTx/>
              <a:buChar char="-"/>
            </a:pPr>
            <a:r>
              <a:rPr lang="en-US" baseline="0" dirty="0" smtClean="0"/>
              <a:t>High confidence PPI Network</a:t>
            </a:r>
            <a:endParaRPr lang="en-US" dirty="0"/>
          </a:p>
        </p:txBody>
      </p:sp>
      <p:sp>
        <p:nvSpPr>
          <p:cNvPr id="4" name="Slide Number Placeholder 3"/>
          <p:cNvSpPr>
            <a:spLocks noGrp="1"/>
          </p:cNvSpPr>
          <p:nvPr>
            <p:ph type="sldNum" idx="10"/>
          </p:nvPr>
        </p:nvSpPr>
        <p:spPr/>
        <p:txBody>
          <a:bodyPr/>
          <a:lstStyle/>
          <a:p>
            <a:pPr algn="r"/>
            <a:fld id="{529F58D3-8F10-4430-9EE1-15F367D28D03}" type="slidenum">
              <a:rPr lang="en-US" sz="1400" b="0" strike="noStrike" spc="-1" smtClean="0">
                <a:latin typeface="Times New Roman"/>
              </a:rPr>
              <a:t>58</a:t>
            </a:fld>
            <a:endParaRPr lang="en-US" sz="1400" b="0" strike="noStrike" spc="-1">
              <a:latin typeface="Times New Roman"/>
            </a:endParaRPr>
          </a:p>
        </p:txBody>
      </p:sp>
    </p:spTree>
    <p:extLst>
      <p:ext uri="{BB962C8B-B14F-4D97-AF65-F5344CB8AC3E}">
        <p14:creationId xmlns:p14="http://schemas.microsoft.com/office/powerpoint/2010/main" val="12129559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6" name="PlaceHolder 1"/>
          <p:cNvSpPr>
            <a:spLocks noGrp="1" noRot="1" noChangeAspect="1"/>
          </p:cNvSpPr>
          <p:nvPr>
            <p:ph type="sldImg"/>
          </p:nvPr>
        </p:nvSpPr>
        <p:spPr>
          <a:xfrm>
            <a:off x="1108075" y="812800"/>
            <a:ext cx="5343525" cy="4008438"/>
          </a:xfrm>
          <a:prstGeom prst="rect">
            <a:avLst/>
          </a:prstGeom>
        </p:spPr>
      </p:sp>
      <p:sp>
        <p:nvSpPr>
          <p:cNvPr id="507" name="PlaceHolder 2"/>
          <p:cNvSpPr>
            <a:spLocks noGrp="1"/>
          </p:cNvSpPr>
          <p:nvPr>
            <p:ph type="body"/>
          </p:nvPr>
        </p:nvSpPr>
        <p:spPr>
          <a:xfrm>
            <a:off x="756000" y="5078520"/>
            <a:ext cx="6047280" cy="4810680"/>
          </a:xfrm>
          <a:prstGeom prst="rect">
            <a:avLst/>
          </a:prstGeom>
        </p:spPr>
        <p:txBody>
          <a:bodyPr lIns="0" tIns="0" rIns="0" bIns="0">
            <a:noAutofit/>
          </a:bodyPr>
          <a:lstStyle/>
          <a:p>
            <a:pPr marL="216000" indent="-216000">
              <a:lnSpc>
                <a:spcPct val="100000"/>
              </a:lnSpc>
            </a:pPr>
            <a:r>
              <a:rPr lang="en-US" sz="2000" b="0" strike="noStrike" spc="-1">
                <a:latin typeface="Arial"/>
              </a:rPr>
              <a:t>In a common version of the random walk with restart, a random walker traverses the graph in a series of discrete steps, transitioning to one of its neighbors at each step with probability </a:t>
            </a:r>
            <a:r>
              <a:rPr lang="en-US" sz="2000" b="0" i="1" strike="noStrike" spc="-1">
                <a:latin typeface="Arial"/>
              </a:rPr>
              <a:t>β</a:t>
            </a:r>
            <a:r>
              <a:rPr lang="en-US" sz="2000" b="0" strike="noStrike" spc="-1">
                <a:latin typeface="Arial"/>
              </a:rPr>
              <a:t> and returning to its initial position with probability </a:t>
            </a:r>
            <a:r>
              <a:rPr lang="en-US" sz="1200" b="0" strike="noStrike" spc="-1">
                <a:solidFill>
                  <a:srgbClr val="000000"/>
                </a:solidFill>
                <a:latin typeface="+mn-lt"/>
                <a:ea typeface="+mn-ea"/>
              </a:rPr>
              <a:t>1−</a:t>
            </a:r>
            <a:r>
              <a:rPr lang="en-US" sz="1200" b="0" i="1" strike="noStrike" spc="-1">
                <a:solidFill>
                  <a:srgbClr val="000000"/>
                </a:solidFill>
                <a:latin typeface="+mn-lt"/>
                <a:ea typeface="+mn-ea"/>
              </a:rPr>
              <a:t>β</a:t>
            </a:r>
            <a:r>
              <a:rPr lang="en-US" sz="2000" b="0" strike="noStrike" spc="-1">
                <a:solidFill>
                  <a:srgbClr val="000000"/>
                </a:solidFill>
                <a:latin typeface="+mn-lt"/>
                <a:ea typeface="+mn-ea"/>
              </a:rPr>
              <a:t>⁠, leading to a non-trivial stationary distribution. We use this stationary distribution to define the following similarity matrix.</a:t>
            </a:r>
            <a:endParaRPr lang="en-US" sz="2000" b="0" strike="noStrike" spc="-1">
              <a:latin typeface="Arial"/>
            </a:endParaRPr>
          </a:p>
        </p:txBody>
      </p:sp>
      <p:sp>
        <p:nvSpPr>
          <p:cNvPr id="508" name="TextShape 3"/>
          <p:cNvSpPr txBox="1"/>
          <p:nvPr/>
        </p:nvSpPr>
        <p:spPr>
          <a:xfrm>
            <a:off x="4278960" y="10157400"/>
            <a:ext cx="3280320" cy="533880"/>
          </a:xfrm>
          <a:prstGeom prst="rect">
            <a:avLst/>
          </a:prstGeom>
          <a:noFill/>
          <a:ln>
            <a:noFill/>
          </a:ln>
        </p:spPr>
        <p:txBody>
          <a:bodyPr lIns="0" tIns="0" rIns="0" bIns="0" anchor="b">
            <a:noAutofit/>
          </a:bodyPr>
          <a:lstStyle/>
          <a:p>
            <a:pPr algn="r">
              <a:lnSpc>
                <a:spcPct val="100000"/>
              </a:lnSpc>
            </a:pPr>
            <a:fld id="{6ED926CD-D0F0-4A0C-8F81-F3A280548CB8}" type="slidenum">
              <a:rPr lang="en-US" sz="1400" b="0" strike="noStrike" spc="-1">
                <a:solidFill>
                  <a:srgbClr val="000000"/>
                </a:solidFill>
                <a:latin typeface="Times New Roman"/>
                <a:ea typeface="+mn-ea"/>
              </a:rPr>
              <a:t>10</a:t>
            </a:fld>
            <a:endParaRPr lang="en-US" sz="1400" b="0" strike="noStrike" spc="-1">
              <a:latin typeface="Times New Roman"/>
            </a:endParaRPr>
          </a:p>
        </p:txBody>
      </p:sp>
    </p:spTree>
    <p:extLst>
      <p:ext uri="{BB962C8B-B14F-4D97-AF65-F5344CB8AC3E}">
        <p14:creationId xmlns:p14="http://schemas.microsoft.com/office/powerpoint/2010/main" val="344698801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8075" y="812800"/>
            <a:ext cx="5343525" cy="4008438"/>
          </a:xfrm>
        </p:spPr>
      </p:sp>
      <p:sp>
        <p:nvSpPr>
          <p:cNvPr id="3" name="Notes Placeholder 2"/>
          <p:cNvSpPr>
            <a:spLocks noGrp="1"/>
          </p:cNvSpPr>
          <p:nvPr>
            <p:ph type="body" idx="1"/>
          </p:nvPr>
        </p:nvSpPr>
        <p:spPr/>
        <p:txBody>
          <a:bodyPr/>
          <a:lstStyle/>
          <a:p>
            <a:r>
              <a:rPr lang="en-US" dirty="0" smtClean="0"/>
              <a:t>CPDB</a:t>
            </a:r>
            <a:r>
              <a:rPr lang="en-US" baseline="0" dirty="0" smtClean="0"/>
              <a:t> was found to have high performance for identify diseased genes</a:t>
            </a:r>
            <a:endParaRPr lang="en-US" dirty="0"/>
          </a:p>
        </p:txBody>
      </p:sp>
      <p:sp>
        <p:nvSpPr>
          <p:cNvPr id="4" name="Slide Number Placeholder 3"/>
          <p:cNvSpPr>
            <a:spLocks noGrp="1"/>
          </p:cNvSpPr>
          <p:nvPr>
            <p:ph type="sldNum" idx="10"/>
          </p:nvPr>
        </p:nvSpPr>
        <p:spPr/>
        <p:txBody>
          <a:bodyPr/>
          <a:lstStyle/>
          <a:p>
            <a:pPr algn="r"/>
            <a:fld id="{529F58D3-8F10-4430-9EE1-15F367D28D03}" type="slidenum">
              <a:rPr lang="en-US" sz="1400" b="0" strike="noStrike" spc="-1" smtClean="0">
                <a:latin typeface="Times New Roman"/>
              </a:rPr>
              <a:t>59</a:t>
            </a:fld>
            <a:endParaRPr lang="en-US" sz="1400" b="0" strike="noStrike" spc="-1">
              <a:latin typeface="Times New Roman"/>
            </a:endParaRPr>
          </a:p>
        </p:txBody>
      </p:sp>
    </p:spTree>
    <p:extLst>
      <p:ext uri="{BB962C8B-B14F-4D97-AF65-F5344CB8AC3E}">
        <p14:creationId xmlns:p14="http://schemas.microsoft.com/office/powerpoint/2010/main" val="291593044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8075" y="812800"/>
            <a:ext cx="5343525" cy="4008438"/>
          </a:xfrm>
        </p:spPr>
      </p:sp>
      <p:sp>
        <p:nvSpPr>
          <p:cNvPr id="3" name="Notes Placeholder 2"/>
          <p:cNvSpPr>
            <a:spLocks noGrp="1"/>
          </p:cNvSpPr>
          <p:nvPr>
            <p:ph type="body" idx="1"/>
          </p:nvPr>
        </p:nvSpPr>
        <p:spPr/>
        <p:txBody>
          <a:bodyPr/>
          <a:lstStyle/>
          <a:p>
            <a:r>
              <a:rPr lang="en-US" b="1" dirty="0" smtClean="0"/>
              <a:t>clustering coefficient</a:t>
            </a:r>
            <a:r>
              <a:rPr lang="en-US" dirty="0" smtClean="0"/>
              <a:t> - the fraction of possible triangles through that node that exist (The global clustering coefficient is the number of closed triplets (or 3 x triangles) over the total number of triplets (both open and closed))</a:t>
            </a:r>
          </a:p>
          <a:p>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err="1" smtClean="0"/>
              <a:t>Betweenness</a:t>
            </a:r>
            <a:r>
              <a:rPr lang="en-US" b="1" dirty="0" smtClean="0"/>
              <a:t> centrality - </a:t>
            </a:r>
            <a:r>
              <a:rPr lang="en-US" dirty="0" smtClean="0"/>
              <a:t>the number of </a:t>
            </a:r>
            <a:r>
              <a:rPr lang="en-US" baseline="0" dirty="0" smtClean="0"/>
              <a:t> </a:t>
            </a:r>
            <a:r>
              <a:rPr lang="en-US" dirty="0" smtClean="0"/>
              <a:t>shortest paths that pass through the node</a:t>
            </a:r>
            <a:endParaRPr lang="en-US" b="1" dirty="0" smtClean="0"/>
          </a:p>
          <a:p>
            <a:endParaRPr lang="en-US" dirty="0" smtClean="0"/>
          </a:p>
          <a:p>
            <a:r>
              <a:rPr lang="en-US" dirty="0" smtClean="0"/>
              <a:t>A </a:t>
            </a:r>
            <a:r>
              <a:rPr lang="en-US" b="1" dirty="0" smtClean="0"/>
              <a:t>k-core</a:t>
            </a:r>
            <a:r>
              <a:rPr lang="en-US" dirty="0" smtClean="0"/>
              <a:t> is a maximal subgraph that contains nodes of degree k or more.</a:t>
            </a:r>
          </a:p>
          <a:p>
            <a:r>
              <a:rPr lang="en-US" dirty="0" smtClean="0"/>
              <a:t>The </a:t>
            </a:r>
            <a:r>
              <a:rPr lang="en-US" b="1" dirty="0" smtClean="0"/>
              <a:t>core</a:t>
            </a:r>
            <a:r>
              <a:rPr lang="en-US" dirty="0" smtClean="0"/>
              <a:t> number of a node is the largest value k of a k-core containing that node.</a:t>
            </a:r>
          </a:p>
          <a:p>
            <a:endParaRPr lang="en-US" dirty="0"/>
          </a:p>
        </p:txBody>
      </p:sp>
      <p:sp>
        <p:nvSpPr>
          <p:cNvPr id="4" name="Slide Number Placeholder 3"/>
          <p:cNvSpPr>
            <a:spLocks noGrp="1"/>
          </p:cNvSpPr>
          <p:nvPr>
            <p:ph type="sldNum" idx="10"/>
          </p:nvPr>
        </p:nvSpPr>
        <p:spPr/>
        <p:txBody>
          <a:bodyPr/>
          <a:lstStyle/>
          <a:p>
            <a:pPr algn="r"/>
            <a:fld id="{529F58D3-8F10-4430-9EE1-15F367D28D03}" type="slidenum">
              <a:rPr lang="en-US" sz="1400" b="0" strike="noStrike" spc="-1" smtClean="0">
                <a:latin typeface="Times New Roman"/>
              </a:rPr>
              <a:t>60</a:t>
            </a:fld>
            <a:endParaRPr lang="en-US" sz="1400" b="0" strike="noStrike" spc="-1">
              <a:latin typeface="Times New Roman"/>
            </a:endParaRPr>
          </a:p>
        </p:txBody>
      </p:sp>
    </p:spTree>
    <p:extLst>
      <p:ext uri="{BB962C8B-B14F-4D97-AF65-F5344CB8AC3E}">
        <p14:creationId xmlns:p14="http://schemas.microsoft.com/office/powerpoint/2010/main" val="97435254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8075" y="812800"/>
            <a:ext cx="5343525" cy="4008438"/>
          </a:xfrm>
        </p:spPr>
      </p:sp>
      <p:sp>
        <p:nvSpPr>
          <p:cNvPr id="3" name="Notes Placeholder 2"/>
          <p:cNvSpPr>
            <a:spLocks noGrp="1"/>
          </p:cNvSpPr>
          <p:nvPr>
            <p:ph type="body" idx="1"/>
          </p:nvPr>
        </p:nvSpPr>
        <p:spPr/>
        <p:txBody>
          <a:bodyPr/>
          <a:lstStyle/>
          <a:p>
            <a:r>
              <a:rPr lang="en-US" b="1" dirty="0" smtClean="0"/>
              <a:t>clustering coefficient</a:t>
            </a:r>
            <a:r>
              <a:rPr lang="en-US" dirty="0" smtClean="0"/>
              <a:t> - the fraction of possible triangles through that node that exist (The global clustering coefficient is the number of closed triplets (or 3 x triangles) over the total number of triplets (both open and closed))</a:t>
            </a:r>
          </a:p>
          <a:p>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err="1" smtClean="0"/>
              <a:t>Betweenness</a:t>
            </a:r>
            <a:r>
              <a:rPr lang="en-US" b="1" dirty="0" smtClean="0"/>
              <a:t> centrality - </a:t>
            </a:r>
            <a:r>
              <a:rPr lang="en-US" dirty="0" smtClean="0"/>
              <a:t>the number of </a:t>
            </a:r>
            <a:r>
              <a:rPr lang="en-US" baseline="0" dirty="0" smtClean="0"/>
              <a:t> </a:t>
            </a:r>
            <a:r>
              <a:rPr lang="en-US" dirty="0" smtClean="0"/>
              <a:t>shortest paths that pass through the node</a:t>
            </a:r>
            <a:endParaRPr lang="en-US" b="1" dirty="0" smtClean="0"/>
          </a:p>
          <a:p>
            <a:endParaRPr lang="en-US" dirty="0" smtClean="0"/>
          </a:p>
          <a:p>
            <a:r>
              <a:rPr lang="en-US" dirty="0" smtClean="0"/>
              <a:t>A </a:t>
            </a:r>
            <a:r>
              <a:rPr lang="en-US" b="1" dirty="0" smtClean="0"/>
              <a:t>k-core</a:t>
            </a:r>
            <a:r>
              <a:rPr lang="en-US" dirty="0" smtClean="0"/>
              <a:t> is a maximal subgraph that contains nodes of degree k or more.</a:t>
            </a:r>
          </a:p>
          <a:p>
            <a:r>
              <a:rPr lang="en-US" dirty="0" smtClean="0"/>
              <a:t>The </a:t>
            </a:r>
            <a:r>
              <a:rPr lang="en-US" b="1" dirty="0" smtClean="0"/>
              <a:t>core</a:t>
            </a:r>
            <a:r>
              <a:rPr lang="en-US" dirty="0" smtClean="0"/>
              <a:t> number of a node is the largest value k of a k-core containing that node.</a:t>
            </a:r>
          </a:p>
          <a:p>
            <a:endParaRPr lang="en-US" dirty="0"/>
          </a:p>
        </p:txBody>
      </p:sp>
      <p:sp>
        <p:nvSpPr>
          <p:cNvPr id="4" name="Slide Number Placeholder 3"/>
          <p:cNvSpPr>
            <a:spLocks noGrp="1"/>
          </p:cNvSpPr>
          <p:nvPr>
            <p:ph type="sldNum" idx="10"/>
          </p:nvPr>
        </p:nvSpPr>
        <p:spPr/>
        <p:txBody>
          <a:bodyPr/>
          <a:lstStyle/>
          <a:p>
            <a:pPr algn="r"/>
            <a:fld id="{529F58D3-8F10-4430-9EE1-15F367D28D03}" type="slidenum">
              <a:rPr lang="en-US" sz="1400" b="0" strike="noStrike" spc="-1" smtClean="0">
                <a:latin typeface="Times New Roman"/>
              </a:rPr>
              <a:t>61</a:t>
            </a:fld>
            <a:endParaRPr lang="en-US" sz="1400" b="0" strike="noStrike" spc="-1">
              <a:latin typeface="Times New Roman"/>
            </a:endParaRPr>
          </a:p>
        </p:txBody>
      </p:sp>
    </p:spTree>
    <p:extLst>
      <p:ext uri="{BB962C8B-B14F-4D97-AF65-F5344CB8AC3E}">
        <p14:creationId xmlns:p14="http://schemas.microsoft.com/office/powerpoint/2010/main" val="326429269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8075" y="812800"/>
            <a:ext cx="5343525" cy="4008438"/>
          </a:xfrm>
        </p:spPr>
      </p:sp>
      <p:sp>
        <p:nvSpPr>
          <p:cNvPr id="3" name="Notes Placeholder 2"/>
          <p:cNvSpPr>
            <a:spLocks noGrp="1"/>
          </p:cNvSpPr>
          <p:nvPr>
            <p:ph type="body" idx="1"/>
          </p:nvPr>
        </p:nvSpPr>
        <p:spPr/>
        <p:txBody>
          <a:bodyPr/>
          <a:lstStyle/>
          <a:p>
            <a:r>
              <a:rPr lang="en-US" b="1" dirty="0" smtClean="0"/>
              <a:t>clustering coefficient</a:t>
            </a:r>
            <a:r>
              <a:rPr lang="en-US" dirty="0" smtClean="0"/>
              <a:t> - the fraction of possible triangles through that node that exist</a:t>
            </a:r>
          </a:p>
          <a:p>
            <a:r>
              <a:rPr lang="en-US" dirty="0" smtClean="0"/>
              <a:t> (The global clustering coefficient is the number of closed triplets (or 3 x triangles) over the total number of triplets (both open and closed))</a:t>
            </a:r>
          </a:p>
          <a:p>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err="1" smtClean="0"/>
              <a:t>Betweenness</a:t>
            </a:r>
            <a:r>
              <a:rPr lang="en-US" b="1" dirty="0" smtClean="0"/>
              <a:t> centrality - </a:t>
            </a:r>
            <a:r>
              <a:rPr lang="en-US" dirty="0" smtClean="0"/>
              <a:t>the number of </a:t>
            </a:r>
            <a:r>
              <a:rPr lang="en-US" baseline="0" dirty="0" smtClean="0"/>
              <a:t> </a:t>
            </a:r>
            <a:r>
              <a:rPr lang="en-US" dirty="0" smtClean="0"/>
              <a:t>shortest paths that pass through the node</a:t>
            </a:r>
            <a:endParaRPr lang="en-US" b="1" dirty="0" smtClean="0"/>
          </a:p>
          <a:p>
            <a:endParaRPr lang="en-US" dirty="0" smtClean="0"/>
          </a:p>
          <a:p>
            <a:r>
              <a:rPr lang="en-US" dirty="0" smtClean="0"/>
              <a:t>A </a:t>
            </a:r>
            <a:r>
              <a:rPr lang="en-US" b="1" dirty="0" smtClean="0"/>
              <a:t>k-core</a:t>
            </a:r>
            <a:r>
              <a:rPr lang="en-US" dirty="0" smtClean="0"/>
              <a:t> is a maximal subgraph that contains nodes of degree k or more.</a:t>
            </a:r>
          </a:p>
          <a:p>
            <a:r>
              <a:rPr lang="en-US" dirty="0" smtClean="0"/>
              <a:t>The </a:t>
            </a:r>
            <a:r>
              <a:rPr lang="en-US" b="1" dirty="0" smtClean="0"/>
              <a:t>core</a:t>
            </a:r>
            <a:r>
              <a:rPr lang="en-US" dirty="0" smtClean="0"/>
              <a:t> number of a node is the largest value k of a k-core containing that node.</a:t>
            </a:r>
          </a:p>
          <a:p>
            <a:endParaRPr lang="en-US" dirty="0"/>
          </a:p>
        </p:txBody>
      </p:sp>
      <p:sp>
        <p:nvSpPr>
          <p:cNvPr id="4" name="Slide Number Placeholder 3"/>
          <p:cNvSpPr>
            <a:spLocks noGrp="1"/>
          </p:cNvSpPr>
          <p:nvPr>
            <p:ph type="sldNum" idx="10"/>
          </p:nvPr>
        </p:nvSpPr>
        <p:spPr/>
        <p:txBody>
          <a:bodyPr/>
          <a:lstStyle/>
          <a:p>
            <a:pPr algn="r"/>
            <a:fld id="{529F58D3-8F10-4430-9EE1-15F367D28D03}" type="slidenum">
              <a:rPr lang="en-US" sz="1400" b="0" strike="noStrike" spc="-1" smtClean="0">
                <a:latin typeface="Times New Roman"/>
              </a:rPr>
              <a:t>62</a:t>
            </a:fld>
            <a:endParaRPr lang="en-US" sz="1400" b="0" strike="noStrike" spc="-1">
              <a:latin typeface="Times New Roman"/>
            </a:endParaRPr>
          </a:p>
        </p:txBody>
      </p:sp>
    </p:spTree>
    <p:extLst>
      <p:ext uri="{BB962C8B-B14F-4D97-AF65-F5344CB8AC3E}">
        <p14:creationId xmlns:p14="http://schemas.microsoft.com/office/powerpoint/2010/main" val="324644618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8075" y="812800"/>
            <a:ext cx="5343525" cy="4008438"/>
          </a:xfrm>
        </p:spPr>
      </p:sp>
      <p:sp>
        <p:nvSpPr>
          <p:cNvPr id="3" name="Notes Placeholder 2"/>
          <p:cNvSpPr>
            <a:spLocks noGrp="1"/>
          </p:cNvSpPr>
          <p:nvPr>
            <p:ph type="body" idx="1"/>
          </p:nvPr>
        </p:nvSpPr>
        <p:spPr/>
        <p:txBody>
          <a:bodyPr/>
          <a:lstStyle/>
          <a:p>
            <a:r>
              <a:rPr lang="en-US" b="1" dirty="0" smtClean="0"/>
              <a:t>clustering coefficient</a:t>
            </a:r>
            <a:r>
              <a:rPr lang="en-US" dirty="0" smtClean="0"/>
              <a:t> - the fraction of possible triangles through that node that exist (The global clustering coefficient is the number of closed triplets (or 3 x triangles) over the total number of triplets (both open and closed))</a:t>
            </a:r>
          </a:p>
          <a:p>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err="1" smtClean="0"/>
              <a:t>Betweenness</a:t>
            </a:r>
            <a:r>
              <a:rPr lang="en-US" b="1" dirty="0" smtClean="0"/>
              <a:t> centrality - </a:t>
            </a:r>
            <a:r>
              <a:rPr lang="en-US" dirty="0" smtClean="0"/>
              <a:t>the number of </a:t>
            </a:r>
            <a:r>
              <a:rPr lang="en-US" baseline="0" dirty="0" smtClean="0"/>
              <a:t> </a:t>
            </a:r>
            <a:r>
              <a:rPr lang="en-US" dirty="0" smtClean="0"/>
              <a:t>shortest paths that pass through the node</a:t>
            </a:r>
            <a:endParaRPr lang="en-US" b="1" dirty="0" smtClean="0"/>
          </a:p>
          <a:p>
            <a:endParaRPr lang="en-US" dirty="0" smtClean="0"/>
          </a:p>
          <a:p>
            <a:r>
              <a:rPr lang="en-US" dirty="0" smtClean="0"/>
              <a:t>A </a:t>
            </a:r>
            <a:r>
              <a:rPr lang="en-US" b="1" dirty="0" smtClean="0"/>
              <a:t>k-core</a:t>
            </a:r>
            <a:r>
              <a:rPr lang="en-US" dirty="0" smtClean="0"/>
              <a:t> is a maximal subgraph that contains nodes of degree k or more.</a:t>
            </a:r>
          </a:p>
          <a:p>
            <a:r>
              <a:rPr lang="en-US" dirty="0" smtClean="0"/>
              <a:t>The </a:t>
            </a:r>
            <a:r>
              <a:rPr lang="en-US" b="1" dirty="0" smtClean="0"/>
              <a:t>core</a:t>
            </a:r>
            <a:r>
              <a:rPr lang="en-US" dirty="0" smtClean="0"/>
              <a:t> number of a node is the largest value k of a k-core containing that node.</a:t>
            </a:r>
          </a:p>
          <a:p>
            <a:endParaRPr lang="en-US" dirty="0"/>
          </a:p>
        </p:txBody>
      </p:sp>
      <p:sp>
        <p:nvSpPr>
          <p:cNvPr id="4" name="Slide Number Placeholder 3"/>
          <p:cNvSpPr>
            <a:spLocks noGrp="1"/>
          </p:cNvSpPr>
          <p:nvPr>
            <p:ph type="sldNum" idx="10"/>
          </p:nvPr>
        </p:nvSpPr>
        <p:spPr/>
        <p:txBody>
          <a:bodyPr/>
          <a:lstStyle/>
          <a:p>
            <a:pPr algn="r"/>
            <a:fld id="{529F58D3-8F10-4430-9EE1-15F367D28D03}" type="slidenum">
              <a:rPr lang="en-US" sz="1400" b="0" strike="noStrike" spc="-1" smtClean="0">
                <a:latin typeface="Times New Roman"/>
              </a:rPr>
              <a:t>63</a:t>
            </a:fld>
            <a:endParaRPr lang="en-US" sz="1400" b="0" strike="noStrike" spc="-1">
              <a:latin typeface="Times New Roman"/>
            </a:endParaRPr>
          </a:p>
        </p:txBody>
      </p:sp>
    </p:spTree>
    <p:extLst>
      <p:ext uri="{BB962C8B-B14F-4D97-AF65-F5344CB8AC3E}">
        <p14:creationId xmlns:p14="http://schemas.microsoft.com/office/powerpoint/2010/main" val="422462743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8075" y="812800"/>
            <a:ext cx="5343525" cy="4008438"/>
          </a:xfrm>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de-DE" sz="1200" dirty="0" smtClean="0"/>
              <a:t>The </a:t>
            </a:r>
            <a:r>
              <a:rPr lang="de-DE" sz="1200" dirty="0" err="1" smtClean="0"/>
              <a:t>location</a:t>
            </a:r>
            <a:r>
              <a:rPr lang="de-DE" sz="1200" dirty="0" smtClean="0"/>
              <a:t> </a:t>
            </a:r>
            <a:r>
              <a:rPr lang="de-DE" sz="1200" dirty="0" err="1" smtClean="0"/>
              <a:t>of</a:t>
            </a:r>
            <a:r>
              <a:rPr lang="de-DE" sz="1200" dirty="0" smtClean="0"/>
              <a:t> a </a:t>
            </a:r>
            <a:r>
              <a:rPr lang="de-DE" sz="1200" dirty="0" err="1" smtClean="0"/>
              <a:t>node</a:t>
            </a:r>
            <a:r>
              <a:rPr lang="de-DE" sz="1200" dirty="0" smtClean="0"/>
              <a:t> </a:t>
            </a:r>
            <a:r>
              <a:rPr lang="de-DE" sz="1200" dirty="0" err="1" smtClean="0"/>
              <a:t>is</a:t>
            </a:r>
            <a:r>
              <a:rPr lang="de-DE" sz="1200" dirty="0" smtClean="0"/>
              <a:t> </a:t>
            </a:r>
            <a:r>
              <a:rPr lang="de-DE" sz="1200" dirty="0" err="1" smtClean="0"/>
              <a:t>more</a:t>
            </a:r>
            <a:r>
              <a:rPr lang="de-DE" sz="1200" dirty="0" smtClean="0"/>
              <a:t> </a:t>
            </a:r>
            <a:r>
              <a:rPr lang="de-DE" sz="1200" dirty="0" err="1" smtClean="0"/>
              <a:t>significant</a:t>
            </a:r>
            <a:r>
              <a:rPr lang="de-DE" sz="1200" dirty="0" smtClean="0"/>
              <a:t> </a:t>
            </a:r>
            <a:r>
              <a:rPr lang="de-DE" sz="1200" dirty="0" err="1" smtClean="0"/>
              <a:t>than</a:t>
            </a:r>
            <a:r>
              <a:rPr lang="de-DE" sz="1200" dirty="0" smtClean="0"/>
              <a:t> </a:t>
            </a:r>
            <a:r>
              <a:rPr lang="de-DE" sz="1200" dirty="0" err="1" smtClean="0"/>
              <a:t>the</a:t>
            </a:r>
            <a:r>
              <a:rPr lang="de-DE" sz="1200" dirty="0" smtClean="0"/>
              <a:t> </a:t>
            </a:r>
            <a:r>
              <a:rPr lang="de-DE" sz="1200" dirty="0" err="1" smtClean="0"/>
              <a:t>number</a:t>
            </a:r>
            <a:r>
              <a:rPr lang="de-DE" sz="1200" dirty="0" smtClean="0"/>
              <a:t> </a:t>
            </a:r>
            <a:r>
              <a:rPr lang="de-DE" sz="1200" dirty="0" err="1" smtClean="0"/>
              <a:t>of</a:t>
            </a:r>
            <a:r>
              <a:rPr lang="de-DE" sz="1200" dirty="0" smtClean="0"/>
              <a:t> </a:t>
            </a:r>
            <a:r>
              <a:rPr lang="de-DE" sz="1200" dirty="0" err="1" smtClean="0"/>
              <a:t>its</a:t>
            </a:r>
            <a:r>
              <a:rPr lang="de-DE" sz="1200" dirty="0" smtClean="0"/>
              <a:t> </a:t>
            </a:r>
            <a:r>
              <a:rPr lang="de-DE" sz="1200" dirty="0" err="1" smtClean="0"/>
              <a:t>neighbors</a:t>
            </a:r>
            <a:endParaRPr lang="de-DE" sz="1200" dirty="0" smtClean="0"/>
          </a:p>
          <a:p>
            <a:pPr marL="285750" indent="-285750">
              <a:buFont typeface="Arial" panose="020B0604020202020204" pitchFamily="34" charset="0"/>
              <a:buChar char="•"/>
            </a:pPr>
            <a:endParaRPr lang="de-DE" sz="1200" dirty="0" smtClean="0"/>
          </a:p>
          <a:p>
            <a:pPr marL="285750" indent="-285750">
              <a:buFont typeface="Arial" panose="020B0604020202020204" pitchFamily="34" charset="0"/>
              <a:buChar char="•"/>
            </a:pPr>
            <a:r>
              <a:rPr lang="de-DE" sz="1200" dirty="0" smtClean="0"/>
              <a:t>Nodes </a:t>
            </a:r>
            <a:r>
              <a:rPr lang="de-DE" sz="1200" dirty="0" err="1" smtClean="0"/>
              <a:t>can</a:t>
            </a:r>
            <a:r>
              <a:rPr lang="de-DE" sz="1200" dirty="0" smtClean="0"/>
              <a:t> </a:t>
            </a:r>
            <a:r>
              <a:rPr lang="de-DE" sz="1200" dirty="0" err="1" smtClean="0"/>
              <a:t>be</a:t>
            </a:r>
            <a:r>
              <a:rPr lang="de-DE" sz="1200" dirty="0" smtClean="0"/>
              <a:t> </a:t>
            </a:r>
            <a:r>
              <a:rPr lang="de-DE" sz="1200" dirty="0" err="1" smtClean="0"/>
              <a:t>organized</a:t>
            </a:r>
            <a:r>
              <a:rPr lang="de-DE" sz="1200" dirty="0" smtClean="0"/>
              <a:t> in </a:t>
            </a:r>
            <a:r>
              <a:rPr lang="de-DE" sz="1200" dirty="0" err="1" smtClean="0"/>
              <a:t>shells</a:t>
            </a:r>
            <a:r>
              <a:rPr lang="de-DE" sz="1200" dirty="0" smtClean="0"/>
              <a:t> </a:t>
            </a:r>
            <a:r>
              <a:rPr lang="de-DE" sz="1200" dirty="0" err="1" smtClean="0"/>
              <a:t>of</a:t>
            </a:r>
            <a:r>
              <a:rPr lang="de-DE" sz="1200" dirty="0" smtClean="0"/>
              <a:t> </a:t>
            </a:r>
            <a:r>
              <a:rPr lang="de-DE" sz="1200" dirty="0" err="1" smtClean="0"/>
              <a:t>increasing</a:t>
            </a:r>
            <a:r>
              <a:rPr lang="de-DE" sz="1200" dirty="0" smtClean="0"/>
              <a:t> </a:t>
            </a:r>
            <a:r>
              <a:rPr lang="de-DE" sz="1200" dirty="0" err="1" smtClean="0"/>
              <a:t>interaction</a:t>
            </a:r>
            <a:r>
              <a:rPr lang="de-DE" sz="1200" dirty="0" smtClean="0"/>
              <a:t> </a:t>
            </a:r>
            <a:r>
              <a:rPr lang="de-DE" sz="1200" dirty="0" err="1" smtClean="0"/>
              <a:t>complexity</a:t>
            </a:r>
            <a:endParaRPr lang="de-DE" sz="1200" dirty="0" smtClean="0"/>
          </a:p>
          <a:p>
            <a:pPr marL="285750" indent="-285750">
              <a:buFont typeface="Arial" panose="020B0604020202020204" pitchFamily="34" charset="0"/>
              <a:buChar char="•"/>
            </a:pPr>
            <a:endParaRPr lang="de-DE" sz="1200" dirty="0" smtClean="0"/>
          </a:p>
          <a:p>
            <a:pPr marL="285750" indent="-285750">
              <a:buFont typeface="Arial" panose="020B0604020202020204" pitchFamily="34" charset="0"/>
              <a:buChar char="•"/>
            </a:pPr>
            <a:r>
              <a:rPr lang="de-DE" sz="1200" dirty="0" smtClean="0"/>
              <a:t>High-</a:t>
            </a:r>
            <a:r>
              <a:rPr lang="de-DE" sz="1200" dirty="0" err="1" smtClean="0"/>
              <a:t>shell</a:t>
            </a:r>
            <a:r>
              <a:rPr lang="de-DE" sz="1200" dirty="0" smtClean="0"/>
              <a:t> </a:t>
            </a:r>
            <a:r>
              <a:rPr lang="de-DE" sz="1200" dirty="0" err="1" smtClean="0"/>
              <a:t>nodes</a:t>
            </a:r>
            <a:r>
              <a:rPr lang="de-DE" sz="1200" dirty="0" smtClean="0"/>
              <a:t> </a:t>
            </a:r>
            <a:r>
              <a:rPr lang="de-DE" sz="1200" dirty="0" err="1" smtClean="0"/>
              <a:t>are</a:t>
            </a:r>
            <a:r>
              <a:rPr lang="de-DE" sz="1200" dirty="0" smtClean="0"/>
              <a:t> </a:t>
            </a:r>
            <a:r>
              <a:rPr lang="de-DE" sz="1200" dirty="0" err="1" smtClean="0"/>
              <a:t>more</a:t>
            </a:r>
            <a:r>
              <a:rPr lang="de-DE" sz="1200" dirty="0" smtClean="0"/>
              <a:t> </a:t>
            </a:r>
            <a:r>
              <a:rPr lang="de-DE" sz="1200" dirty="0" err="1" smtClean="0"/>
              <a:t>influential</a:t>
            </a:r>
            <a:r>
              <a:rPr lang="de-DE" sz="1200" dirty="0" smtClean="0"/>
              <a:t> </a:t>
            </a:r>
            <a:r>
              <a:rPr lang="de-DE" sz="1200" dirty="0" err="1" smtClean="0"/>
              <a:t>than</a:t>
            </a:r>
            <a:r>
              <a:rPr lang="de-DE" sz="1200" dirty="0" smtClean="0"/>
              <a:t> high-</a:t>
            </a:r>
            <a:r>
              <a:rPr lang="de-DE" sz="1200" dirty="0" err="1" smtClean="0"/>
              <a:t>degree</a:t>
            </a:r>
            <a:r>
              <a:rPr lang="de-DE" sz="1200" dirty="0" smtClean="0"/>
              <a:t> </a:t>
            </a:r>
            <a:r>
              <a:rPr lang="de-DE" sz="1200" dirty="0" err="1" smtClean="0"/>
              <a:t>nodes</a:t>
            </a:r>
            <a:r>
              <a:rPr lang="de-DE" sz="1200" dirty="0" smtClean="0"/>
              <a:t> (</a:t>
            </a:r>
            <a:r>
              <a:rPr lang="de-DE" sz="1200" dirty="0" err="1" smtClean="0"/>
              <a:t>here</a:t>
            </a:r>
            <a:r>
              <a:rPr lang="de-DE" sz="1200" dirty="0" smtClean="0"/>
              <a:t>: </a:t>
            </a:r>
            <a:r>
              <a:rPr lang="de-DE" sz="1200" dirty="0" err="1" smtClean="0"/>
              <a:t>epidemiological</a:t>
            </a:r>
            <a:r>
              <a:rPr lang="de-DE" sz="1200" dirty="0" smtClean="0"/>
              <a:t> </a:t>
            </a:r>
            <a:r>
              <a:rPr lang="de-DE" sz="1200" dirty="0" err="1" smtClean="0"/>
              <a:t>spreading</a:t>
            </a:r>
            <a:r>
              <a:rPr lang="de-DE" sz="1200" dirty="0" smtClean="0"/>
              <a:t> </a:t>
            </a:r>
            <a:r>
              <a:rPr lang="de-DE" sz="1200" dirty="0" err="1" smtClean="0"/>
              <a:t>model</a:t>
            </a:r>
            <a:r>
              <a:rPr lang="de-DE" sz="1200" dirty="0" smtClean="0"/>
              <a:t>)</a:t>
            </a:r>
          </a:p>
          <a:p>
            <a:pPr marL="285750" indent="-285750">
              <a:buFont typeface="Arial" panose="020B0604020202020204" pitchFamily="34" charset="0"/>
              <a:buChar char="•"/>
            </a:pPr>
            <a:endParaRPr lang="de-DE" sz="1200" dirty="0" smtClean="0"/>
          </a:p>
          <a:p>
            <a:pPr marL="285750" indent="-285750">
              <a:buFont typeface="Arial" panose="020B0604020202020204" pitchFamily="34" charset="0"/>
              <a:buChar char="•"/>
            </a:pPr>
            <a:r>
              <a:rPr lang="de-DE" sz="1200" dirty="0" err="1" smtClean="0"/>
              <a:t>Coreness</a:t>
            </a:r>
            <a:r>
              <a:rPr lang="de-DE" sz="1200" dirty="0" smtClean="0"/>
              <a:t> </a:t>
            </a:r>
            <a:r>
              <a:rPr lang="de-DE" sz="1200" dirty="0" err="1" smtClean="0"/>
              <a:t>is</a:t>
            </a:r>
            <a:r>
              <a:rPr lang="de-DE" sz="1200" dirty="0" smtClean="0"/>
              <a:t> global </a:t>
            </a:r>
            <a:r>
              <a:rPr lang="de-DE" sz="1200" dirty="0" err="1" smtClean="0"/>
              <a:t>property</a:t>
            </a:r>
            <a:r>
              <a:rPr lang="de-DE" sz="1200" dirty="0" smtClean="0"/>
              <a:t>, </a:t>
            </a:r>
            <a:r>
              <a:rPr lang="de-DE" sz="1200" dirty="0" err="1" smtClean="0"/>
              <a:t>degree</a:t>
            </a:r>
            <a:r>
              <a:rPr lang="de-DE" sz="1200" dirty="0" smtClean="0"/>
              <a:t> </a:t>
            </a:r>
            <a:r>
              <a:rPr lang="de-DE" sz="1200" dirty="0" err="1" smtClean="0"/>
              <a:t>is</a:t>
            </a:r>
            <a:r>
              <a:rPr lang="de-DE" sz="1200" dirty="0" smtClean="0"/>
              <a:t> </a:t>
            </a:r>
            <a:r>
              <a:rPr lang="de-DE" sz="1200" dirty="0" err="1" smtClean="0"/>
              <a:t>local</a:t>
            </a:r>
            <a:r>
              <a:rPr lang="de-DE" sz="1200" dirty="0" smtClean="0"/>
              <a:t> </a:t>
            </a:r>
            <a:r>
              <a:rPr lang="de-DE" sz="1200" dirty="0" err="1" smtClean="0"/>
              <a:t>property</a:t>
            </a:r>
            <a:endParaRPr lang="de-DE" sz="1200" dirty="0" smtClean="0"/>
          </a:p>
          <a:p>
            <a:endParaRPr lang="en-US" dirty="0"/>
          </a:p>
        </p:txBody>
      </p:sp>
      <p:sp>
        <p:nvSpPr>
          <p:cNvPr id="4" name="Slide Number Placeholder 3"/>
          <p:cNvSpPr>
            <a:spLocks noGrp="1"/>
          </p:cNvSpPr>
          <p:nvPr>
            <p:ph type="sldNum" idx="10"/>
          </p:nvPr>
        </p:nvSpPr>
        <p:spPr/>
        <p:txBody>
          <a:bodyPr/>
          <a:lstStyle/>
          <a:p>
            <a:pPr algn="r"/>
            <a:fld id="{529F58D3-8F10-4430-9EE1-15F367D28D03}" type="slidenum">
              <a:rPr lang="en-US" sz="1400" b="0" strike="noStrike" spc="-1" smtClean="0">
                <a:latin typeface="Times New Roman"/>
              </a:rPr>
              <a:t>65</a:t>
            </a:fld>
            <a:endParaRPr lang="en-US" sz="1400" b="0" strike="noStrike" spc="-1">
              <a:latin typeface="Times New Roman"/>
            </a:endParaRPr>
          </a:p>
        </p:txBody>
      </p:sp>
    </p:spTree>
    <p:extLst>
      <p:ext uri="{BB962C8B-B14F-4D97-AF65-F5344CB8AC3E}">
        <p14:creationId xmlns:p14="http://schemas.microsoft.com/office/powerpoint/2010/main" val="153770639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8075" y="812800"/>
            <a:ext cx="5343525" cy="4008438"/>
          </a:xfrm>
        </p:spPr>
      </p:sp>
      <p:sp>
        <p:nvSpPr>
          <p:cNvPr id="3" name="Notes Placeholder 2"/>
          <p:cNvSpPr>
            <a:spLocks noGrp="1"/>
          </p:cNvSpPr>
          <p:nvPr>
            <p:ph type="body" idx="1"/>
          </p:nvPr>
        </p:nvSpPr>
        <p:spPr/>
        <p:txBody>
          <a:bodyPr/>
          <a:lstStyle/>
          <a:p>
            <a:r>
              <a:rPr lang="en-US" dirty="0" smtClean="0"/>
              <a:t>The results for the Type 2 diabetes gene set based</a:t>
            </a:r>
            <a:r>
              <a:rPr lang="en-US" baseline="0" dirty="0" smtClean="0"/>
              <a:t> on GWAS studies</a:t>
            </a:r>
          </a:p>
          <a:p>
            <a:r>
              <a:rPr lang="en-US" baseline="0" dirty="0" smtClean="0"/>
              <a:t>124 genes in total</a:t>
            </a:r>
          </a:p>
          <a:p>
            <a:endParaRPr lang="en-US" baseline="0" dirty="0" smtClean="0"/>
          </a:p>
          <a:p>
            <a:r>
              <a:rPr lang="en-US" dirty="0" smtClean="0"/>
              <a:t>A </a:t>
            </a:r>
            <a:r>
              <a:rPr lang="en-US" b="1" dirty="0" smtClean="0"/>
              <a:t>receiver operating characteristic curve</a:t>
            </a:r>
            <a:r>
              <a:rPr lang="en-US" dirty="0" smtClean="0"/>
              <a:t>, or </a:t>
            </a:r>
            <a:r>
              <a:rPr lang="en-US" b="1" dirty="0" smtClean="0"/>
              <a:t>ROC curve</a:t>
            </a:r>
            <a:r>
              <a:rPr lang="en-US" dirty="0" smtClean="0"/>
              <a:t>, is a </a:t>
            </a:r>
            <a:r>
              <a:rPr lang="en-US" dirty="0" smtClean="0">
                <a:hlinkClick r:id="rId3" tooltip="Graph of a function"/>
              </a:rPr>
              <a:t>graphical plot</a:t>
            </a:r>
            <a:r>
              <a:rPr lang="en-US" dirty="0" smtClean="0"/>
              <a:t> that illustrates the diagnostic ability of a </a:t>
            </a:r>
            <a:r>
              <a:rPr lang="en-US" dirty="0" smtClean="0">
                <a:hlinkClick r:id="rId4" tooltip="Binary classifier"/>
              </a:rPr>
              <a:t>binary classifier</a:t>
            </a:r>
            <a:r>
              <a:rPr lang="en-US" dirty="0" smtClean="0"/>
              <a:t> system as its discrimination threshold is varied. </a:t>
            </a:r>
            <a:endParaRPr lang="en-US" baseline="0" dirty="0" smtClean="0"/>
          </a:p>
          <a:p>
            <a:endParaRPr lang="en-US" baseline="0" dirty="0" smtClean="0"/>
          </a:p>
          <a:p>
            <a:r>
              <a:rPr lang="en-US" baseline="0" dirty="0" smtClean="0"/>
              <a:t>Recall = True Positive Rate = True positives / All positives</a:t>
            </a:r>
          </a:p>
          <a:p>
            <a:r>
              <a:rPr lang="en-US" baseline="0" dirty="0" smtClean="0"/>
              <a:t>False Positive Rate = False positives / All negatives</a:t>
            </a:r>
          </a:p>
        </p:txBody>
      </p:sp>
      <p:sp>
        <p:nvSpPr>
          <p:cNvPr id="4" name="Slide Number Placeholder 3"/>
          <p:cNvSpPr>
            <a:spLocks noGrp="1"/>
          </p:cNvSpPr>
          <p:nvPr>
            <p:ph type="sldNum" idx="10"/>
          </p:nvPr>
        </p:nvSpPr>
        <p:spPr/>
        <p:txBody>
          <a:bodyPr/>
          <a:lstStyle/>
          <a:p>
            <a:pPr algn="r"/>
            <a:fld id="{529F58D3-8F10-4430-9EE1-15F367D28D03}" type="slidenum">
              <a:rPr lang="en-US" sz="1400" b="0" strike="noStrike" spc="-1" smtClean="0">
                <a:latin typeface="Times New Roman"/>
              </a:rPr>
              <a:t>72</a:t>
            </a:fld>
            <a:endParaRPr lang="en-US" sz="1400" b="0" strike="noStrike" spc="-1">
              <a:latin typeface="Times New Roman"/>
            </a:endParaRPr>
          </a:p>
        </p:txBody>
      </p:sp>
    </p:spTree>
    <p:extLst>
      <p:ext uri="{BB962C8B-B14F-4D97-AF65-F5344CB8AC3E}">
        <p14:creationId xmlns:p14="http://schemas.microsoft.com/office/powerpoint/2010/main" val="208296293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8075" y="812800"/>
            <a:ext cx="5343525" cy="4008438"/>
          </a:xfrm>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idx="10"/>
          </p:nvPr>
        </p:nvSpPr>
        <p:spPr/>
        <p:txBody>
          <a:bodyPr/>
          <a:lstStyle/>
          <a:p>
            <a:pPr algn="r"/>
            <a:fld id="{529F58D3-8F10-4430-9EE1-15F367D28D03}" type="slidenum">
              <a:rPr lang="en-US" sz="1400" b="0" strike="noStrike" spc="-1" smtClean="0">
                <a:latin typeface="Times New Roman"/>
              </a:rPr>
              <a:t>73</a:t>
            </a:fld>
            <a:endParaRPr lang="en-US" sz="1400" b="0" strike="noStrike" spc="-1">
              <a:latin typeface="Times New Roman"/>
            </a:endParaRPr>
          </a:p>
        </p:txBody>
      </p:sp>
    </p:spTree>
    <p:extLst>
      <p:ext uri="{BB962C8B-B14F-4D97-AF65-F5344CB8AC3E}">
        <p14:creationId xmlns:p14="http://schemas.microsoft.com/office/powerpoint/2010/main" val="49078980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8075" y="812800"/>
            <a:ext cx="5343525" cy="4008438"/>
          </a:xfrm>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idx="10"/>
          </p:nvPr>
        </p:nvSpPr>
        <p:spPr/>
        <p:txBody>
          <a:bodyPr/>
          <a:lstStyle/>
          <a:p>
            <a:pPr algn="r"/>
            <a:fld id="{529F58D3-8F10-4430-9EE1-15F367D28D03}" type="slidenum">
              <a:rPr lang="en-US" sz="1400" b="0" strike="noStrike" spc="-1" smtClean="0">
                <a:latin typeface="Times New Roman"/>
              </a:rPr>
              <a:t>74</a:t>
            </a:fld>
            <a:endParaRPr lang="en-US" sz="1400" b="0" strike="noStrike" spc="-1">
              <a:latin typeface="Times New Roman"/>
            </a:endParaRPr>
          </a:p>
        </p:txBody>
      </p:sp>
    </p:spTree>
    <p:extLst>
      <p:ext uri="{BB962C8B-B14F-4D97-AF65-F5344CB8AC3E}">
        <p14:creationId xmlns:p14="http://schemas.microsoft.com/office/powerpoint/2010/main" val="300575217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8075" y="812800"/>
            <a:ext cx="5343525" cy="4008438"/>
          </a:xfrm>
        </p:spPr>
      </p:sp>
      <p:sp>
        <p:nvSpPr>
          <p:cNvPr id="3" name="Notes Placeholder 2"/>
          <p:cNvSpPr>
            <a:spLocks noGrp="1"/>
          </p:cNvSpPr>
          <p:nvPr>
            <p:ph type="body" idx="1"/>
          </p:nvPr>
        </p:nvSpPr>
        <p:spPr/>
        <p:txBody>
          <a:bodyPr/>
          <a:lstStyle/>
          <a:p>
            <a:r>
              <a:rPr lang="en-US" sz="1200" b="0" i="0" u="none" strike="noStrike" kern="1200" baseline="0" dirty="0" err="1" smtClean="0">
                <a:solidFill>
                  <a:schemeClr val="tx1"/>
                </a:solidFill>
                <a:latin typeface="+mn-lt"/>
                <a:ea typeface="+mn-ea"/>
                <a:cs typeface="+mn-cs"/>
              </a:rPr>
              <a:t>Emax</a:t>
            </a:r>
            <a:r>
              <a:rPr lang="en-US" sz="1200" b="0" i="0" u="none" strike="noStrike" kern="1200" baseline="0" dirty="0" smtClean="0">
                <a:solidFill>
                  <a:schemeClr val="tx1"/>
                </a:solidFill>
                <a:latin typeface="+mn-lt"/>
                <a:ea typeface="+mn-ea"/>
                <a:cs typeface="+mn-cs"/>
              </a:rPr>
              <a:t> - reflects the case where all seed nodes are in different modules</a:t>
            </a:r>
          </a:p>
          <a:p>
            <a:r>
              <a:rPr lang="en-US" sz="1200" b="0" i="0" u="none" strike="noStrike" kern="1200" baseline="0" dirty="0" smtClean="0">
                <a:solidFill>
                  <a:schemeClr val="tx1"/>
                </a:solidFill>
                <a:latin typeface="+mn-lt"/>
                <a:ea typeface="+mn-ea"/>
                <a:cs typeface="+mn-cs"/>
              </a:rPr>
              <a:t>reflects the distance from the maximum entropy</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The larger the distance, the more seed nodes are interconnected in the same modules, and the nodes are less distributed over a large number of smaller modules</a:t>
            </a:r>
            <a:endParaRPr lang="en-US" dirty="0"/>
          </a:p>
        </p:txBody>
      </p:sp>
      <p:sp>
        <p:nvSpPr>
          <p:cNvPr id="4" name="Slide Number Placeholder 3"/>
          <p:cNvSpPr>
            <a:spLocks noGrp="1"/>
          </p:cNvSpPr>
          <p:nvPr>
            <p:ph type="sldNum" idx="10"/>
          </p:nvPr>
        </p:nvSpPr>
        <p:spPr/>
        <p:txBody>
          <a:bodyPr/>
          <a:lstStyle/>
          <a:p>
            <a:pPr algn="r"/>
            <a:fld id="{529F58D3-8F10-4430-9EE1-15F367D28D03}" type="slidenum">
              <a:rPr lang="en-US" sz="1400" b="0" strike="noStrike" spc="-1" smtClean="0">
                <a:latin typeface="Times New Roman"/>
              </a:rPr>
              <a:t>76</a:t>
            </a:fld>
            <a:endParaRPr lang="en-US" sz="1400" b="0" strike="noStrike" spc="-1">
              <a:latin typeface="Times New Roman"/>
            </a:endParaRPr>
          </a:p>
        </p:txBody>
      </p:sp>
    </p:spTree>
    <p:extLst>
      <p:ext uri="{BB962C8B-B14F-4D97-AF65-F5344CB8AC3E}">
        <p14:creationId xmlns:p14="http://schemas.microsoft.com/office/powerpoint/2010/main" val="40936421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6" name="PlaceHolder 1"/>
          <p:cNvSpPr>
            <a:spLocks noGrp="1" noRot="1" noChangeAspect="1"/>
          </p:cNvSpPr>
          <p:nvPr>
            <p:ph type="sldImg"/>
          </p:nvPr>
        </p:nvSpPr>
        <p:spPr>
          <a:xfrm>
            <a:off x="1108075" y="812800"/>
            <a:ext cx="5343525" cy="4008438"/>
          </a:xfrm>
          <a:prstGeom prst="rect">
            <a:avLst/>
          </a:prstGeom>
        </p:spPr>
      </p:sp>
      <p:sp>
        <p:nvSpPr>
          <p:cNvPr id="507" name="PlaceHolder 2"/>
          <p:cNvSpPr>
            <a:spLocks noGrp="1"/>
          </p:cNvSpPr>
          <p:nvPr>
            <p:ph type="body"/>
          </p:nvPr>
        </p:nvSpPr>
        <p:spPr>
          <a:xfrm>
            <a:off x="756000" y="5078520"/>
            <a:ext cx="6047280" cy="4810680"/>
          </a:xfrm>
          <a:prstGeom prst="rect">
            <a:avLst/>
          </a:prstGeom>
        </p:spPr>
        <p:txBody>
          <a:bodyPr lIns="0" tIns="0" rIns="0" bIns="0">
            <a:noAutofit/>
          </a:bodyPr>
          <a:lstStyle/>
          <a:p>
            <a:pPr marL="216000" indent="-216000">
              <a:lnSpc>
                <a:spcPct val="100000"/>
              </a:lnSpc>
            </a:pPr>
            <a:r>
              <a:rPr lang="en-US" sz="2000" b="0" strike="noStrike" spc="-1">
                <a:latin typeface="Arial"/>
              </a:rPr>
              <a:t>In a common version of the random walk with restart, a random walker traverses the graph in a series of discrete steps, transitioning to one of its neighbors at each step with probability </a:t>
            </a:r>
            <a:r>
              <a:rPr lang="en-US" sz="2000" b="0" i="1" strike="noStrike" spc="-1">
                <a:latin typeface="Arial"/>
              </a:rPr>
              <a:t>β</a:t>
            </a:r>
            <a:r>
              <a:rPr lang="en-US" sz="2000" b="0" strike="noStrike" spc="-1">
                <a:latin typeface="Arial"/>
              </a:rPr>
              <a:t> and returning to its initial position with probability </a:t>
            </a:r>
            <a:r>
              <a:rPr lang="en-US" sz="1200" b="0" strike="noStrike" spc="-1">
                <a:solidFill>
                  <a:srgbClr val="000000"/>
                </a:solidFill>
                <a:latin typeface="+mn-lt"/>
                <a:ea typeface="+mn-ea"/>
              </a:rPr>
              <a:t>1−</a:t>
            </a:r>
            <a:r>
              <a:rPr lang="en-US" sz="1200" b="0" i="1" strike="noStrike" spc="-1">
                <a:solidFill>
                  <a:srgbClr val="000000"/>
                </a:solidFill>
                <a:latin typeface="+mn-lt"/>
                <a:ea typeface="+mn-ea"/>
              </a:rPr>
              <a:t>β</a:t>
            </a:r>
            <a:r>
              <a:rPr lang="en-US" sz="2000" b="0" strike="noStrike" spc="-1">
                <a:solidFill>
                  <a:srgbClr val="000000"/>
                </a:solidFill>
                <a:latin typeface="+mn-lt"/>
                <a:ea typeface="+mn-ea"/>
              </a:rPr>
              <a:t>⁠, leading to a non-trivial stationary distribution. We use this stationary distribution to define the following similarity matrix.</a:t>
            </a:r>
            <a:endParaRPr lang="en-US" sz="2000" b="0" strike="noStrike" spc="-1">
              <a:latin typeface="Arial"/>
            </a:endParaRPr>
          </a:p>
        </p:txBody>
      </p:sp>
      <p:sp>
        <p:nvSpPr>
          <p:cNvPr id="508" name="TextShape 3"/>
          <p:cNvSpPr txBox="1"/>
          <p:nvPr/>
        </p:nvSpPr>
        <p:spPr>
          <a:xfrm>
            <a:off x="4278960" y="10157400"/>
            <a:ext cx="3280320" cy="533880"/>
          </a:xfrm>
          <a:prstGeom prst="rect">
            <a:avLst/>
          </a:prstGeom>
          <a:noFill/>
          <a:ln>
            <a:noFill/>
          </a:ln>
        </p:spPr>
        <p:txBody>
          <a:bodyPr lIns="0" tIns="0" rIns="0" bIns="0" anchor="b">
            <a:noAutofit/>
          </a:bodyPr>
          <a:lstStyle/>
          <a:p>
            <a:pPr algn="r">
              <a:lnSpc>
                <a:spcPct val="100000"/>
              </a:lnSpc>
            </a:pPr>
            <a:fld id="{6ED926CD-D0F0-4A0C-8F81-F3A280548CB8}" type="slidenum">
              <a:rPr lang="en-US" sz="1400" b="0" strike="noStrike" spc="-1">
                <a:solidFill>
                  <a:srgbClr val="000000"/>
                </a:solidFill>
                <a:latin typeface="Times New Roman"/>
                <a:ea typeface="+mn-ea"/>
              </a:rPr>
              <a:t>11</a:t>
            </a:fld>
            <a:endParaRPr lang="en-US" sz="1400" b="0" strike="noStrike" spc="-1">
              <a:latin typeface="Times New Roman"/>
            </a:endParaRPr>
          </a:p>
        </p:txBody>
      </p:sp>
    </p:spTree>
    <p:extLst>
      <p:ext uri="{BB962C8B-B14F-4D97-AF65-F5344CB8AC3E}">
        <p14:creationId xmlns:p14="http://schemas.microsoft.com/office/powerpoint/2010/main" val="108053604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8075" y="812800"/>
            <a:ext cx="5343525" cy="4008438"/>
          </a:xfrm>
        </p:spPr>
      </p:sp>
      <p:sp>
        <p:nvSpPr>
          <p:cNvPr id="3" name="Notes Placeholder 2"/>
          <p:cNvSpPr>
            <a:spLocks noGrp="1"/>
          </p:cNvSpPr>
          <p:nvPr>
            <p:ph type="body" idx="1"/>
          </p:nvPr>
        </p:nvSpPr>
        <p:spPr/>
        <p:txBody>
          <a:bodyPr/>
          <a:lstStyle/>
          <a:p>
            <a:r>
              <a:rPr lang="en-US" b="1" dirty="0" smtClean="0"/>
              <a:t>known cancer </a:t>
            </a:r>
            <a:r>
              <a:rPr lang="en-US" dirty="0" smtClean="0"/>
              <a:t>genes whose involvement in cancer has additional experimental support</a:t>
            </a:r>
          </a:p>
          <a:p>
            <a:r>
              <a:rPr lang="en-US" b="1" dirty="0" smtClean="0"/>
              <a:t>candidate cancer </a:t>
            </a:r>
            <a:r>
              <a:rPr lang="en-US" dirty="0" smtClean="0"/>
              <a:t>genes whose somatic alterations have a predicted cancer driver role but lack further experimental support.</a:t>
            </a:r>
            <a:endParaRPr lang="en-US" dirty="0"/>
          </a:p>
        </p:txBody>
      </p:sp>
      <p:sp>
        <p:nvSpPr>
          <p:cNvPr id="4" name="Slide Number Placeholder 3"/>
          <p:cNvSpPr>
            <a:spLocks noGrp="1"/>
          </p:cNvSpPr>
          <p:nvPr>
            <p:ph type="sldNum" idx="10"/>
          </p:nvPr>
        </p:nvSpPr>
        <p:spPr/>
        <p:txBody>
          <a:bodyPr/>
          <a:lstStyle/>
          <a:p>
            <a:pPr algn="r"/>
            <a:fld id="{529F58D3-8F10-4430-9EE1-15F367D28D03}" type="slidenum">
              <a:rPr lang="en-US" sz="1400" b="0" strike="noStrike" spc="-1" smtClean="0">
                <a:latin typeface="Times New Roman"/>
              </a:rPr>
              <a:t>79</a:t>
            </a:fld>
            <a:endParaRPr lang="en-US" sz="1400" b="0" strike="noStrike" spc="-1">
              <a:latin typeface="Times New Roman"/>
            </a:endParaRPr>
          </a:p>
        </p:txBody>
      </p:sp>
    </p:spTree>
    <p:extLst>
      <p:ext uri="{BB962C8B-B14F-4D97-AF65-F5344CB8AC3E}">
        <p14:creationId xmlns:p14="http://schemas.microsoft.com/office/powerpoint/2010/main" val="3111156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8075" y="812800"/>
            <a:ext cx="5343525" cy="4008438"/>
          </a:xfrm>
        </p:spPr>
      </p:sp>
      <p:sp>
        <p:nvSpPr>
          <p:cNvPr id="3" name="Notes Placeholder 2"/>
          <p:cNvSpPr>
            <a:spLocks noGrp="1"/>
          </p:cNvSpPr>
          <p:nvPr>
            <p:ph type="body" idx="1"/>
          </p:nvPr>
        </p:nvSpPr>
        <p:spPr/>
        <p:txBody>
          <a:bodyPr/>
          <a:lstStyle/>
          <a:p>
            <a:r>
              <a:rPr lang="en-US" sz="1200" kern="1200" dirty="0" err="1" smtClean="0">
                <a:solidFill>
                  <a:schemeClr val="tx1"/>
                </a:solidFill>
                <a:effectLst/>
                <a:latin typeface="+mn-lt"/>
                <a:ea typeface="+mn-ea"/>
                <a:cs typeface="+mn-cs"/>
              </a:rPr>
              <a:t>PaccMann</a:t>
            </a:r>
            <a:r>
              <a:rPr lang="en-US" sz="1200" kern="1200" dirty="0" smtClean="0">
                <a:solidFill>
                  <a:schemeClr val="tx1"/>
                </a:solidFill>
                <a:effectLst/>
                <a:latin typeface="+mn-lt"/>
                <a:ea typeface="+mn-ea"/>
                <a:cs typeface="+mn-cs"/>
              </a:rPr>
              <a:t> ingests a cell-compound pair and makes a IC50 drug sensitivity prediction for the pair. Cells are represented by the gene expression values of a subset of 2,128 genes, selected for having the highest weights following the network propagation. Compound structures are represented either as 512 bit fingerprint or in the SMILES formats. The gene-vector is fed into an attention-based encoder that assigns higher weights to the most informative genes. Fingerprints are used in combination with the gene expression subset in a dense baseline model. SMILES encoding of compounds is employed by an array of encoders that are combined with a representation of gene expression to obtain a drug sensitivity prediction.</a:t>
            </a:r>
            <a:endParaRPr lang="en-US" dirty="0"/>
          </a:p>
        </p:txBody>
      </p:sp>
      <p:sp>
        <p:nvSpPr>
          <p:cNvPr id="4" name="Slide Number Placeholder 3"/>
          <p:cNvSpPr>
            <a:spLocks noGrp="1"/>
          </p:cNvSpPr>
          <p:nvPr>
            <p:ph type="sldNum" idx="10"/>
          </p:nvPr>
        </p:nvSpPr>
        <p:spPr/>
        <p:txBody>
          <a:bodyPr/>
          <a:lstStyle/>
          <a:p>
            <a:pPr algn="r"/>
            <a:fld id="{529F58D3-8F10-4430-9EE1-15F367D28D03}" type="slidenum">
              <a:rPr lang="en-US" sz="1400" b="0" strike="noStrike" spc="-1" smtClean="0">
                <a:latin typeface="Times New Roman"/>
              </a:rPr>
              <a:t>88</a:t>
            </a:fld>
            <a:endParaRPr lang="en-US" sz="1400" b="0" strike="noStrike" spc="-1">
              <a:latin typeface="Times New Roman"/>
            </a:endParaRPr>
          </a:p>
        </p:txBody>
      </p:sp>
    </p:spTree>
    <p:extLst>
      <p:ext uri="{BB962C8B-B14F-4D97-AF65-F5344CB8AC3E}">
        <p14:creationId xmlns:p14="http://schemas.microsoft.com/office/powerpoint/2010/main" val="161817365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8075" y="812800"/>
            <a:ext cx="5343525" cy="4008438"/>
          </a:xfrm>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We adopted a strict train-validation-test approach, ensuring that none of the cells and drugs in the test or validation set were seen by the trained model. All drugs and pan-cancer cell lines within the GDSC dataset were lined up and a 10% random subset of both drugs and cell lines were separated as test dataset. The remaining 90% of the drugs and cell lines were used for model training and evaluation in a 25-fold cross-validation scheme. </a:t>
            </a:r>
            <a:endParaRPr lang="en-US" dirty="0"/>
          </a:p>
        </p:txBody>
      </p:sp>
      <p:sp>
        <p:nvSpPr>
          <p:cNvPr id="4" name="Slide Number Placeholder 3"/>
          <p:cNvSpPr>
            <a:spLocks noGrp="1"/>
          </p:cNvSpPr>
          <p:nvPr>
            <p:ph type="sldNum" idx="10"/>
          </p:nvPr>
        </p:nvSpPr>
        <p:spPr/>
        <p:txBody>
          <a:bodyPr/>
          <a:lstStyle/>
          <a:p>
            <a:pPr algn="r"/>
            <a:fld id="{529F58D3-8F10-4430-9EE1-15F367D28D03}" type="slidenum">
              <a:rPr lang="en-US" sz="1400" b="0" strike="noStrike" spc="-1" smtClean="0">
                <a:latin typeface="Times New Roman"/>
              </a:rPr>
              <a:t>89</a:t>
            </a:fld>
            <a:endParaRPr lang="en-US" sz="1400" b="0" strike="noStrike" spc="-1">
              <a:latin typeface="Times New Roman"/>
            </a:endParaRPr>
          </a:p>
        </p:txBody>
      </p:sp>
    </p:spTree>
    <p:extLst>
      <p:ext uri="{BB962C8B-B14F-4D97-AF65-F5344CB8AC3E}">
        <p14:creationId xmlns:p14="http://schemas.microsoft.com/office/powerpoint/2010/main" val="2867459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6" name="PlaceHolder 1"/>
          <p:cNvSpPr>
            <a:spLocks noGrp="1" noRot="1" noChangeAspect="1"/>
          </p:cNvSpPr>
          <p:nvPr>
            <p:ph type="sldImg"/>
          </p:nvPr>
        </p:nvSpPr>
        <p:spPr>
          <a:xfrm>
            <a:off x="1108075" y="812800"/>
            <a:ext cx="5343525" cy="4008438"/>
          </a:xfrm>
          <a:prstGeom prst="rect">
            <a:avLst/>
          </a:prstGeom>
        </p:spPr>
      </p:sp>
      <p:sp>
        <p:nvSpPr>
          <p:cNvPr id="507" name="PlaceHolder 2"/>
          <p:cNvSpPr>
            <a:spLocks noGrp="1"/>
          </p:cNvSpPr>
          <p:nvPr>
            <p:ph type="body"/>
          </p:nvPr>
        </p:nvSpPr>
        <p:spPr>
          <a:xfrm>
            <a:off x="756000" y="5078520"/>
            <a:ext cx="6047280" cy="4810680"/>
          </a:xfrm>
          <a:prstGeom prst="rect">
            <a:avLst/>
          </a:prstGeom>
        </p:spPr>
        <p:txBody>
          <a:bodyPr lIns="0" tIns="0" rIns="0" bIns="0">
            <a:noAutofit/>
          </a:bodyPr>
          <a:lstStyle/>
          <a:p>
            <a:pPr marL="216000" indent="-216000">
              <a:lnSpc>
                <a:spcPct val="100000"/>
              </a:lnSpc>
            </a:pPr>
            <a:r>
              <a:rPr lang="en-US" sz="2000" b="0" strike="noStrike" spc="-1">
                <a:latin typeface="Arial"/>
              </a:rPr>
              <a:t>In a common version of the random walk with restart, a random walker traverses the graph in a series of discrete steps, transitioning to one of its neighbors at each step with probability </a:t>
            </a:r>
            <a:r>
              <a:rPr lang="en-US" sz="2000" b="0" i="1" strike="noStrike" spc="-1">
                <a:latin typeface="Arial"/>
              </a:rPr>
              <a:t>β</a:t>
            </a:r>
            <a:r>
              <a:rPr lang="en-US" sz="2000" b="0" strike="noStrike" spc="-1">
                <a:latin typeface="Arial"/>
              </a:rPr>
              <a:t> and returning to its initial position with probability </a:t>
            </a:r>
            <a:r>
              <a:rPr lang="en-US" sz="1200" b="0" strike="noStrike" spc="-1">
                <a:solidFill>
                  <a:srgbClr val="000000"/>
                </a:solidFill>
                <a:latin typeface="+mn-lt"/>
                <a:ea typeface="+mn-ea"/>
              </a:rPr>
              <a:t>1−</a:t>
            </a:r>
            <a:r>
              <a:rPr lang="en-US" sz="1200" b="0" i="1" strike="noStrike" spc="-1">
                <a:solidFill>
                  <a:srgbClr val="000000"/>
                </a:solidFill>
                <a:latin typeface="+mn-lt"/>
                <a:ea typeface="+mn-ea"/>
              </a:rPr>
              <a:t>β</a:t>
            </a:r>
            <a:r>
              <a:rPr lang="en-US" sz="2000" b="0" strike="noStrike" spc="-1">
                <a:solidFill>
                  <a:srgbClr val="000000"/>
                </a:solidFill>
                <a:latin typeface="+mn-lt"/>
                <a:ea typeface="+mn-ea"/>
              </a:rPr>
              <a:t>⁠, leading to a non-trivial stationary distribution. We use this stationary distribution to define the following similarity matrix.</a:t>
            </a:r>
            <a:endParaRPr lang="en-US" sz="2000" b="0" strike="noStrike" spc="-1">
              <a:latin typeface="Arial"/>
            </a:endParaRPr>
          </a:p>
        </p:txBody>
      </p:sp>
      <p:sp>
        <p:nvSpPr>
          <p:cNvPr id="508" name="TextShape 3"/>
          <p:cNvSpPr txBox="1"/>
          <p:nvPr/>
        </p:nvSpPr>
        <p:spPr>
          <a:xfrm>
            <a:off x="4278960" y="10157400"/>
            <a:ext cx="3280320" cy="533880"/>
          </a:xfrm>
          <a:prstGeom prst="rect">
            <a:avLst/>
          </a:prstGeom>
          <a:noFill/>
          <a:ln>
            <a:noFill/>
          </a:ln>
        </p:spPr>
        <p:txBody>
          <a:bodyPr lIns="0" tIns="0" rIns="0" bIns="0" anchor="b">
            <a:noAutofit/>
          </a:bodyPr>
          <a:lstStyle/>
          <a:p>
            <a:pPr algn="r">
              <a:lnSpc>
                <a:spcPct val="100000"/>
              </a:lnSpc>
            </a:pPr>
            <a:fld id="{6ED926CD-D0F0-4A0C-8F81-F3A280548CB8}" type="slidenum">
              <a:rPr lang="en-US" sz="1400" b="0" strike="noStrike" spc="-1">
                <a:solidFill>
                  <a:srgbClr val="000000"/>
                </a:solidFill>
                <a:latin typeface="Times New Roman"/>
                <a:ea typeface="+mn-ea"/>
              </a:rPr>
              <a:t>12</a:t>
            </a:fld>
            <a:endParaRPr lang="en-US" sz="1400" b="0" strike="noStrike" spc="-1">
              <a:latin typeface="Times New Roman"/>
            </a:endParaRPr>
          </a:p>
        </p:txBody>
      </p:sp>
    </p:spTree>
    <p:extLst>
      <p:ext uri="{BB962C8B-B14F-4D97-AF65-F5344CB8AC3E}">
        <p14:creationId xmlns:p14="http://schemas.microsoft.com/office/powerpoint/2010/main" val="9427183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8075" y="812800"/>
            <a:ext cx="5343525" cy="4008438"/>
          </a:xfrm>
        </p:spPr>
      </p:sp>
      <p:sp>
        <p:nvSpPr>
          <p:cNvPr id="3" name="Notes Placeholder 2"/>
          <p:cNvSpPr>
            <a:spLocks noGrp="1"/>
          </p:cNvSpPr>
          <p:nvPr>
            <p:ph type="body" idx="1"/>
          </p:nvPr>
        </p:nvSpPr>
        <p:spPr/>
        <p:txBody>
          <a:bodyPr/>
          <a:lstStyle/>
          <a:p>
            <a:r>
              <a:rPr lang="en-US" dirty="0" smtClean="0"/>
              <a:t>PPI</a:t>
            </a:r>
            <a:r>
              <a:rPr lang="en-US" baseline="0" dirty="0" smtClean="0"/>
              <a:t> networks have a </a:t>
            </a:r>
            <a:r>
              <a:rPr lang="en-US" sz="1200" b="0" i="0" u="none" strike="noStrike" kern="1200" baseline="0" dirty="0" smtClean="0">
                <a:solidFill>
                  <a:schemeClr val="tx1"/>
                </a:solidFill>
                <a:latin typeface="+mn-lt"/>
                <a:ea typeface="+mn-ea"/>
                <a:cs typeface="+mn-cs"/>
              </a:rPr>
              <a:t>power law degree distribution</a:t>
            </a:r>
            <a:endParaRPr lang="en-US" dirty="0" smtClean="0"/>
          </a:p>
        </p:txBody>
      </p:sp>
      <p:sp>
        <p:nvSpPr>
          <p:cNvPr id="4" name="Slide Number Placeholder 3"/>
          <p:cNvSpPr>
            <a:spLocks noGrp="1"/>
          </p:cNvSpPr>
          <p:nvPr>
            <p:ph type="sldNum" idx="10"/>
          </p:nvPr>
        </p:nvSpPr>
        <p:spPr/>
        <p:txBody>
          <a:bodyPr/>
          <a:lstStyle/>
          <a:p>
            <a:pPr algn="r"/>
            <a:fld id="{529F58D3-8F10-4430-9EE1-15F367D28D03}" type="slidenum">
              <a:rPr lang="en-US" sz="1400" b="0" strike="noStrike" spc="-1" smtClean="0">
                <a:latin typeface="Times New Roman"/>
              </a:rPr>
              <a:t>13</a:t>
            </a:fld>
            <a:endParaRPr lang="en-US" sz="1400" b="0" strike="noStrike" spc="-1">
              <a:latin typeface="Times New Roman"/>
            </a:endParaRPr>
          </a:p>
        </p:txBody>
      </p:sp>
    </p:spTree>
    <p:extLst>
      <p:ext uri="{BB962C8B-B14F-4D97-AF65-F5344CB8AC3E}">
        <p14:creationId xmlns:p14="http://schemas.microsoft.com/office/powerpoint/2010/main" val="34692423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8075" y="812800"/>
            <a:ext cx="5343525" cy="4008438"/>
          </a:xfrm>
        </p:spPr>
      </p:sp>
      <p:sp>
        <p:nvSpPr>
          <p:cNvPr id="3" name="Notes Placeholder 2"/>
          <p:cNvSpPr>
            <a:spLocks noGrp="1"/>
          </p:cNvSpPr>
          <p:nvPr>
            <p:ph type="body" idx="1"/>
          </p:nvPr>
        </p:nvSpPr>
        <p:spPr/>
        <p:txBody>
          <a:bodyPr/>
          <a:lstStyle/>
          <a:p>
            <a:r>
              <a:rPr lang="en-US" dirty="0" smtClean="0"/>
              <a:t>The premise behind the test is the activation of </a:t>
            </a:r>
            <a:r>
              <a:rPr lang="en-US" dirty="0" smtClean="0">
                <a:hlinkClick r:id="rId3" tooltip="Upstream and downstream (DNA)"/>
              </a:rPr>
              <a:t>downstream</a:t>
            </a:r>
            <a:r>
              <a:rPr lang="en-US" dirty="0" smtClean="0"/>
              <a:t> </a:t>
            </a:r>
            <a:r>
              <a:rPr lang="en-US" dirty="0" smtClean="0">
                <a:hlinkClick r:id="rId4" tooltip="Reporter gene"/>
              </a:rPr>
              <a:t>reporter gene</a:t>
            </a:r>
            <a:r>
              <a:rPr lang="en-US" dirty="0" smtClean="0"/>
              <a:t>(s) by the binding of a </a:t>
            </a:r>
            <a:r>
              <a:rPr lang="en-US" dirty="0" smtClean="0">
                <a:hlinkClick r:id="rId5" tooltip="Transcription factor"/>
              </a:rPr>
              <a:t>transcription factor</a:t>
            </a:r>
            <a:r>
              <a:rPr lang="en-US" dirty="0" smtClean="0"/>
              <a:t> onto an </a:t>
            </a:r>
            <a:r>
              <a:rPr lang="en-US" dirty="0" smtClean="0">
                <a:hlinkClick r:id="rId6" tooltip="Upstream activating sequence"/>
              </a:rPr>
              <a:t>upstream activating sequence</a:t>
            </a:r>
            <a:r>
              <a:rPr lang="en-US" dirty="0" smtClean="0"/>
              <a:t> (</a:t>
            </a:r>
            <a:r>
              <a:rPr lang="en-US" b="1" dirty="0" smtClean="0"/>
              <a:t>UAS</a:t>
            </a:r>
            <a:r>
              <a:rPr lang="en-US" dirty="0" smtClean="0"/>
              <a:t>).</a:t>
            </a:r>
          </a:p>
          <a:p>
            <a:endParaRPr lang="en-GB" dirty="0" smtClean="0"/>
          </a:p>
          <a:p>
            <a:r>
              <a:rPr lang="en-US" dirty="0" smtClean="0"/>
              <a:t>the transcription factor is split into two separate fragments, called the </a:t>
            </a:r>
            <a:r>
              <a:rPr lang="en-US" b="1" dirty="0" smtClean="0"/>
              <a:t>DNA-binding domain </a:t>
            </a:r>
            <a:r>
              <a:rPr lang="en-US" dirty="0" smtClean="0"/>
              <a:t>(DBD or often also abbreviated as </a:t>
            </a:r>
            <a:r>
              <a:rPr lang="en-US" b="1" dirty="0" smtClean="0"/>
              <a:t>BD</a:t>
            </a:r>
            <a:r>
              <a:rPr lang="en-US" dirty="0" smtClean="0"/>
              <a:t>) and </a:t>
            </a:r>
            <a:r>
              <a:rPr lang="en-US" b="1" dirty="0" smtClean="0"/>
              <a:t>activating domain </a:t>
            </a:r>
            <a:r>
              <a:rPr lang="en-US" dirty="0" smtClean="0"/>
              <a:t>(</a:t>
            </a:r>
            <a:r>
              <a:rPr lang="en-US" b="1" dirty="0" smtClean="0"/>
              <a:t>AD</a:t>
            </a:r>
            <a:r>
              <a:rPr lang="en-US" dirty="0" smtClean="0"/>
              <a:t>).</a:t>
            </a:r>
          </a:p>
          <a:p>
            <a:endParaRPr lang="en-GB" dirty="0" smtClean="0"/>
          </a:p>
          <a:p>
            <a:r>
              <a:rPr lang="en-US" dirty="0" smtClean="0"/>
              <a:t>The BD is the </a:t>
            </a:r>
            <a:r>
              <a:rPr lang="en-US" dirty="0" smtClean="0">
                <a:hlinkClick r:id="rId7" tooltip="Protein domain"/>
              </a:rPr>
              <a:t>domain</a:t>
            </a:r>
            <a:r>
              <a:rPr lang="en-US" dirty="0" smtClean="0"/>
              <a:t> responsible for </a:t>
            </a:r>
            <a:r>
              <a:rPr lang="en-US" dirty="0" smtClean="0">
                <a:hlinkClick r:id="rId8" tooltip="DNA-binding protein"/>
              </a:rPr>
              <a:t>binding</a:t>
            </a:r>
            <a:r>
              <a:rPr lang="en-US" dirty="0" smtClean="0"/>
              <a:t> to the </a:t>
            </a:r>
            <a:r>
              <a:rPr lang="en-US" b="1" dirty="0" smtClean="0"/>
              <a:t>UAS</a:t>
            </a:r>
            <a:r>
              <a:rPr lang="en-US" dirty="0" smtClean="0"/>
              <a:t> and the </a:t>
            </a:r>
            <a:r>
              <a:rPr lang="en-US" b="1" dirty="0" smtClean="0"/>
              <a:t>AD</a:t>
            </a:r>
            <a:r>
              <a:rPr lang="en-US" dirty="0" smtClean="0"/>
              <a:t> is the domain responsible for the activation of </a:t>
            </a:r>
            <a:r>
              <a:rPr lang="en-US" dirty="0" smtClean="0">
                <a:hlinkClick r:id="rId9" tooltip="Transcription (genetics)"/>
              </a:rPr>
              <a:t>transcription</a:t>
            </a:r>
            <a:endParaRPr lang="en-US" dirty="0" smtClean="0"/>
          </a:p>
          <a:p>
            <a:endParaRPr lang="en-GB" dirty="0" smtClean="0"/>
          </a:p>
          <a:p>
            <a:r>
              <a:rPr lang="en-US" dirty="0" smtClean="0"/>
              <a:t>Two fusion proteins are prepared: </a:t>
            </a:r>
            <a:r>
              <a:rPr lang="en-US" b="1" i="1" dirty="0" err="1" smtClean="0"/>
              <a:t>BD+Bait</a:t>
            </a:r>
            <a:r>
              <a:rPr lang="en-US" dirty="0" smtClean="0"/>
              <a:t> and </a:t>
            </a:r>
            <a:r>
              <a:rPr lang="en-US" b="1" i="1" dirty="0" err="1" smtClean="0"/>
              <a:t>AD+Prey</a:t>
            </a:r>
            <a:r>
              <a:rPr lang="en-US" dirty="0" smtClean="0"/>
              <a:t>. Neither of them are usually sufficient to initiate transcription (of the reporter gene) alone.</a:t>
            </a:r>
          </a:p>
          <a:p>
            <a:endParaRPr lang="en-GB" dirty="0" smtClean="0"/>
          </a:p>
          <a:p>
            <a:r>
              <a:rPr lang="en-US" dirty="0" smtClean="0"/>
              <a:t>When both fusion proteins are produced </a:t>
            </a:r>
            <a:r>
              <a:rPr lang="en-US" b="1" dirty="0" smtClean="0"/>
              <a:t>and</a:t>
            </a:r>
            <a:r>
              <a:rPr lang="en-US" dirty="0" smtClean="0"/>
              <a:t> the </a:t>
            </a:r>
            <a:r>
              <a:rPr lang="en-US" b="1" dirty="0" smtClean="0"/>
              <a:t>Bait</a:t>
            </a:r>
            <a:r>
              <a:rPr lang="en-US" dirty="0" smtClean="0"/>
              <a:t> part of the first fusion protein </a:t>
            </a:r>
            <a:r>
              <a:rPr lang="en-US" b="1" dirty="0" smtClean="0"/>
              <a:t>interacts</a:t>
            </a:r>
            <a:r>
              <a:rPr lang="en-US" dirty="0" smtClean="0"/>
              <a:t> with the </a:t>
            </a:r>
            <a:r>
              <a:rPr lang="en-US" b="1" dirty="0" smtClean="0"/>
              <a:t>Prey</a:t>
            </a:r>
            <a:r>
              <a:rPr lang="en-US" dirty="0" smtClean="0"/>
              <a:t> part of the second, transcription of the reporter gene occurs.</a:t>
            </a:r>
          </a:p>
        </p:txBody>
      </p:sp>
      <p:sp>
        <p:nvSpPr>
          <p:cNvPr id="4" name="Slide Number Placeholder 3"/>
          <p:cNvSpPr>
            <a:spLocks noGrp="1"/>
          </p:cNvSpPr>
          <p:nvPr>
            <p:ph type="sldNum" idx="10"/>
          </p:nvPr>
        </p:nvSpPr>
        <p:spPr/>
        <p:txBody>
          <a:bodyPr/>
          <a:lstStyle/>
          <a:p>
            <a:pPr algn="r"/>
            <a:fld id="{529F58D3-8F10-4430-9EE1-15F367D28D03}" type="slidenum">
              <a:rPr lang="en-US" sz="1400" b="0" strike="noStrike" spc="-1" smtClean="0">
                <a:latin typeface="Times New Roman"/>
              </a:rPr>
              <a:t>14</a:t>
            </a:fld>
            <a:endParaRPr lang="en-US" sz="1400" b="0" strike="noStrike" spc="-1">
              <a:latin typeface="Times New Roman"/>
            </a:endParaRPr>
          </a:p>
        </p:txBody>
      </p:sp>
    </p:spTree>
    <p:extLst>
      <p:ext uri="{BB962C8B-B14F-4D97-AF65-F5344CB8AC3E}">
        <p14:creationId xmlns:p14="http://schemas.microsoft.com/office/powerpoint/2010/main" val="12874731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8075" y="812800"/>
            <a:ext cx="5343525" cy="4008438"/>
          </a:xfrm>
        </p:spPr>
      </p:sp>
      <p:sp>
        <p:nvSpPr>
          <p:cNvPr id="3" name="Notes Placeholder 2"/>
          <p:cNvSpPr>
            <a:spLocks noGrp="1"/>
          </p:cNvSpPr>
          <p:nvPr>
            <p:ph type="body" idx="1"/>
          </p:nvPr>
        </p:nvSpPr>
        <p:spPr/>
        <p:txBody>
          <a:bodyPr/>
          <a:lstStyle/>
          <a:p>
            <a:r>
              <a:rPr lang="en-US" dirty="0" smtClean="0"/>
              <a:t>The premise behind the test is the activation of </a:t>
            </a:r>
            <a:r>
              <a:rPr lang="en-US" dirty="0" smtClean="0">
                <a:hlinkClick r:id="rId3" tooltip="Upstream and downstream (DNA)"/>
              </a:rPr>
              <a:t>downstream</a:t>
            </a:r>
            <a:r>
              <a:rPr lang="en-US" dirty="0" smtClean="0"/>
              <a:t> </a:t>
            </a:r>
            <a:r>
              <a:rPr lang="en-US" dirty="0" smtClean="0">
                <a:hlinkClick r:id="rId4" tooltip="Reporter gene"/>
              </a:rPr>
              <a:t>reporter gene</a:t>
            </a:r>
            <a:r>
              <a:rPr lang="en-US" dirty="0" smtClean="0"/>
              <a:t>(s) by the binding of a </a:t>
            </a:r>
            <a:r>
              <a:rPr lang="en-US" dirty="0" smtClean="0">
                <a:hlinkClick r:id="rId5" tooltip="Transcription factor"/>
              </a:rPr>
              <a:t>transcription factor</a:t>
            </a:r>
            <a:r>
              <a:rPr lang="en-US" dirty="0" smtClean="0"/>
              <a:t> onto an </a:t>
            </a:r>
            <a:r>
              <a:rPr lang="en-US" dirty="0" smtClean="0">
                <a:hlinkClick r:id="rId6" tooltip="Upstream activating sequence"/>
              </a:rPr>
              <a:t>upstream activating sequence</a:t>
            </a:r>
            <a:r>
              <a:rPr lang="en-US" dirty="0" smtClean="0"/>
              <a:t> (</a:t>
            </a:r>
            <a:r>
              <a:rPr lang="en-US" b="1" dirty="0" smtClean="0"/>
              <a:t>UAS</a:t>
            </a:r>
            <a:r>
              <a:rPr lang="en-US" dirty="0" smtClean="0"/>
              <a:t>).</a:t>
            </a:r>
          </a:p>
          <a:p>
            <a:endParaRPr lang="en-GB" dirty="0" smtClean="0"/>
          </a:p>
          <a:p>
            <a:r>
              <a:rPr lang="en-US" dirty="0" smtClean="0"/>
              <a:t>the transcription factor is split into two separate fragments, called the </a:t>
            </a:r>
            <a:r>
              <a:rPr lang="en-US" b="1" dirty="0" smtClean="0"/>
              <a:t>DNA-binding domain </a:t>
            </a:r>
            <a:r>
              <a:rPr lang="en-US" dirty="0" smtClean="0"/>
              <a:t>(DBD or often also abbreviated as </a:t>
            </a:r>
            <a:r>
              <a:rPr lang="en-US" b="1" dirty="0" smtClean="0"/>
              <a:t>BD</a:t>
            </a:r>
            <a:r>
              <a:rPr lang="en-US" dirty="0" smtClean="0"/>
              <a:t>) and </a:t>
            </a:r>
            <a:r>
              <a:rPr lang="en-US" b="1" dirty="0" smtClean="0"/>
              <a:t>activating domain </a:t>
            </a:r>
            <a:r>
              <a:rPr lang="en-US" dirty="0" smtClean="0"/>
              <a:t>(</a:t>
            </a:r>
            <a:r>
              <a:rPr lang="en-US" b="1" dirty="0" smtClean="0"/>
              <a:t>AD</a:t>
            </a:r>
            <a:r>
              <a:rPr lang="en-US" dirty="0" smtClean="0"/>
              <a:t>).</a:t>
            </a:r>
          </a:p>
          <a:p>
            <a:endParaRPr lang="en-GB" dirty="0" smtClean="0"/>
          </a:p>
          <a:p>
            <a:r>
              <a:rPr lang="en-US" dirty="0" smtClean="0"/>
              <a:t>The BD is the </a:t>
            </a:r>
            <a:r>
              <a:rPr lang="en-US" dirty="0" smtClean="0">
                <a:hlinkClick r:id="rId7" tooltip="Protein domain"/>
              </a:rPr>
              <a:t>domain</a:t>
            </a:r>
            <a:r>
              <a:rPr lang="en-US" dirty="0" smtClean="0"/>
              <a:t> responsible for </a:t>
            </a:r>
            <a:r>
              <a:rPr lang="en-US" dirty="0" smtClean="0">
                <a:hlinkClick r:id="rId8" tooltip="DNA-binding protein"/>
              </a:rPr>
              <a:t>binding</a:t>
            </a:r>
            <a:r>
              <a:rPr lang="en-US" dirty="0" smtClean="0"/>
              <a:t> to the </a:t>
            </a:r>
            <a:r>
              <a:rPr lang="en-US" b="1" dirty="0" smtClean="0"/>
              <a:t>UAS</a:t>
            </a:r>
            <a:r>
              <a:rPr lang="en-US" dirty="0" smtClean="0"/>
              <a:t> and the </a:t>
            </a:r>
            <a:r>
              <a:rPr lang="en-US" b="1" dirty="0" smtClean="0"/>
              <a:t>AD</a:t>
            </a:r>
            <a:r>
              <a:rPr lang="en-US" dirty="0" smtClean="0"/>
              <a:t> is the domain responsible for the activation of </a:t>
            </a:r>
            <a:r>
              <a:rPr lang="en-US" dirty="0" smtClean="0">
                <a:hlinkClick r:id="rId9" tooltip="Transcription (genetics)"/>
              </a:rPr>
              <a:t>transcription</a:t>
            </a:r>
            <a:endParaRPr lang="en-US" dirty="0" smtClean="0"/>
          </a:p>
          <a:p>
            <a:endParaRPr lang="en-GB" dirty="0" smtClean="0"/>
          </a:p>
          <a:p>
            <a:r>
              <a:rPr lang="en-US" dirty="0" smtClean="0"/>
              <a:t>Two fusion proteins are prepared: </a:t>
            </a:r>
            <a:r>
              <a:rPr lang="en-US" b="1" i="1" dirty="0" err="1" smtClean="0"/>
              <a:t>BD+Bait</a:t>
            </a:r>
            <a:r>
              <a:rPr lang="en-US" dirty="0" smtClean="0"/>
              <a:t> and </a:t>
            </a:r>
            <a:r>
              <a:rPr lang="en-US" b="1" i="1" dirty="0" err="1" smtClean="0"/>
              <a:t>AD+Prey</a:t>
            </a:r>
            <a:r>
              <a:rPr lang="en-US" dirty="0" smtClean="0"/>
              <a:t>. Neither of them are usually sufficient to initiate transcription (of the reporter gene) alone.</a:t>
            </a:r>
          </a:p>
          <a:p>
            <a:endParaRPr lang="en-GB" dirty="0" smtClean="0"/>
          </a:p>
          <a:p>
            <a:r>
              <a:rPr lang="en-US" dirty="0" smtClean="0"/>
              <a:t>When both fusion proteins are produced </a:t>
            </a:r>
            <a:r>
              <a:rPr lang="en-US" b="1" dirty="0" smtClean="0"/>
              <a:t>and</a:t>
            </a:r>
            <a:r>
              <a:rPr lang="en-US" dirty="0" smtClean="0"/>
              <a:t> the </a:t>
            </a:r>
            <a:r>
              <a:rPr lang="en-US" b="1" dirty="0" smtClean="0"/>
              <a:t>Bait</a:t>
            </a:r>
            <a:r>
              <a:rPr lang="en-US" dirty="0" smtClean="0"/>
              <a:t> part of the first fusion protein </a:t>
            </a:r>
            <a:r>
              <a:rPr lang="en-US" b="1" dirty="0" smtClean="0"/>
              <a:t>interacts</a:t>
            </a:r>
            <a:r>
              <a:rPr lang="en-US" dirty="0" smtClean="0"/>
              <a:t> with the </a:t>
            </a:r>
            <a:r>
              <a:rPr lang="en-US" b="1" dirty="0" smtClean="0"/>
              <a:t>Prey</a:t>
            </a:r>
            <a:r>
              <a:rPr lang="en-US" dirty="0" smtClean="0"/>
              <a:t> part of the second, transcription of the reporter gene occurs.</a:t>
            </a:r>
          </a:p>
        </p:txBody>
      </p:sp>
      <p:sp>
        <p:nvSpPr>
          <p:cNvPr id="4" name="Slide Number Placeholder 3"/>
          <p:cNvSpPr>
            <a:spLocks noGrp="1"/>
          </p:cNvSpPr>
          <p:nvPr>
            <p:ph type="sldNum" idx="10"/>
          </p:nvPr>
        </p:nvSpPr>
        <p:spPr/>
        <p:txBody>
          <a:bodyPr/>
          <a:lstStyle/>
          <a:p>
            <a:pPr algn="r"/>
            <a:fld id="{529F58D3-8F10-4430-9EE1-15F367D28D03}" type="slidenum">
              <a:rPr lang="en-US" sz="1400" b="0" strike="noStrike" spc="-1" smtClean="0">
                <a:latin typeface="Times New Roman"/>
              </a:rPr>
              <a:t>15</a:t>
            </a:fld>
            <a:endParaRPr lang="en-US" sz="1400" b="0" strike="noStrike" spc="-1">
              <a:latin typeface="Times New Roman"/>
            </a:endParaRPr>
          </a:p>
        </p:txBody>
      </p:sp>
    </p:spTree>
    <p:extLst>
      <p:ext uri="{BB962C8B-B14F-4D97-AF65-F5344CB8AC3E}">
        <p14:creationId xmlns:p14="http://schemas.microsoft.com/office/powerpoint/2010/main" val="1319285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2" name="PlaceHolder 1"/>
          <p:cNvSpPr>
            <a:spLocks noGrp="1"/>
          </p:cNvSpPr>
          <p:nvPr>
            <p:ph type="title"/>
          </p:nvPr>
        </p:nvSpPr>
        <p:spPr>
          <a:xfrm>
            <a:off x="457200" y="273240"/>
            <a:ext cx="8228880" cy="1145160"/>
          </a:xfrm>
          <a:prstGeom prst="rect">
            <a:avLst/>
          </a:prstGeom>
        </p:spPr>
        <p:txBody>
          <a:bodyPr lIns="0" tIns="0" rIns="0" bIns="0" anchor="ctr">
            <a:spAutoFit/>
          </a:bodyPr>
          <a:lstStyle/>
          <a:p>
            <a:endParaRPr lang="en-US" sz="1800" b="0" strike="noStrike" spc="-1">
              <a:solidFill>
                <a:srgbClr val="000000"/>
              </a:solidFill>
              <a:latin typeface="Arial"/>
            </a:endParaRPr>
          </a:p>
        </p:txBody>
      </p:sp>
      <p:sp>
        <p:nvSpPr>
          <p:cNvPr id="33" name="PlaceHolder 2"/>
          <p:cNvSpPr>
            <a:spLocks noGrp="1"/>
          </p:cNvSpPr>
          <p:nvPr>
            <p:ph type="body"/>
          </p:nvPr>
        </p:nvSpPr>
        <p:spPr>
          <a:xfrm>
            <a:off x="457200" y="1604520"/>
            <a:ext cx="82292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4" name="PlaceHolder 3"/>
          <p:cNvSpPr>
            <a:spLocks noGrp="1"/>
          </p:cNvSpPr>
          <p:nvPr>
            <p:ph type="body"/>
          </p:nvPr>
        </p:nvSpPr>
        <p:spPr>
          <a:xfrm>
            <a:off x="457200" y="3682080"/>
            <a:ext cx="82292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5" name="PlaceHolder 1"/>
          <p:cNvSpPr>
            <a:spLocks noGrp="1"/>
          </p:cNvSpPr>
          <p:nvPr>
            <p:ph type="title"/>
          </p:nvPr>
        </p:nvSpPr>
        <p:spPr>
          <a:xfrm>
            <a:off x="457200" y="273240"/>
            <a:ext cx="8228880" cy="1145160"/>
          </a:xfrm>
          <a:prstGeom prst="rect">
            <a:avLst/>
          </a:prstGeom>
        </p:spPr>
        <p:txBody>
          <a:bodyPr lIns="0" tIns="0" rIns="0" bIns="0" anchor="ctr">
            <a:spAutoFit/>
          </a:bodyPr>
          <a:lstStyle/>
          <a:p>
            <a:endParaRPr lang="en-US" sz="1800" b="0" strike="noStrike" spc="-1">
              <a:solidFill>
                <a:srgbClr val="000000"/>
              </a:solidFill>
              <a:latin typeface="Arial"/>
            </a:endParaRPr>
          </a:p>
        </p:txBody>
      </p:sp>
      <p:sp>
        <p:nvSpPr>
          <p:cNvPr id="36"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7"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8"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9" name="PlaceHolder 5"/>
          <p:cNvSpPr>
            <a:spLocks noGrp="1"/>
          </p:cNvSpPr>
          <p:nvPr>
            <p:ph type="body"/>
          </p:nvPr>
        </p:nvSpPr>
        <p:spPr>
          <a:xfrm>
            <a:off x="4674240" y="3682080"/>
            <a:ext cx="401580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40" name="PlaceHolder 1"/>
          <p:cNvSpPr>
            <a:spLocks noGrp="1"/>
          </p:cNvSpPr>
          <p:nvPr>
            <p:ph type="title"/>
          </p:nvPr>
        </p:nvSpPr>
        <p:spPr>
          <a:xfrm>
            <a:off x="457200" y="273240"/>
            <a:ext cx="8228880" cy="1145160"/>
          </a:xfrm>
          <a:prstGeom prst="rect">
            <a:avLst/>
          </a:prstGeom>
        </p:spPr>
        <p:txBody>
          <a:bodyPr lIns="0" tIns="0" rIns="0" bIns="0" anchor="ctr">
            <a:spAutoFit/>
          </a:bodyPr>
          <a:lstStyle/>
          <a:p>
            <a:endParaRPr lang="en-US" sz="1800" b="0" strike="noStrike" spc="-1">
              <a:solidFill>
                <a:srgbClr val="000000"/>
              </a:solidFill>
              <a:latin typeface="Arial"/>
            </a:endParaRPr>
          </a:p>
        </p:txBody>
      </p:sp>
      <p:sp>
        <p:nvSpPr>
          <p:cNvPr id="41" name="PlaceHolder 2"/>
          <p:cNvSpPr>
            <a:spLocks noGrp="1"/>
          </p:cNvSpPr>
          <p:nvPr>
            <p:ph type="body"/>
          </p:nvPr>
        </p:nvSpPr>
        <p:spPr>
          <a:xfrm>
            <a:off x="457200" y="1604520"/>
            <a:ext cx="264960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2" name="PlaceHolder 3"/>
          <p:cNvSpPr>
            <a:spLocks noGrp="1"/>
          </p:cNvSpPr>
          <p:nvPr>
            <p:ph type="body"/>
          </p:nvPr>
        </p:nvSpPr>
        <p:spPr>
          <a:xfrm>
            <a:off x="3239640" y="1604520"/>
            <a:ext cx="264960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3" name="PlaceHolder 4"/>
          <p:cNvSpPr>
            <a:spLocks noGrp="1"/>
          </p:cNvSpPr>
          <p:nvPr>
            <p:ph type="body"/>
          </p:nvPr>
        </p:nvSpPr>
        <p:spPr>
          <a:xfrm>
            <a:off x="6022080" y="1604520"/>
            <a:ext cx="264960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4" name="PlaceHolder 5"/>
          <p:cNvSpPr>
            <a:spLocks noGrp="1"/>
          </p:cNvSpPr>
          <p:nvPr>
            <p:ph type="body"/>
          </p:nvPr>
        </p:nvSpPr>
        <p:spPr>
          <a:xfrm>
            <a:off x="457200" y="3682080"/>
            <a:ext cx="264960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5" name="PlaceHolder 6"/>
          <p:cNvSpPr>
            <a:spLocks noGrp="1"/>
          </p:cNvSpPr>
          <p:nvPr>
            <p:ph type="body"/>
          </p:nvPr>
        </p:nvSpPr>
        <p:spPr>
          <a:xfrm>
            <a:off x="3239640" y="3682080"/>
            <a:ext cx="264960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6" name="PlaceHolder 7"/>
          <p:cNvSpPr>
            <a:spLocks noGrp="1"/>
          </p:cNvSpPr>
          <p:nvPr>
            <p:ph type="body"/>
          </p:nvPr>
        </p:nvSpPr>
        <p:spPr>
          <a:xfrm>
            <a:off x="6022080" y="3682080"/>
            <a:ext cx="264960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05" name="PlaceHolder 1"/>
          <p:cNvSpPr>
            <a:spLocks noGrp="1"/>
          </p:cNvSpPr>
          <p:nvPr>
            <p:ph type="title"/>
          </p:nvPr>
        </p:nvSpPr>
        <p:spPr>
          <a:xfrm>
            <a:off x="457200" y="273240"/>
            <a:ext cx="8228880" cy="1145160"/>
          </a:xfrm>
          <a:prstGeom prst="rect">
            <a:avLst/>
          </a:prstGeom>
        </p:spPr>
        <p:txBody>
          <a:bodyPr lIns="0" tIns="0" rIns="0" bIns="0" anchor="ctr">
            <a:spAutoFit/>
          </a:bodyPr>
          <a:lstStyle/>
          <a:p>
            <a:endParaRPr lang="en-US" sz="1800" b="0" strike="noStrike" spc="-1">
              <a:solidFill>
                <a:srgbClr val="000000"/>
              </a:solidFill>
              <a:latin typeface="Arial"/>
            </a:endParaRPr>
          </a:p>
        </p:txBody>
      </p:sp>
      <p:sp>
        <p:nvSpPr>
          <p:cNvPr id="106" name="PlaceHolder 2"/>
          <p:cNvSpPr>
            <a:spLocks noGrp="1"/>
          </p:cNvSpPr>
          <p:nvPr>
            <p:ph type="subTitle"/>
          </p:nvPr>
        </p:nvSpPr>
        <p:spPr>
          <a:xfrm>
            <a:off x="457200" y="1604520"/>
            <a:ext cx="8229240" cy="3977280"/>
          </a:xfrm>
          <a:prstGeom prst="rect">
            <a:avLst/>
          </a:prstGeom>
        </p:spPr>
        <p:txBody>
          <a:bodyPr lIns="0" tIns="0" rIns="0" bIns="0" anchor="ctr">
            <a:spAutoFit/>
          </a:bodyPr>
          <a:lstStyle/>
          <a:p>
            <a:pPr algn="ctr"/>
            <a:endParaRPr lang="en-US" sz="3200" b="0" strike="noStrike" spc="-1">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07" name="PlaceHolder 1"/>
          <p:cNvSpPr>
            <a:spLocks noGrp="1"/>
          </p:cNvSpPr>
          <p:nvPr>
            <p:ph type="title"/>
          </p:nvPr>
        </p:nvSpPr>
        <p:spPr>
          <a:xfrm>
            <a:off x="457200" y="273240"/>
            <a:ext cx="8228880" cy="1145160"/>
          </a:xfrm>
          <a:prstGeom prst="rect">
            <a:avLst/>
          </a:prstGeom>
        </p:spPr>
        <p:txBody>
          <a:bodyPr lIns="0" tIns="0" rIns="0" bIns="0" anchor="ctr">
            <a:spAutoFit/>
          </a:bodyPr>
          <a:lstStyle/>
          <a:p>
            <a:endParaRPr lang="en-US" sz="1800" b="0" strike="noStrike" spc="-1">
              <a:solidFill>
                <a:srgbClr val="000000"/>
              </a:solidFill>
              <a:latin typeface="Arial"/>
            </a:endParaRPr>
          </a:p>
        </p:txBody>
      </p:sp>
      <p:sp>
        <p:nvSpPr>
          <p:cNvPr id="108" name="PlaceHolder 2"/>
          <p:cNvSpPr>
            <a:spLocks noGrp="1"/>
          </p:cNvSpPr>
          <p:nvPr>
            <p:ph type="body"/>
          </p:nvPr>
        </p:nvSpPr>
        <p:spPr>
          <a:xfrm>
            <a:off x="457200" y="1604520"/>
            <a:ext cx="822924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09" name="PlaceHolder 1"/>
          <p:cNvSpPr>
            <a:spLocks noGrp="1"/>
          </p:cNvSpPr>
          <p:nvPr>
            <p:ph type="title"/>
          </p:nvPr>
        </p:nvSpPr>
        <p:spPr>
          <a:xfrm>
            <a:off x="457200" y="273240"/>
            <a:ext cx="8228880" cy="1145160"/>
          </a:xfrm>
          <a:prstGeom prst="rect">
            <a:avLst/>
          </a:prstGeom>
        </p:spPr>
        <p:txBody>
          <a:bodyPr lIns="0" tIns="0" rIns="0" bIns="0" anchor="ctr">
            <a:spAutoFit/>
          </a:bodyPr>
          <a:lstStyle/>
          <a:p>
            <a:endParaRPr lang="en-US" sz="1800" b="0" strike="noStrike" spc="-1">
              <a:solidFill>
                <a:srgbClr val="000000"/>
              </a:solidFill>
              <a:latin typeface="Arial"/>
            </a:endParaRPr>
          </a:p>
        </p:txBody>
      </p:sp>
      <p:sp>
        <p:nvSpPr>
          <p:cNvPr id="110"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11"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12" name="PlaceHolder 1"/>
          <p:cNvSpPr>
            <a:spLocks noGrp="1"/>
          </p:cNvSpPr>
          <p:nvPr>
            <p:ph type="title"/>
          </p:nvPr>
        </p:nvSpPr>
        <p:spPr>
          <a:xfrm>
            <a:off x="457200" y="273240"/>
            <a:ext cx="8228880" cy="1145160"/>
          </a:xfrm>
          <a:prstGeom prst="rect">
            <a:avLst/>
          </a:prstGeom>
        </p:spPr>
        <p:txBody>
          <a:bodyPr lIns="0" tIns="0" rIns="0" bIns="0" anchor="ctr">
            <a:spAutoFit/>
          </a:bodyPr>
          <a:lstStyle/>
          <a:p>
            <a:endParaRPr lang="en-US" sz="1800" b="0" strike="noStrike" spc="-1">
              <a:solidFill>
                <a:srgbClr val="000000"/>
              </a:solidFill>
              <a:latin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13" name="PlaceHolder 1"/>
          <p:cNvSpPr>
            <a:spLocks noGrp="1"/>
          </p:cNvSpPr>
          <p:nvPr>
            <p:ph type="subTitle"/>
          </p:nvPr>
        </p:nvSpPr>
        <p:spPr>
          <a:xfrm>
            <a:off x="457200" y="273240"/>
            <a:ext cx="8228880" cy="5309640"/>
          </a:xfrm>
          <a:prstGeom prst="rect">
            <a:avLst/>
          </a:prstGeom>
        </p:spPr>
        <p:txBody>
          <a:bodyPr lIns="0" tIns="0" rIns="0" bIns="0" anchor="ctr">
            <a:spAutoFit/>
          </a:bodyPr>
          <a:lstStyle/>
          <a:p>
            <a:pPr algn="ctr"/>
            <a:endParaRPr lang="en-US" sz="3200" b="0" strike="noStrike" spc="-1">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14" name="PlaceHolder 1"/>
          <p:cNvSpPr>
            <a:spLocks noGrp="1"/>
          </p:cNvSpPr>
          <p:nvPr>
            <p:ph type="title"/>
          </p:nvPr>
        </p:nvSpPr>
        <p:spPr>
          <a:xfrm>
            <a:off x="457200" y="273240"/>
            <a:ext cx="8228880" cy="1145160"/>
          </a:xfrm>
          <a:prstGeom prst="rect">
            <a:avLst/>
          </a:prstGeom>
        </p:spPr>
        <p:txBody>
          <a:bodyPr lIns="0" tIns="0" rIns="0" bIns="0" anchor="ctr">
            <a:spAutoFit/>
          </a:bodyPr>
          <a:lstStyle/>
          <a:p>
            <a:endParaRPr lang="en-US" sz="1800" b="0" strike="noStrike" spc="-1">
              <a:solidFill>
                <a:srgbClr val="000000"/>
              </a:solidFill>
              <a:latin typeface="Arial"/>
            </a:endParaRPr>
          </a:p>
        </p:txBody>
      </p:sp>
      <p:sp>
        <p:nvSpPr>
          <p:cNvPr id="115"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16"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17"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1" name="PlaceHolder 1"/>
          <p:cNvSpPr>
            <a:spLocks noGrp="1"/>
          </p:cNvSpPr>
          <p:nvPr>
            <p:ph type="title"/>
          </p:nvPr>
        </p:nvSpPr>
        <p:spPr>
          <a:xfrm>
            <a:off x="457200" y="273240"/>
            <a:ext cx="8228880" cy="1145160"/>
          </a:xfrm>
          <a:prstGeom prst="rect">
            <a:avLst/>
          </a:prstGeom>
        </p:spPr>
        <p:txBody>
          <a:bodyPr lIns="0" tIns="0" rIns="0" bIns="0" anchor="ctr">
            <a:spAutoFit/>
          </a:bodyPr>
          <a:lstStyle/>
          <a:p>
            <a:endParaRPr lang="en-US" sz="1800" b="0" strike="noStrike" spc="-1">
              <a:solidFill>
                <a:srgbClr val="000000"/>
              </a:solidFill>
              <a:latin typeface="Arial"/>
            </a:endParaRPr>
          </a:p>
        </p:txBody>
      </p:sp>
      <p:sp>
        <p:nvSpPr>
          <p:cNvPr id="12" name="PlaceHolder 2"/>
          <p:cNvSpPr>
            <a:spLocks noGrp="1"/>
          </p:cNvSpPr>
          <p:nvPr>
            <p:ph type="subTitle"/>
          </p:nvPr>
        </p:nvSpPr>
        <p:spPr>
          <a:xfrm>
            <a:off x="457200" y="1604520"/>
            <a:ext cx="8229240" cy="3977280"/>
          </a:xfrm>
          <a:prstGeom prst="rect">
            <a:avLst/>
          </a:prstGeom>
        </p:spPr>
        <p:txBody>
          <a:bodyPr lIns="0" tIns="0" rIns="0" bIns="0" anchor="ctr">
            <a:spAutoFit/>
          </a:bodyPr>
          <a:lstStyle/>
          <a:p>
            <a:pPr algn="ctr"/>
            <a:endParaRPr lang="en-US" sz="3200" b="0" strike="noStrike" spc="-1">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18" name="PlaceHolder 1"/>
          <p:cNvSpPr>
            <a:spLocks noGrp="1"/>
          </p:cNvSpPr>
          <p:nvPr>
            <p:ph type="title"/>
          </p:nvPr>
        </p:nvSpPr>
        <p:spPr>
          <a:xfrm>
            <a:off x="457200" y="273240"/>
            <a:ext cx="8228880" cy="1145160"/>
          </a:xfrm>
          <a:prstGeom prst="rect">
            <a:avLst/>
          </a:prstGeom>
        </p:spPr>
        <p:txBody>
          <a:bodyPr lIns="0" tIns="0" rIns="0" bIns="0" anchor="ctr">
            <a:spAutoFit/>
          </a:bodyPr>
          <a:lstStyle/>
          <a:p>
            <a:endParaRPr lang="en-US" sz="1800" b="0" strike="noStrike" spc="-1">
              <a:solidFill>
                <a:srgbClr val="000000"/>
              </a:solidFill>
              <a:latin typeface="Arial"/>
            </a:endParaRPr>
          </a:p>
        </p:txBody>
      </p:sp>
      <p:sp>
        <p:nvSpPr>
          <p:cNvPr id="119"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20"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21" name="PlaceHolder 4"/>
          <p:cNvSpPr>
            <a:spLocks noGrp="1"/>
          </p:cNvSpPr>
          <p:nvPr>
            <p:ph type="body"/>
          </p:nvPr>
        </p:nvSpPr>
        <p:spPr>
          <a:xfrm>
            <a:off x="4674240" y="3682080"/>
            <a:ext cx="401580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22" name="PlaceHolder 1"/>
          <p:cNvSpPr>
            <a:spLocks noGrp="1"/>
          </p:cNvSpPr>
          <p:nvPr>
            <p:ph type="title"/>
          </p:nvPr>
        </p:nvSpPr>
        <p:spPr>
          <a:xfrm>
            <a:off x="457200" y="273240"/>
            <a:ext cx="8228880" cy="1145160"/>
          </a:xfrm>
          <a:prstGeom prst="rect">
            <a:avLst/>
          </a:prstGeom>
        </p:spPr>
        <p:txBody>
          <a:bodyPr lIns="0" tIns="0" rIns="0" bIns="0" anchor="ctr">
            <a:spAutoFit/>
          </a:bodyPr>
          <a:lstStyle/>
          <a:p>
            <a:endParaRPr lang="en-US" sz="1800" b="0" strike="noStrike" spc="-1">
              <a:solidFill>
                <a:srgbClr val="000000"/>
              </a:solidFill>
              <a:latin typeface="Arial"/>
            </a:endParaRPr>
          </a:p>
        </p:txBody>
      </p:sp>
      <p:sp>
        <p:nvSpPr>
          <p:cNvPr id="123"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24"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25" name="PlaceHolder 4"/>
          <p:cNvSpPr>
            <a:spLocks noGrp="1"/>
          </p:cNvSpPr>
          <p:nvPr>
            <p:ph type="body"/>
          </p:nvPr>
        </p:nvSpPr>
        <p:spPr>
          <a:xfrm>
            <a:off x="457200" y="3682080"/>
            <a:ext cx="82292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26" name="PlaceHolder 1"/>
          <p:cNvSpPr>
            <a:spLocks noGrp="1"/>
          </p:cNvSpPr>
          <p:nvPr>
            <p:ph type="title"/>
          </p:nvPr>
        </p:nvSpPr>
        <p:spPr>
          <a:xfrm>
            <a:off x="457200" y="273240"/>
            <a:ext cx="8228880" cy="1145160"/>
          </a:xfrm>
          <a:prstGeom prst="rect">
            <a:avLst/>
          </a:prstGeom>
        </p:spPr>
        <p:txBody>
          <a:bodyPr lIns="0" tIns="0" rIns="0" bIns="0" anchor="ctr">
            <a:spAutoFit/>
          </a:bodyPr>
          <a:lstStyle/>
          <a:p>
            <a:endParaRPr lang="en-US" sz="1800" b="0" strike="noStrike" spc="-1">
              <a:solidFill>
                <a:srgbClr val="000000"/>
              </a:solidFill>
              <a:latin typeface="Arial"/>
            </a:endParaRPr>
          </a:p>
        </p:txBody>
      </p:sp>
      <p:sp>
        <p:nvSpPr>
          <p:cNvPr id="127" name="PlaceHolder 2"/>
          <p:cNvSpPr>
            <a:spLocks noGrp="1"/>
          </p:cNvSpPr>
          <p:nvPr>
            <p:ph type="body"/>
          </p:nvPr>
        </p:nvSpPr>
        <p:spPr>
          <a:xfrm>
            <a:off x="457200" y="1604520"/>
            <a:ext cx="82292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28" name="PlaceHolder 3"/>
          <p:cNvSpPr>
            <a:spLocks noGrp="1"/>
          </p:cNvSpPr>
          <p:nvPr>
            <p:ph type="body"/>
          </p:nvPr>
        </p:nvSpPr>
        <p:spPr>
          <a:xfrm>
            <a:off x="457200" y="3682080"/>
            <a:ext cx="82292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29" name="PlaceHolder 1"/>
          <p:cNvSpPr>
            <a:spLocks noGrp="1"/>
          </p:cNvSpPr>
          <p:nvPr>
            <p:ph type="title"/>
          </p:nvPr>
        </p:nvSpPr>
        <p:spPr>
          <a:xfrm>
            <a:off x="457200" y="273240"/>
            <a:ext cx="8228880" cy="1145160"/>
          </a:xfrm>
          <a:prstGeom prst="rect">
            <a:avLst/>
          </a:prstGeom>
        </p:spPr>
        <p:txBody>
          <a:bodyPr lIns="0" tIns="0" rIns="0" bIns="0" anchor="ctr">
            <a:spAutoFit/>
          </a:bodyPr>
          <a:lstStyle/>
          <a:p>
            <a:endParaRPr lang="en-US" sz="1800" b="0" strike="noStrike" spc="-1">
              <a:solidFill>
                <a:srgbClr val="000000"/>
              </a:solidFill>
              <a:latin typeface="Arial"/>
            </a:endParaRPr>
          </a:p>
        </p:txBody>
      </p:sp>
      <p:sp>
        <p:nvSpPr>
          <p:cNvPr id="130"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31"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32"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33" name="PlaceHolder 5"/>
          <p:cNvSpPr>
            <a:spLocks noGrp="1"/>
          </p:cNvSpPr>
          <p:nvPr>
            <p:ph type="body"/>
          </p:nvPr>
        </p:nvSpPr>
        <p:spPr>
          <a:xfrm>
            <a:off x="4674240" y="3682080"/>
            <a:ext cx="401580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34" name="PlaceHolder 1"/>
          <p:cNvSpPr>
            <a:spLocks noGrp="1"/>
          </p:cNvSpPr>
          <p:nvPr>
            <p:ph type="title"/>
          </p:nvPr>
        </p:nvSpPr>
        <p:spPr>
          <a:xfrm>
            <a:off x="457200" y="273240"/>
            <a:ext cx="8228880" cy="1145160"/>
          </a:xfrm>
          <a:prstGeom prst="rect">
            <a:avLst/>
          </a:prstGeom>
        </p:spPr>
        <p:txBody>
          <a:bodyPr lIns="0" tIns="0" rIns="0" bIns="0" anchor="ctr">
            <a:spAutoFit/>
          </a:bodyPr>
          <a:lstStyle/>
          <a:p>
            <a:endParaRPr lang="en-US" sz="1800" b="0" strike="noStrike" spc="-1">
              <a:solidFill>
                <a:srgbClr val="000000"/>
              </a:solidFill>
              <a:latin typeface="Arial"/>
            </a:endParaRPr>
          </a:p>
        </p:txBody>
      </p:sp>
      <p:sp>
        <p:nvSpPr>
          <p:cNvPr id="135" name="PlaceHolder 2"/>
          <p:cNvSpPr>
            <a:spLocks noGrp="1"/>
          </p:cNvSpPr>
          <p:nvPr>
            <p:ph type="body"/>
          </p:nvPr>
        </p:nvSpPr>
        <p:spPr>
          <a:xfrm>
            <a:off x="457200" y="1604520"/>
            <a:ext cx="264960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36" name="PlaceHolder 3"/>
          <p:cNvSpPr>
            <a:spLocks noGrp="1"/>
          </p:cNvSpPr>
          <p:nvPr>
            <p:ph type="body"/>
          </p:nvPr>
        </p:nvSpPr>
        <p:spPr>
          <a:xfrm>
            <a:off x="3239640" y="1604520"/>
            <a:ext cx="264960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37" name="PlaceHolder 4"/>
          <p:cNvSpPr>
            <a:spLocks noGrp="1"/>
          </p:cNvSpPr>
          <p:nvPr>
            <p:ph type="body"/>
          </p:nvPr>
        </p:nvSpPr>
        <p:spPr>
          <a:xfrm>
            <a:off x="6022080" y="1604520"/>
            <a:ext cx="264960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38" name="PlaceHolder 5"/>
          <p:cNvSpPr>
            <a:spLocks noGrp="1"/>
          </p:cNvSpPr>
          <p:nvPr>
            <p:ph type="body"/>
          </p:nvPr>
        </p:nvSpPr>
        <p:spPr>
          <a:xfrm>
            <a:off x="457200" y="3682080"/>
            <a:ext cx="264960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39" name="PlaceHolder 6"/>
          <p:cNvSpPr>
            <a:spLocks noGrp="1"/>
          </p:cNvSpPr>
          <p:nvPr>
            <p:ph type="body"/>
          </p:nvPr>
        </p:nvSpPr>
        <p:spPr>
          <a:xfrm>
            <a:off x="3239640" y="3682080"/>
            <a:ext cx="264960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40" name="PlaceHolder 7"/>
          <p:cNvSpPr>
            <a:spLocks noGrp="1"/>
          </p:cNvSpPr>
          <p:nvPr>
            <p:ph type="body"/>
          </p:nvPr>
        </p:nvSpPr>
        <p:spPr>
          <a:xfrm>
            <a:off x="6022080" y="3682080"/>
            <a:ext cx="264960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3" name="PlaceHolder 1"/>
          <p:cNvSpPr>
            <a:spLocks noGrp="1"/>
          </p:cNvSpPr>
          <p:nvPr>
            <p:ph type="title"/>
          </p:nvPr>
        </p:nvSpPr>
        <p:spPr>
          <a:xfrm>
            <a:off x="457200" y="273240"/>
            <a:ext cx="8228880" cy="1145160"/>
          </a:xfrm>
          <a:prstGeom prst="rect">
            <a:avLst/>
          </a:prstGeom>
        </p:spPr>
        <p:txBody>
          <a:bodyPr lIns="0" tIns="0" rIns="0" bIns="0" anchor="ctr">
            <a:spAutoFit/>
          </a:bodyPr>
          <a:lstStyle/>
          <a:p>
            <a:endParaRPr lang="en-US" sz="1800" b="0" strike="noStrike" spc="-1">
              <a:solidFill>
                <a:srgbClr val="000000"/>
              </a:solidFill>
              <a:latin typeface="Arial"/>
            </a:endParaRPr>
          </a:p>
        </p:txBody>
      </p:sp>
      <p:sp>
        <p:nvSpPr>
          <p:cNvPr id="14" name="PlaceHolder 2"/>
          <p:cNvSpPr>
            <a:spLocks noGrp="1"/>
          </p:cNvSpPr>
          <p:nvPr>
            <p:ph type="body"/>
          </p:nvPr>
        </p:nvSpPr>
        <p:spPr>
          <a:xfrm>
            <a:off x="457200" y="1604520"/>
            <a:ext cx="822924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457200" y="273240"/>
            <a:ext cx="8228880" cy="1145160"/>
          </a:xfrm>
          <a:prstGeom prst="rect">
            <a:avLst/>
          </a:prstGeom>
        </p:spPr>
        <p:txBody>
          <a:bodyPr lIns="0" tIns="0" rIns="0" bIns="0" anchor="ctr">
            <a:spAutoFit/>
          </a:bodyPr>
          <a:lstStyle/>
          <a:p>
            <a:endParaRPr lang="en-US" sz="1800" b="0" strike="noStrike" spc="-1">
              <a:solidFill>
                <a:srgbClr val="000000"/>
              </a:solidFill>
              <a:latin typeface="Arial"/>
            </a:endParaRPr>
          </a:p>
        </p:txBody>
      </p:sp>
      <p:sp>
        <p:nvSpPr>
          <p:cNvPr id="16"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7"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8" name="PlaceHolder 1"/>
          <p:cNvSpPr>
            <a:spLocks noGrp="1"/>
          </p:cNvSpPr>
          <p:nvPr>
            <p:ph type="title"/>
          </p:nvPr>
        </p:nvSpPr>
        <p:spPr>
          <a:xfrm>
            <a:off x="457200" y="273240"/>
            <a:ext cx="8228880" cy="1145160"/>
          </a:xfrm>
          <a:prstGeom prst="rect">
            <a:avLst/>
          </a:prstGeom>
        </p:spPr>
        <p:txBody>
          <a:bodyPr lIns="0" tIns="0" rIns="0" bIns="0" anchor="ctr">
            <a:spAutoFit/>
          </a:bodyPr>
          <a:lstStyle/>
          <a:p>
            <a:endParaRPr lang="en-US" sz="1800" b="0" strike="noStrike" spc="-1">
              <a:solidFill>
                <a:srgbClr val="000000"/>
              </a:solidFill>
              <a:latin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9" name="PlaceHolder 1"/>
          <p:cNvSpPr>
            <a:spLocks noGrp="1"/>
          </p:cNvSpPr>
          <p:nvPr>
            <p:ph type="subTitle"/>
          </p:nvPr>
        </p:nvSpPr>
        <p:spPr>
          <a:xfrm>
            <a:off x="457200" y="273240"/>
            <a:ext cx="8228880" cy="5309640"/>
          </a:xfrm>
          <a:prstGeom prst="rect">
            <a:avLst/>
          </a:prstGeom>
        </p:spPr>
        <p:txBody>
          <a:bodyPr lIns="0" tIns="0" rIns="0" bIns="0" anchor="ctr">
            <a:spAutoFit/>
          </a:bodyPr>
          <a:lstStyle/>
          <a:p>
            <a:pPr algn="ctr"/>
            <a:endParaRPr lang="en-US" sz="3200" b="0" strike="noStrike" spc="-1">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0" name="PlaceHolder 1"/>
          <p:cNvSpPr>
            <a:spLocks noGrp="1"/>
          </p:cNvSpPr>
          <p:nvPr>
            <p:ph type="title"/>
          </p:nvPr>
        </p:nvSpPr>
        <p:spPr>
          <a:xfrm>
            <a:off x="457200" y="273240"/>
            <a:ext cx="8228880" cy="1145160"/>
          </a:xfrm>
          <a:prstGeom prst="rect">
            <a:avLst/>
          </a:prstGeom>
        </p:spPr>
        <p:txBody>
          <a:bodyPr lIns="0" tIns="0" rIns="0" bIns="0" anchor="ctr">
            <a:spAutoFit/>
          </a:bodyPr>
          <a:lstStyle/>
          <a:p>
            <a:endParaRPr lang="en-US" sz="1800" b="0" strike="noStrike" spc="-1">
              <a:solidFill>
                <a:srgbClr val="000000"/>
              </a:solidFill>
              <a:latin typeface="Arial"/>
            </a:endParaRPr>
          </a:p>
        </p:txBody>
      </p:sp>
      <p:sp>
        <p:nvSpPr>
          <p:cNvPr id="21"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2"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3"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4" name="PlaceHolder 1"/>
          <p:cNvSpPr>
            <a:spLocks noGrp="1"/>
          </p:cNvSpPr>
          <p:nvPr>
            <p:ph type="title"/>
          </p:nvPr>
        </p:nvSpPr>
        <p:spPr>
          <a:xfrm>
            <a:off x="457200" y="273240"/>
            <a:ext cx="8228880" cy="1145160"/>
          </a:xfrm>
          <a:prstGeom prst="rect">
            <a:avLst/>
          </a:prstGeom>
        </p:spPr>
        <p:txBody>
          <a:bodyPr lIns="0" tIns="0" rIns="0" bIns="0" anchor="ctr">
            <a:spAutoFit/>
          </a:bodyPr>
          <a:lstStyle/>
          <a:p>
            <a:endParaRPr lang="en-US" sz="1800" b="0" strike="noStrike" spc="-1">
              <a:solidFill>
                <a:srgbClr val="000000"/>
              </a:solidFill>
              <a:latin typeface="Arial"/>
            </a:endParaRPr>
          </a:p>
        </p:txBody>
      </p:sp>
      <p:sp>
        <p:nvSpPr>
          <p:cNvPr id="25"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6"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7" name="PlaceHolder 4"/>
          <p:cNvSpPr>
            <a:spLocks noGrp="1"/>
          </p:cNvSpPr>
          <p:nvPr>
            <p:ph type="body"/>
          </p:nvPr>
        </p:nvSpPr>
        <p:spPr>
          <a:xfrm>
            <a:off x="4674240" y="3682080"/>
            <a:ext cx="401580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8" name="PlaceHolder 1"/>
          <p:cNvSpPr>
            <a:spLocks noGrp="1"/>
          </p:cNvSpPr>
          <p:nvPr>
            <p:ph type="title"/>
          </p:nvPr>
        </p:nvSpPr>
        <p:spPr>
          <a:xfrm>
            <a:off x="457200" y="273240"/>
            <a:ext cx="8228880" cy="1145160"/>
          </a:xfrm>
          <a:prstGeom prst="rect">
            <a:avLst/>
          </a:prstGeom>
        </p:spPr>
        <p:txBody>
          <a:bodyPr lIns="0" tIns="0" rIns="0" bIns="0" anchor="ctr">
            <a:spAutoFit/>
          </a:bodyPr>
          <a:lstStyle/>
          <a:p>
            <a:endParaRPr lang="en-US" sz="1800" b="0" strike="noStrike" spc="-1">
              <a:solidFill>
                <a:srgbClr val="000000"/>
              </a:solidFill>
              <a:latin typeface="Arial"/>
            </a:endParaRPr>
          </a:p>
        </p:txBody>
      </p:sp>
      <p:sp>
        <p:nvSpPr>
          <p:cNvPr id="29"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0"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1" name="PlaceHolder 4"/>
          <p:cNvSpPr>
            <a:spLocks noGrp="1"/>
          </p:cNvSpPr>
          <p:nvPr>
            <p:ph type="body"/>
          </p:nvPr>
        </p:nvSpPr>
        <p:spPr>
          <a:xfrm>
            <a:off x="457200" y="3682080"/>
            <a:ext cx="82292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 name="CustomShape 1"/>
          <p:cNvSpPr/>
          <p:nvPr/>
        </p:nvSpPr>
        <p:spPr>
          <a:xfrm>
            <a:off x="0" y="0"/>
            <a:ext cx="9142920" cy="927720"/>
          </a:xfrm>
          <a:prstGeom prst="rect">
            <a:avLst/>
          </a:prstGeom>
          <a:gradFill rotWithShape="0">
            <a:gsLst>
              <a:gs pos="0">
                <a:srgbClr val="007363"/>
              </a:gs>
              <a:gs pos="100000">
                <a:srgbClr val="0399A1"/>
              </a:gs>
            </a:gsLst>
            <a:lin ang="10800000"/>
          </a:gradFill>
          <a:ln w="25560">
            <a:noFill/>
          </a:ln>
        </p:spPr>
        <p:style>
          <a:lnRef idx="0">
            <a:scrgbClr r="0" g="0" b="0"/>
          </a:lnRef>
          <a:fillRef idx="0">
            <a:scrgbClr r="0" g="0" b="0"/>
          </a:fillRef>
          <a:effectRef idx="0">
            <a:scrgbClr r="0" g="0" b="0"/>
          </a:effectRef>
          <a:fontRef idx="minor"/>
        </p:style>
      </p:sp>
      <p:sp>
        <p:nvSpPr>
          <p:cNvPr id="12" name="Line 2"/>
          <p:cNvSpPr/>
          <p:nvPr/>
        </p:nvSpPr>
        <p:spPr>
          <a:xfrm>
            <a:off x="-806400" y="1303200"/>
            <a:ext cx="628920" cy="360"/>
          </a:xfrm>
          <a:prstGeom prst="line">
            <a:avLst/>
          </a:prstGeom>
          <a:ln w="28440">
            <a:solidFill>
              <a:srgbClr val="F2F2F2"/>
            </a:solidFill>
            <a:round/>
          </a:ln>
        </p:spPr>
        <p:style>
          <a:lnRef idx="0">
            <a:scrgbClr r="0" g="0" b="0"/>
          </a:lnRef>
          <a:fillRef idx="0">
            <a:scrgbClr r="0" g="0" b="0"/>
          </a:fillRef>
          <a:effectRef idx="0">
            <a:scrgbClr r="0" g="0" b="0"/>
          </a:effectRef>
          <a:fontRef idx="minor"/>
        </p:style>
      </p:sp>
      <p:sp>
        <p:nvSpPr>
          <p:cNvPr id="2" name="Line 3"/>
          <p:cNvSpPr/>
          <p:nvPr/>
        </p:nvSpPr>
        <p:spPr>
          <a:xfrm>
            <a:off x="-806400" y="6270480"/>
            <a:ext cx="628920" cy="360"/>
          </a:xfrm>
          <a:prstGeom prst="line">
            <a:avLst/>
          </a:prstGeom>
          <a:ln w="28440">
            <a:solidFill>
              <a:srgbClr val="F2F2F2"/>
            </a:solidFill>
            <a:round/>
          </a:ln>
        </p:spPr>
        <p:style>
          <a:lnRef idx="0">
            <a:scrgbClr r="0" g="0" b="0"/>
          </a:lnRef>
          <a:fillRef idx="0">
            <a:scrgbClr r="0" g="0" b="0"/>
          </a:fillRef>
          <a:effectRef idx="0">
            <a:scrgbClr r="0" g="0" b="0"/>
          </a:effectRef>
          <a:fontRef idx="minor"/>
        </p:style>
      </p:sp>
      <p:sp>
        <p:nvSpPr>
          <p:cNvPr id="3" name="Line 4"/>
          <p:cNvSpPr/>
          <p:nvPr/>
        </p:nvSpPr>
        <p:spPr>
          <a:xfrm flipV="1">
            <a:off x="414000" y="7118280"/>
            <a:ext cx="360" cy="576000"/>
          </a:xfrm>
          <a:prstGeom prst="line">
            <a:avLst/>
          </a:prstGeom>
          <a:ln w="28440">
            <a:solidFill>
              <a:srgbClr val="F2F2F2"/>
            </a:solidFill>
            <a:round/>
          </a:ln>
        </p:spPr>
        <p:style>
          <a:lnRef idx="0">
            <a:scrgbClr r="0" g="0" b="0"/>
          </a:lnRef>
          <a:fillRef idx="0">
            <a:scrgbClr r="0" g="0" b="0"/>
          </a:fillRef>
          <a:effectRef idx="0">
            <a:scrgbClr r="0" g="0" b="0"/>
          </a:effectRef>
          <a:fontRef idx="minor"/>
        </p:style>
      </p:sp>
      <p:sp>
        <p:nvSpPr>
          <p:cNvPr id="4" name="Line 5"/>
          <p:cNvSpPr/>
          <p:nvPr/>
        </p:nvSpPr>
        <p:spPr>
          <a:xfrm flipV="1">
            <a:off x="414000" y="-817560"/>
            <a:ext cx="360" cy="576360"/>
          </a:xfrm>
          <a:prstGeom prst="line">
            <a:avLst/>
          </a:prstGeom>
          <a:ln w="28440">
            <a:solidFill>
              <a:srgbClr val="F2F2F2"/>
            </a:solidFill>
            <a:round/>
          </a:ln>
        </p:spPr>
        <p:style>
          <a:lnRef idx="0">
            <a:scrgbClr r="0" g="0" b="0"/>
          </a:lnRef>
          <a:fillRef idx="0">
            <a:scrgbClr r="0" g="0" b="0"/>
          </a:fillRef>
          <a:effectRef idx="0">
            <a:scrgbClr r="0" g="0" b="0"/>
          </a:effectRef>
          <a:fontRef idx="minor"/>
        </p:style>
      </p:sp>
      <p:sp>
        <p:nvSpPr>
          <p:cNvPr id="5" name="Line 6"/>
          <p:cNvSpPr/>
          <p:nvPr/>
        </p:nvSpPr>
        <p:spPr>
          <a:xfrm flipV="1">
            <a:off x="8708760" y="7142040"/>
            <a:ext cx="360" cy="576360"/>
          </a:xfrm>
          <a:prstGeom prst="line">
            <a:avLst/>
          </a:prstGeom>
          <a:ln w="28440">
            <a:solidFill>
              <a:srgbClr val="F2F2F2"/>
            </a:solidFill>
            <a:round/>
          </a:ln>
        </p:spPr>
        <p:style>
          <a:lnRef idx="0">
            <a:scrgbClr r="0" g="0" b="0"/>
          </a:lnRef>
          <a:fillRef idx="0">
            <a:scrgbClr r="0" g="0" b="0"/>
          </a:fillRef>
          <a:effectRef idx="0">
            <a:scrgbClr r="0" g="0" b="0"/>
          </a:effectRef>
          <a:fontRef idx="minor"/>
        </p:style>
      </p:sp>
      <p:sp>
        <p:nvSpPr>
          <p:cNvPr id="6" name="Line 7"/>
          <p:cNvSpPr/>
          <p:nvPr/>
        </p:nvSpPr>
        <p:spPr>
          <a:xfrm>
            <a:off x="9448560" y="1306440"/>
            <a:ext cx="628560" cy="360"/>
          </a:xfrm>
          <a:prstGeom prst="line">
            <a:avLst/>
          </a:prstGeom>
          <a:ln w="28440">
            <a:solidFill>
              <a:srgbClr val="F2F2F2"/>
            </a:solidFill>
            <a:round/>
          </a:ln>
        </p:spPr>
        <p:style>
          <a:lnRef idx="0">
            <a:scrgbClr r="0" g="0" b="0"/>
          </a:lnRef>
          <a:fillRef idx="0">
            <a:scrgbClr r="0" g="0" b="0"/>
          </a:fillRef>
          <a:effectRef idx="0">
            <a:scrgbClr r="0" g="0" b="0"/>
          </a:effectRef>
          <a:fontRef idx="minor"/>
        </p:style>
      </p:sp>
      <p:sp>
        <p:nvSpPr>
          <p:cNvPr id="7" name="Line 8"/>
          <p:cNvSpPr/>
          <p:nvPr/>
        </p:nvSpPr>
        <p:spPr>
          <a:xfrm>
            <a:off x="9448560" y="6319440"/>
            <a:ext cx="628560" cy="360"/>
          </a:xfrm>
          <a:prstGeom prst="line">
            <a:avLst/>
          </a:prstGeom>
          <a:ln w="28440">
            <a:solidFill>
              <a:srgbClr val="F2F2F2"/>
            </a:solidFill>
            <a:round/>
          </a:ln>
        </p:spPr>
        <p:style>
          <a:lnRef idx="0">
            <a:scrgbClr r="0" g="0" b="0"/>
          </a:lnRef>
          <a:fillRef idx="0">
            <a:scrgbClr r="0" g="0" b="0"/>
          </a:fillRef>
          <a:effectRef idx="0">
            <a:scrgbClr r="0" g="0" b="0"/>
          </a:effectRef>
          <a:fontRef idx="minor"/>
        </p:style>
      </p:sp>
      <p:sp>
        <p:nvSpPr>
          <p:cNvPr id="8" name="Line 9"/>
          <p:cNvSpPr/>
          <p:nvPr/>
        </p:nvSpPr>
        <p:spPr>
          <a:xfrm flipV="1">
            <a:off x="8705520" y="-793440"/>
            <a:ext cx="360" cy="576000"/>
          </a:xfrm>
          <a:prstGeom prst="line">
            <a:avLst/>
          </a:prstGeom>
          <a:ln w="28440">
            <a:solidFill>
              <a:srgbClr val="F2F2F2"/>
            </a:solidFill>
            <a:round/>
          </a:ln>
        </p:spPr>
        <p:style>
          <a:lnRef idx="0">
            <a:scrgbClr r="0" g="0" b="0"/>
          </a:lnRef>
          <a:fillRef idx="0">
            <a:scrgbClr r="0" g="0" b="0"/>
          </a:fillRef>
          <a:effectRef idx="0">
            <a:scrgbClr r="0" g="0" b="0"/>
          </a:effectRef>
          <a:fontRef idx="minor"/>
        </p:style>
      </p:sp>
      <p:sp>
        <p:nvSpPr>
          <p:cNvPr id="9" name="PlaceHolder 10"/>
          <p:cNvSpPr>
            <a:spLocks noGrp="1"/>
          </p:cNvSpPr>
          <p:nvPr>
            <p:ph type="title"/>
          </p:nvPr>
        </p:nvSpPr>
        <p:spPr>
          <a:xfrm>
            <a:off x="457200" y="273600"/>
            <a:ext cx="8229240" cy="1144800"/>
          </a:xfrm>
          <a:prstGeom prst="rect">
            <a:avLst/>
          </a:prstGeom>
        </p:spPr>
        <p:txBody>
          <a:bodyPr lIns="0" tIns="0" rIns="0" bIns="0" anchor="ctr">
            <a:noAutofit/>
          </a:bodyPr>
          <a:lstStyle/>
          <a:p>
            <a:r>
              <a:rPr lang="en-US" sz="1800" b="0" strike="noStrike" spc="-1">
                <a:solidFill>
                  <a:srgbClr val="000000"/>
                </a:solidFill>
                <a:latin typeface="Arial"/>
              </a:rPr>
              <a:t>Click to edit the title text format</a:t>
            </a:r>
          </a:p>
        </p:txBody>
      </p:sp>
      <p:sp>
        <p:nvSpPr>
          <p:cNvPr id="10" name="PlaceHolder 11"/>
          <p:cNvSpPr>
            <a:spLocks noGrp="1"/>
          </p:cNvSpPr>
          <p:nvPr>
            <p:ph type="body"/>
          </p:nvPr>
        </p:nvSpPr>
        <p:spPr>
          <a:xfrm>
            <a:off x="457200" y="1604520"/>
            <a:ext cx="82292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2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20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p:bodyStyle/>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4" name="CustomShape 1"/>
          <p:cNvSpPr/>
          <p:nvPr/>
        </p:nvSpPr>
        <p:spPr>
          <a:xfrm>
            <a:off x="0" y="0"/>
            <a:ext cx="9142920" cy="927720"/>
          </a:xfrm>
          <a:prstGeom prst="rect">
            <a:avLst/>
          </a:prstGeom>
          <a:gradFill rotWithShape="0">
            <a:gsLst>
              <a:gs pos="0">
                <a:srgbClr val="007363"/>
              </a:gs>
              <a:gs pos="100000">
                <a:srgbClr val="0399A1"/>
              </a:gs>
            </a:gsLst>
            <a:lin ang="10800000"/>
          </a:gradFill>
          <a:ln w="25560">
            <a:noFill/>
          </a:ln>
        </p:spPr>
        <p:style>
          <a:lnRef idx="0">
            <a:scrgbClr r="0" g="0" b="0"/>
          </a:lnRef>
          <a:fillRef idx="0">
            <a:scrgbClr r="0" g="0" b="0"/>
          </a:fillRef>
          <a:effectRef idx="0">
            <a:scrgbClr r="0" g="0" b="0"/>
          </a:effectRef>
          <a:fontRef idx="minor"/>
        </p:style>
      </p:sp>
      <p:sp>
        <p:nvSpPr>
          <p:cNvPr id="95" name="Line 2"/>
          <p:cNvSpPr/>
          <p:nvPr/>
        </p:nvSpPr>
        <p:spPr>
          <a:xfrm>
            <a:off x="-806400" y="1303200"/>
            <a:ext cx="628920" cy="360"/>
          </a:xfrm>
          <a:prstGeom prst="line">
            <a:avLst/>
          </a:prstGeom>
          <a:ln w="28440">
            <a:solidFill>
              <a:srgbClr val="F2F2F2"/>
            </a:solidFill>
            <a:round/>
          </a:ln>
        </p:spPr>
        <p:style>
          <a:lnRef idx="0">
            <a:scrgbClr r="0" g="0" b="0"/>
          </a:lnRef>
          <a:fillRef idx="0">
            <a:scrgbClr r="0" g="0" b="0"/>
          </a:fillRef>
          <a:effectRef idx="0">
            <a:scrgbClr r="0" g="0" b="0"/>
          </a:effectRef>
          <a:fontRef idx="minor"/>
        </p:style>
      </p:sp>
      <p:sp>
        <p:nvSpPr>
          <p:cNvPr id="96" name="Line 3"/>
          <p:cNvSpPr/>
          <p:nvPr/>
        </p:nvSpPr>
        <p:spPr>
          <a:xfrm>
            <a:off x="-806400" y="6270480"/>
            <a:ext cx="628920" cy="360"/>
          </a:xfrm>
          <a:prstGeom prst="line">
            <a:avLst/>
          </a:prstGeom>
          <a:ln w="28440">
            <a:solidFill>
              <a:srgbClr val="F2F2F2"/>
            </a:solidFill>
            <a:round/>
          </a:ln>
        </p:spPr>
        <p:style>
          <a:lnRef idx="0">
            <a:scrgbClr r="0" g="0" b="0"/>
          </a:lnRef>
          <a:fillRef idx="0">
            <a:scrgbClr r="0" g="0" b="0"/>
          </a:fillRef>
          <a:effectRef idx="0">
            <a:scrgbClr r="0" g="0" b="0"/>
          </a:effectRef>
          <a:fontRef idx="minor"/>
        </p:style>
      </p:sp>
      <p:sp>
        <p:nvSpPr>
          <p:cNvPr id="97" name="Line 4"/>
          <p:cNvSpPr/>
          <p:nvPr/>
        </p:nvSpPr>
        <p:spPr>
          <a:xfrm flipV="1">
            <a:off x="414000" y="7118280"/>
            <a:ext cx="360" cy="576000"/>
          </a:xfrm>
          <a:prstGeom prst="line">
            <a:avLst/>
          </a:prstGeom>
          <a:ln w="28440">
            <a:solidFill>
              <a:srgbClr val="F2F2F2"/>
            </a:solidFill>
            <a:round/>
          </a:ln>
        </p:spPr>
        <p:style>
          <a:lnRef idx="0">
            <a:scrgbClr r="0" g="0" b="0"/>
          </a:lnRef>
          <a:fillRef idx="0">
            <a:scrgbClr r="0" g="0" b="0"/>
          </a:fillRef>
          <a:effectRef idx="0">
            <a:scrgbClr r="0" g="0" b="0"/>
          </a:effectRef>
          <a:fontRef idx="minor"/>
        </p:style>
      </p:sp>
      <p:sp>
        <p:nvSpPr>
          <p:cNvPr id="98" name="Line 5"/>
          <p:cNvSpPr/>
          <p:nvPr/>
        </p:nvSpPr>
        <p:spPr>
          <a:xfrm flipV="1">
            <a:off x="414000" y="-817560"/>
            <a:ext cx="360" cy="576360"/>
          </a:xfrm>
          <a:prstGeom prst="line">
            <a:avLst/>
          </a:prstGeom>
          <a:ln w="28440">
            <a:solidFill>
              <a:srgbClr val="F2F2F2"/>
            </a:solidFill>
            <a:round/>
          </a:ln>
        </p:spPr>
        <p:style>
          <a:lnRef idx="0">
            <a:scrgbClr r="0" g="0" b="0"/>
          </a:lnRef>
          <a:fillRef idx="0">
            <a:scrgbClr r="0" g="0" b="0"/>
          </a:fillRef>
          <a:effectRef idx="0">
            <a:scrgbClr r="0" g="0" b="0"/>
          </a:effectRef>
          <a:fontRef idx="minor"/>
        </p:style>
      </p:sp>
      <p:sp>
        <p:nvSpPr>
          <p:cNvPr id="99" name="Line 6"/>
          <p:cNvSpPr/>
          <p:nvPr/>
        </p:nvSpPr>
        <p:spPr>
          <a:xfrm flipV="1">
            <a:off x="8708760" y="7142040"/>
            <a:ext cx="360" cy="576360"/>
          </a:xfrm>
          <a:prstGeom prst="line">
            <a:avLst/>
          </a:prstGeom>
          <a:ln w="28440">
            <a:solidFill>
              <a:srgbClr val="F2F2F2"/>
            </a:solidFill>
            <a:round/>
          </a:ln>
        </p:spPr>
        <p:style>
          <a:lnRef idx="0">
            <a:scrgbClr r="0" g="0" b="0"/>
          </a:lnRef>
          <a:fillRef idx="0">
            <a:scrgbClr r="0" g="0" b="0"/>
          </a:fillRef>
          <a:effectRef idx="0">
            <a:scrgbClr r="0" g="0" b="0"/>
          </a:effectRef>
          <a:fontRef idx="minor"/>
        </p:style>
      </p:sp>
      <p:sp>
        <p:nvSpPr>
          <p:cNvPr id="100" name="Line 7"/>
          <p:cNvSpPr/>
          <p:nvPr/>
        </p:nvSpPr>
        <p:spPr>
          <a:xfrm>
            <a:off x="9448560" y="1306440"/>
            <a:ext cx="628560" cy="360"/>
          </a:xfrm>
          <a:prstGeom prst="line">
            <a:avLst/>
          </a:prstGeom>
          <a:ln w="28440">
            <a:solidFill>
              <a:srgbClr val="F2F2F2"/>
            </a:solidFill>
            <a:round/>
          </a:ln>
        </p:spPr>
        <p:style>
          <a:lnRef idx="0">
            <a:scrgbClr r="0" g="0" b="0"/>
          </a:lnRef>
          <a:fillRef idx="0">
            <a:scrgbClr r="0" g="0" b="0"/>
          </a:fillRef>
          <a:effectRef idx="0">
            <a:scrgbClr r="0" g="0" b="0"/>
          </a:effectRef>
          <a:fontRef idx="minor"/>
        </p:style>
      </p:sp>
      <p:sp>
        <p:nvSpPr>
          <p:cNvPr id="101" name="Line 8"/>
          <p:cNvSpPr/>
          <p:nvPr/>
        </p:nvSpPr>
        <p:spPr>
          <a:xfrm>
            <a:off x="9448560" y="6319440"/>
            <a:ext cx="628560" cy="360"/>
          </a:xfrm>
          <a:prstGeom prst="line">
            <a:avLst/>
          </a:prstGeom>
          <a:ln w="28440">
            <a:solidFill>
              <a:srgbClr val="F2F2F2"/>
            </a:solidFill>
            <a:round/>
          </a:ln>
        </p:spPr>
        <p:style>
          <a:lnRef idx="0">
            <a:scrgbClr r="0" g="0" b="0"/>
          </a:lnRef>
          <a:fillRef idx="0">
            <a:scrgbClr r="0" g="0" b="0"/>
          </a:fillRef>
          <a:effectRef idx="0">
            <a:scrgbClr r="0" g="0" b="0"/>
          </a:effectRef>
          <a:fontRef idx="minor"/>
        </p:style>
      </p:sp>
      <p:sp>
        <p:nvSpPr>
          <p:cNvPr id="102" name="Line 9"/>
          <p:cNvSpPr/>
          <p:nvPr/>
        </p:nvSpPr>
        <p:spPr>
          <a:xfrm flipV="1">
            <a:off x="8705520" y="-793440"/>
            <a:ext cx="360" cy="576000"/>
          </a:xfrm>
          <a:prstGeom prst="line">
            <a:avLst/>
          </a:prstGeom>
          <a:ln w="28440">
            <a:solidFill>
              <a:srgbClr val="F2F2F2"/>
            </a:solidFill>
            <a:round/>
          </a:ln>
        </p:spPr>
        <p:style>
          <a:lnRef idx="0">
            <a:scrgbClr r="0" g="0" b="0"/>
          </a:lnRef>
          <a:fillRef idx="0">
            <a:scrgbClr r="0" g="0" b="0"/>
          </a:fillRef>
          <a:effectRef idx="0">
            <a:scrgbClr r="0" g="0" b="0"/>
          </a:effectRef>
          <a:fontRef idx="minor"/>
        </p:style>
      </p:sp>
      <p:sp>
        <p:nvSpPr>
          <p:cNvPr id="103" name="PlaceHolder 10"/>
          <p:cNvSpPr>
            <a:spLocks noGrp="1"/>
          </p:cNvSpPr>
          <p:nvPr>
            <p:ph type="title"/>
          </p:nvPr>
        </p:nvSpPr>
        <p:spPr>
          <a:xfrm>
            <a:off x="457200" y="273240"/>
            <a:ext cx="8228880" cy="1145160"/>
          </a:xfrm>
          <a:prstGeom prst="rect">
            <a:avLst/>
          </a:prstGeom>
        </p:spPr>
        <p:txBody>
          <a:bodyPr lIns="0" tIns="0" rIns="0" bIns="0" anchor="ctr">
            <a:spAutoFit/>
          </a:bodyPr>
          <a:lstStyle/>
          <a:p>
            <a:r>
              <a:rPr lang="en-US" sz="4400" b="0" strike="noStrike" spc="-1">
                <a:solidFill>
                  <a:srgbClr val="000000"/>
                </a:solidFill>
                <a:latin typeface="Arial"/>
              </a:rPr>
              <a:t>Click to edit the title text format</a:t>
            </a:r>
          </a:p>
        </p:txBody>
      </p:sp>
      <p:sp>
        <p:nvSpPr>
          <p:cNvPr id="104" name="PlaceHolder 11"/>
          <p:cNvSpPr>
            <a:spLocks noGrp="1"/>
          </p:cNvSpPr>
          <p:nvPr>
            <p:ph type="body"/>
          </p:nvPr>
        </p:nvSpPr>
        <p:spPr>
          <a:xfrm>
            <a:off x="457200" y="1604520"/>
            <a:ext cx="82292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2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20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p:bodyStyle/>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60.png"/><Relationship Id="rId4" Type="http://schemas.openxmlformats.org/officeDocument/2006/relationships/image" Target="../media/image59.png"/></Relationships>
</file>

<file path=ppt/slides/_rels/slide11.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58.png"/><Relationship Id="rId7" Type="http://schemas.openxmlformats.org/officeDocument/2006/relationships/image" Target="../media/image62.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12.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58.png"/><Relationship Id="rId7"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61.png"/><Relationship Id="rId5" Type="http://schemas.openxmlformats.org/officeDocument/2006/relationships/image" Target="../media/image60.png"/><Relationship Id="rId10" Type="http://schemas.openxmlformats.org/officeDocument/2006/relationships/image" Target="../media/image65.png"/><Relationship Id="rId4" Type="http://schemas.openxmlformats.org/officeDocument/2006/relationships/image" Target="../media/image59.png"/><Relationship Id="rId9" Type="http://schemas.openxmlformats.org/officeDocument/2006/relationships/image" Target="../media/image64.pn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10.png"/><Relationship Id="rId5" Type="http://schemas.openxmlformats.org/officeDocument/2006/relationships/image" Target="../media/image19.png"/><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58.png"/><Relationship Id="rId7"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13.xml"/><Relationship Id="rId6" Type="http://schemas.openxmlformats.org/officeDocument/2006/relationships/image" Target="../media/image61.png"/><Relationship Id="rId5" Type="http://schemas.openxmlformats.org/officeDocument/2006/relationships/image" Target="../media/image60.png"/><Relationship Id="rId10" Type="http://schemas.openxmlformats.org/officeDocument/2006/relationships/image" Target="../media/image65.png"/><Relationship Id="rId4" Type="http://schemas.openxmlformats.org/officeDocument/2006/relationships/image" Target="../media/image59.png"/><Relationship Id="rId9" Type="http://schemas.openxmlformats.org/officeDocument/2006/relationships/image" Target="../media/image64.png"/></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5.xml"/><Relationship Id="rId5" Type="http://schemas.openxmlformats.org/officeDocument/2006/relationships/image" Target="../media/image23.png"/><Relationship Id="rId4" Type="http://schemas.openxmlformats.org/officeDocument/2006/relationships/image" Target="../media/image22.png"/></Relationships>
</file>

<file path=ppt/slides/_rels/slide24.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32.png"/><Relationship Id="rId3" Type="http://schemas.openxmlformats.org/officeDocument/2006/relationships/image" Target="../media/image20.png"/><Relationship Id="rId7" Type="http://schemas.openxmlformats.org/officeDocument/2006/relationships/image" Target="../media/image24.png"/><Relationship Id="rId12"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15.xml"/><Relationship Id="rId6" Type="http://schemas.openxmlformats.org/officeDocument/2006/relationships/image" Target="../media/image23.png"/><Relationship Id="rId11" Type="http://schemas.openxmlformats.org/officeDocument/2006/relationships/image" Target="../media/image30.png"/><Relationship Id="rId5" Type="http://schemas.openxmlformats.org/officeDocument/2006/relationships/image" Target="../media/image22.pn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png"/><Relationship Id="rId14" Type="http://schemas.openxmlformats.org/officeDocument/2006/relationships/image" Target="../media/image33.png"/></Relationships>
</file>

<file path=ppt/slides/_rels/slide25.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34.png"/><Relationship Id="rId18" Type="http://schemas.openxmlformats.org/officeDocument/2006/relationships/image" Target="../media/image30.png"/><Relationship Id="rId3" Type="http://schemas.openxmlformats.org/officeDocument/2006/relationships/image" Target="../media/image20.png"/><Relationship Id="rId21" Type="http://schemas.openxmlformats.org/officeDocument/2006/relationships/image" Target="../media/image33.png"/><Relationship Id="rId7" Type="http://schemas.openxmlformats.org/officeDocument/2006/relationships/image" Target="../media/image24.png"/><Relationship Id="rId12" Type="http://schemas.openxmlformats.org/officeDocument/2006/relationships/image" Target="../media/image29.png"/><Relationship Id="rId17" Type="http://schemas.openxmlformats.org/officeDocument/2006/relationships/image" Target="../media/image40.png"/><Relationship Id="rId2" Type="http://schemas.openxmlformats.org/officeDocument/2006/relationships/notesSlide" Target="../notesSlides/notesSlide16.xml"/><Relationship Id="rId16" Type="http://schemas.openxmlformats.org/officeDocument/2006/relationships/image" Target="../media/image39.png"/><Relationship Id="rId20" Type="http://schemas.openxmlformats.org/officeDocument/2006/relationships/image" Target="../media/image32.png"/><Relationship Id="rId1" Type="http://schemas.openxmlformats.org/officeDocument/2006/relationships/slideLayout" Target="../slideLayouts/slideLayout15.xml"/><Relationship Id="rId6" Type="http://schemas.openxmlformats.org/officeDocument/2006/relationships/image" Target="../media/image23.png"/><Relationship Id="rId11" Type="http://schemas.openxmlformats.org/officeDocument/2006/relationships/image" Target="../media/image28.png"/><Relationship Id="rId5" Type="http://schemas.openxmlformats.org/officeDocument/2006/relationships/image" Target="../media/image22.png"/><Relationship Id="rId15" Type="http://schemas.openxmlformats.org/officeDocument/2006/relationships/image" Target="../media/image36.png"/><Relationship Id="rId10" Type="http://schemas.openxmlformats.org/officeDocument/2006/relationships/image" Target="../media/image27.png"/><Relationship Id="rId19" Type="http://schemas.openxmlformats.org/officeDocument/2006/relationships/image" Target="../media/image31.png"/><Relationship Id="rId4" Type="http://schemas.openxmlformats.org/officeDocument/2006/relationships/image" Target="../media/image21.png"/><Relationship Id="rId9" Type="http://schemas.openxmlformats.org/officeDocument/2006/relationships/image" Target="../media/image26.png"/><Relationship Id="rId14" Type="http://schemas.openxmlformats.org/officeDocument/2006/relationships/image" Target="../media/image35.png"/><Relationship Id="rId22" Type="http://schemas.openxmlformats.org/officeDocument/2006/relationships/image" Target="../media/image41.png"/></Relationships>
</file>

<file path=ppt/slides/_rels/slide26.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34.png"/><Relationship Id="rId18" Type="http://schemas.openxmlformats.org/officeDocument/2006/relationships/image" Target="../media/image38.png"/><Relationship Id="rId26" Type="http://schemas.openxmlformats.org/officeDocument/2006/relationships/image" Target="../media/image31.png"/><Relationship Id="rId3" Type="http://schemas.openxmlformats.org/officeDocument/2006/relationships/image" Target="../media/image20.png"/><Relationship Id="rId21" Type="http://schemas.openxmlformats.org/officeDocument/2006/relationships/image" Target="../media/image44.png"/><Relationship Id="rId7" Type="http://schemas.openxmlformats.org/officeDocument/2006/relationships/image" Target="../media/image24.png"/><Relationship Id="rId12" Type="http://schemas.openxmlformats.org/officeDocument/2006/relationships/image" Target="../media/image29.png"/><Relationship Id="rId17" Type="http://schemas.openxmlformats.org/officeDocument/2006/relationships/image" Target="../media/image37.png"/><Relationship Id="rId25" Type="http://schemas.openxmlformats.org/officeDocument/2006/relationships/image" Target="../media/image30.png"/><Relationship Id="rId2" Type="http://schemas.openxmlformats.org/officeDocument/2006/relationships/notesSlide" Target="../notesSlides/notesSlide17.xml"/><Relationship Id="rId16" Type="http://schemas.openxmlformats.org/officeDocument/2006/relationships/image" Target="../media/image39.png"/><Relationship Id="rId20" Type="http://schemas.openxmlformats.org/officeDocument/2006/relationships/image" Target="../media/image43.png"/><Relationship Id="rId29" Type="http://schemas.openxmlformats.org/officeDocument/2006/relationships/image" Target="../media/image41.png"/><Relationship Id="rId1" Type="http://schemas.openxmlformats.org/officeDocument/2006/relationships/slideLayout" Target="../slideLayouts/slideLayout15.xml"/><Relationship Id="rId6" Type="http://schemas.openxmlformats.org/officeDocument/2006/relationships/image" Target="../media/image23.png"/><Relationship Id="rId11" Type="http://schemas.openxmlformats.org/officeDocument/2006/relationships/image" Target="../media/image28.png"/><Relationship Id="rId24" Type="http://schemas.openxmlformats.org/officeDocument/2006/relationships/image" Target="../media/image40.png"/><Relationship Id="rId5" Type="http://schemas.openxmlformats.org/officeDocument/2006/relationships/image" Target="../media/image22.png"/><Relationship Id="rId15" Type="http://schemas.openxmlformats.org/officeDocument/2006/relationships/image" Target="../media/image36.png"/><Relationship Id="rId23" Type="http://schemas.openxmlformats.org/officeDocument/2006/relationships/image" Target="../media/image48.png"/><Relationship Id="rId28" Type="http://schemas.openxmlformats.org/officeDocument/2006/relationships/image" Target="../media/image33.png"/><Relationship Id="rId10" Type="http://schemas.openxmlformats.org/officeDocument/2006/relationships/image" Target="../media/image27.png"/><Relationship Id="rId19" Type="http://schemas.openxmlformats.org/officeDocument/2006/relationships/image" Target="../media/image42.png"/><Relationship Id="rId4" Type="http://schemas.openxmlformats.org/officeDocument/2006/relationships/image" Target="../media/image21.png"/><Relationship Id="rId9" Type="http://schemas.openxmlformats.org/officeDocument/2006/relationships/image" Target="../media/image26.png"/><Relationship Id="rId14" Type="http://schemas.openxmlformats.org/officeDocument/2006/relationships/image" Target="../media/image35.png"/><Relationship Id="rId22" Type="http://schemas.openxmlformats.org/officeDocument/2006/relationships/image" Target="../media/image47.png"/><Relationship Id="rId27" Type="http://schemas.openxmlformats.org/officeDocument/2006/relationships/image" Target="../media/image32.png"/><Relationship Id="rId30" Type="http://schemas.openxmlformats.org/officeDocument/2006/relationships/image" Target="../media/image49.png"/></Relationships>
</file>

<file path=ppt/slides/_rels/slide27.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5.png"/><Relationship Id="rId7" Type="http://schemas.openxmlformats.org/officeDocument/2006/relationships/image" Target="../media/image45.jpeg"/><Relationship Id="rId2" Type="http://schemas.openxmlformats.org/officeDocument/2006/relationships/notesSlide" Target="../notesSlides/notesSlide18.xml"/><Relationship Id="rId1" Type="http://schemas.openxmlformats.org/officeDocument/2006/relationships/slideLayout" Target="../slideLayouts/slideLayout14.xml"/><Relationship Id="rId6" Type="http://schemas.openxmlformats.org/officeDocument/2006/relationships/image" Target="../media/image8.png"/><Relationship Id="rId5" Type="http://schemas.openxmlformats.org/officeDocument/2006/relationships/image" Target="../media/image50.png"/><Relationship Id="rId4" Type="http://schemas.openxmlformats.org/officeDocument/2006/relationships/image" Target="../media/image7.png"/><Relationship Id="rId9" Type="http://schemas.openxmlformats.org/officeDocument/2006/relationships/image" Target="../media/image52.png"/></Relationships>
</file>

<file path=ppt/slides/_rels/slide28.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14.xml"/><Relationship Id="rId6" Type="http://schemas.openxmlformats.org/officeDocument/2006/relationships/image" Target="../media/image45.jpeg"/><Relationship Id="rId5" Type="http://schemas.openxmlformats.org/officeDocument/2006/relationships/image" Target="../media/image8.png"/><Relationship Id="rId4" Type="http://schemas.openxmlformats.org/officeDocument/2006/relationships/image" Target="../media/image7.png"/></Relationships>
</file>

<file path=ppt/slides/_rels/slide31.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450.png"/><Relationship Id="rId7"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Layout" Target="../slideLayouts/slideLayout14.xml"/><Relationship Id="rId6" Type="http://schemas.openxmlformats.org/officeDocument/2006/relationships/image" Target="../media/image56.png"/><Relationship Id="rId5" Type="http://schemas.openxmlformats.org/officeDocument/2006/relationships/image" Target="../media/image54.png"/><Relationship Id="rId4" Type="http://schemas.openxmlformats.org/officeDocument/2006/relationships/image" Target="../media/image53.png"/><Relationship Id="rId9" Type="http://schemas.openxmlformats.org/officeDocument/2006/relationships/image" Target="../media/image66.png"/></Relationships>
</file>

<file path=ppt/slides/_rels/slide33.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54.png"/><Relationship Id="rId2" Type="http://schemas.openxmlformats.org/officeDocument/2006/relationships/notesSlide" Target="../notesSlides/notesSlide22.xml"/><Relationship Id="rId1" Type="http://schemas.openxmlformats.org/officeDocument/2006/relationships/slideLayout" Target="../slideLayouts/slideLayout14.xml"/><Relationship Id="rId6" Type="http://schemas.openxmlformats.org/officeDocument/2006/relationships/image" Target="../media/image45.jpeg"/><Relationship Id="rId5" Type="http://schemas.openxmlformats.org/officeDocument/2006/relationships/image" Target="../media/image8.png"/><Relationship Id="rId4" Type="http://schemas.openxmlformats.org/officeDocument/2006/relationships/image" Target="../media/image7.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5.xml"/><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6.xml"/><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3" Type="http://schemas.openxmlformats.org/officeDocument/2006/relationships/image" Target="../media/image70.jpeg"/><Relationship Id="rId7" Type="http://schemas.openxmlformats.org/officeDocument/2006/relationships/image" Target="../media/image73.png"/><Relationship Id="rId2" Type="http://schemas.openxmlformats.org/officeDocument/2006/relationships/notesSlide" Target="../notesSlides/notesSlide27.xml"/><Relationship Id="rId1" Type="http://schemas.openxmlformats.org/officeDocument/2006/relationships/slideLayout" Target="../slideLayouts/slideLayout15.xml"/><Relationship Id="rId6" Type="http://schemas.openxmlformats.org/officeDocument/2006/relationships/chart" Target="../charts/chart1.xml"/><Relationship Id="rId5" Type="http://schemas.openxmlformats.org/officeDocument/2006/relationships/image" Target="../media/image72.png"/><Relationship Id="rId4" Type="http://schemas.openxmlformats.org/officeDocument/2006/relationships/image" Target="../media/image71.png"/></Relationships>
</file>

<file path=ppt/slides/_rels/slide42.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70.jpeg"/><Relationship Id="rId7" Type="http://schemas.openxmlformats.org/officeDocument/2006/relationships/image" Target="../media/image74.png"/><Relationship Id="rId2" Type="http://schemas.openxmlformats.org/officeDocument/2006/relationships/notesSlide" Target="../notesSlides/notesSlide28.xml"/><Relationship Id="rId1" Type="http://schemas.openxmlformats.org/officeDocument/2006/relationships/slideLayout" Target="../slideLayouts/slideLayout15.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4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9.xml"/><Relationship Id="rId1" Type="http://schemas.openxmlformats.org/officeDocument/2006/relationships/slideLayout" Target="../slideLayouts/slideLayout13.xml"/><Relationship Id="rId5" Type="http://schemas.openxmlformats.org/officeDocument/2006/relationships/image" Target="../media/image78.png"/><Relationship Id="rId4" Type="http://schemas.openxmlformats.org/officeDocument/2006/relationships/image" Target="../media/image77.png"/></Relationships>
</file>

<file path=ppt/slides/_rels/slide44.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2.png"/><Relationship Id="rId2" Type="http://schemas.openxmlformats.org/officeDocument/2006/relationships/notesSlide" Target="../notesSlides/notesSlide30.xml"/><Relationship Id="rId1" Type="http://schemas.openxmlformats.org/officeDocument/2006/relationships/slideLayout" Target="../slideLayouts/slideLayout13.xml"/><Relationship Id="rId6" Type="http://schemas.openxmlformats.org/officeDocument/2006/relationships/image" Target="../media/image78.png"/><Relationship Id="rId5" Type="http://schemas.openxmlformats.org/officeDocument/2006/relationships/image" Target="../media/image81.gif"/><Relationship Id="rId4" Type="http://schemas.openxmlformats.org/officeDocument/2006/relationships/image" Target="../media/image80.png"/></Relationships>
</file>

<file path=ppt/slides/_rels/slide47.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83.png"/><Relationship Id="rId7" Type="http://schemas.openxmlformats.org/officeDocument/2006/relationships/image" Target="../media/image87.png"/><Relationship Id="rId2" Type="http://schemas.openxmlformats.org/officeDocument/2006/relationships/notesSlide" Target="../notesSlides/notesSlide31.xml"/><Relationship Id="rId1" Type="http://schemas.openxmlformats.org/officeDocument/2006/relationships/slideLayout" Target="../slideLayouts/slideLayout15.xml"/><Relationship Id="rId6" Type="http://schemas.openxmlformats.org/officeDocument/2006/relationships/image" Target="../media/image86.png"/><Relationship Id="rId5" Type="http://schemas.openxmlformats.org/officeDocument/2006/relationships/image" Target="../media/image85.png"/><Relationship Id="rId10" Type="http://schemas.openxmlformats.org/officeDocument/2006/relationships/image" Target="../media/image90.png"/><Relationship Id="rId4" Type="http://schemas.openxmlformats.org/officeDocument/2006/relationships/image" Target="../media/image84.png"/><Relationship Id="rId9" Type="http://schemas.openxmlformats.org/officeDocument/2006/relationships/image" Target="../media/image89.jpeg"/></Relationships>
</file>

<file path=ppt/slides/_rels/slide4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33.xml"/><Relationship Id="rId1" Type="http://schemas.openxmlformats.org/officeDocument/2006/relationships/slideLayout" Target="../slideLayouts/slideLayout13.xml"/><Relationship Id="rId5" Type="http://schemas.openxmlformats.org/officeDocument/2006/relationships/image" Target="../media/image91.png"/><Relationship Id="rId4" Type="http://schemas.openxmlformats.org/officeDocument/2006/relationships/image" Target="../media/image93.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50.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34.xml"/><Relationship Id="rId1" Type="http://schemas.openxmlformats.org/officeDocument/2006/relationships/slideLayout" Target="../slideLayouts/slideLayout13.xml"/><Relationship Id="rId6" Type="http://schemas.openxmlformats.org/officeDocument/2006/relationships/image" Target="../media/image91.png"/><Relationship Id="rId5" Type="http://schemas.openxmlformats.org/officeDocument/2006/relationships/image" Target="../media/image94.png"/><Relationship Id="rId4" Type="http://schemas.openxmlformats.org/officeDocument/2006/relationships/image" Target="../media/image93.png"/></Relationships>
</file>

<file path=ppt/slides/_rels/slide51.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6.xml"/><Relationship Id="rId1" Type="http://schemas.openxmlformats.org/officeDocument/2006/relationships/slideLayout" Target="../slideLayouts/slideLayout1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38.xml"/><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image" Target="../media/image8.png"/></Relationships>
</file>

<file path=ppt/slides/_rels/slide59.xml.rels><?xml version="1.0" encoding="UTF-8" standalone="yes"?>
<Relationships xmlns="http://schemas.openxmlformats.org/package/2006/relationships"><Relationship Id="rId3" Type="http://schemas.openxmlformats.org/officeDocument/2006/relationships/image" Target="../media/image100.jpe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4.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4.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4.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4.xml"/></Relationships>
</file>

<file path=ppt/slides/_rels/slide64.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3" Type="http://schemas.openxmlformats.org/officeDocument/2006/relationships/image" Target="../media/image102.jpeg"/><Relationship Id="rId2" Type="http://schemas.openxmlformats.org/officeDocument/2006/relationships/notesSlide" Target="../notesSlides/notesSlide45.xml"/><Relationship Id="rId1" Type="http://schemas.openxmlformats.org/officeDocument/2006/relationships/slideLayout" Target="../slideLayouts/slideLayout15.xml"/></Relationships>
</file>

<file path=ppt/slides/_rels/slide66.xml.rels><?xml version="1.0" encoding="UTF-8" standalone="yes"?>
<Relationships xmlns="http://schemas.openxmlformats.org/package/2006/relationships"><Relationship Id="rId3" Type="http://schemas.openxmlformats.org/officeDocument/2006/relationships/image" Target="../media/image780.png"/><Relationship Id="rId2" Type="http://schemas.openxmlformats.org/officeDocument/2006/relationships/image" Target="../media/image770.png"/><Relationship Id="rId1" Type="http://schemas.openxmlformats.org/officeDocument/2006/relationships/slideLayout" Target="../slideLayouts/slideLayout14.xml"/><Relationship Id="rId6" Type="http://schemas.openxmlformats.org/officeDocument/2006/relationships/image" Target="../media/image810.png"/><Relationship Id="rId5" Type="http://schemas.openxmlformats.org/officeDocument/2006/relationships/image" Target="../media/image800.png"/><Relationship Id="rId4" Type="http://schemas.openxmlformats.org/officeDocument/2006/relationships/image" Target="../media/image790.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2" Type="http://schemas.openxmlformats.org/officeDocument/2006/relationships/image" Target="../media/image103.jpeg"/><Relationship Id="rId1" Type="http://schemas.openxmlformats.org/officeDocument/2006/relationships/slideLayout" Target="../slideLayouts/slideLayout14.xml"/></Relationships>
</file>

<file path=ppt/slides/_rels/slide69.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70.xml.rels><?xml version="1.0" encoding="UTF-8" standalone="yes"?>
<Relationships xmlns="http://schemas.openxmlformats.org/package/2006/relationships"><Relationship Id="rId2" Type="http://schemas.openxmlformats.org/officeDocument/2006/relationships/image" Target="../media/image105.jpeg"/><Relationship Id="rId1" Type="http://schemas.openxmlformats.org/officeDocument/2006/relationships/slideLayout" Target="../slideLayouts/slideLayout14.xml"/></Relationships>
</file>

<file path=ppt/slides/_rels/slide71.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46.xml"/><Relationship Id="rId1" Type="http://schemas.openxmlformats.org/officeDocument/2006/relationships/slideLayout" Target="../slideLayouts/slideLayout15.xml"/></Relationships>
</file>

<file path=ppt/slides/_rels/slide73.xml.rels><?xml version="1.0" encoding="UTF-8" standalone="yes"?>
<Relationships xmlns="http://schemas.openxmlformats.org/package/2006/relationships"><Relationship Id="rId3" Type="http://schemas.openxmlformats.org/officeDocument/2006/relationships/image" Target="../media/image108.jpeg"/><Relationship Id="rId2" Type="http://schemas.openxmlformats.org/officeDocument/2006/relationships/notesSlide" Target="../notesSlides/notesSlide47.xml"/><Relationship Id="rId1" Type="http://schemas.openxmlformats.org/officeDocument/2006/relationships/slideLayout" Target="../slideLayouts/slideLayout15.xml"/></Relationships>
</file>

<file path=ppt/slides/_rels/slide74.xml.rels><?xml version="1.0" encoding="UTF-8" standalone="yes"?>
<Relationships xmlns="http://schemas.openxmlformats.org/package/2006/relationships"><Relationship Id="rId3" Type="http://schemas.openxmlformats.org/officeDocument/2006/relationships/image" Target="../media/image109.jpeg"/><Relationship Id="rId2" Type="http://schemas.openxmlformats.org/officeDocument/2006/relationships/notesSlide" Target="../notesSlides/notesSlide48.xml"/><Relationship Id="rId1" Type="http://schemas.openxmlformats.org/officeDocument/2006/relationships/slideLayout" Target="../slideLayouts/slideLayout15.xml"/></Relationships>
</file>

<file path=ppt/slides/_rels/slide75.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14.xml"/></Relationships>
</file>

<file path=ppt/slides/_rels/slide76.xml.rels><?xml version="1.0" encoding="UTF-8" standalone="yes"?>
<Relationships xmlns="http://schemas.openxmlformats.org/package/2006/relationships"><Relationship Id="rId8" Type="http://schemas.openxmlformats.org/officeDocument/2006/relationships/image" Target="../media/image730.png"/><Relationship Id="rId3" Type="http://schemas.openxmlformats.org/officeDocument/2006/relationships/image" Target="../media/image112.png"/><Relationship Id="rId7" Type="http://schemas.openxmlformats.org/officeDocument/2006/relationships/image" Target="../media/image720.png"/><Relationship Id="rId2" Type="http://schemas.openxmlformats.org/officeDocument/2006/relationships/notesSlide" Target="../notesSlides/notesSlide49.xml"/><Relationship Id="rId1" Type="http://schemas.openxmlformats.org/officeDocument/2006/relationships/slideLayout" Target="../slideLayouts/slideLayout14.xml"/><Relationship Id="rId6" Type="http://schemas.openxmlformats.org/officeDocument/2006/relationships/image" Target="../media/image710.png"/><Relationship Id="rId11" Type="http://schemas.openxmlformats.org/officeDocument/2006/relationships/image" Target="../media/image760.png"/><Relationship Id="rId5" Type="http://schemas.openxmlformats.org/officeDocument/2006/relationships/image" Target="../media/image70.png"/><Relationship Id="rId10" Type="http://schemas.openxmlformats.org/officeDocument/2006/relationships/image" Target="../media/image750.png"/><Relationship Id="rId4" Type="http://schemas.openxmlformats.org/officeDocument/2006/relationships/image" Target="../media/image690.png"/><Relationship Id="rId9" Type="http://schemas.openxmlformats.org/officeDocument/2006/relationships/image" Target="../media/image740.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8.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14.xml"/></Relationships>
</file>

<file path=ppt/slides/_rels/slide79.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50.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160.png"/><Relationship Id="rId4" Type="http://schemas.openxmlformats.org/officeDocument/2006/relationships/image" Target="../media/image150.png"/></Relationships>
</file>

<file path=ppt/slides/_rels/slide80.xml.rels><?xml version="1.0" encoding="UTF-8" standalone="yes"?>
<Relationships xmlns="http://schemas.openxmlformats.org/package/2006/relationships"><Relationship Id="rId3" Type="http://schemas.openxmlformats.org/officeDocument/2006/relationships/image" Target="../media/image117.jpeg"/><Relationship Id="rId2" Type="http://schemas.openxmlformats.org/officeDocument/2006/relationships/image" Target="../media/image116.jpeg"/><Relationship Id="rId1" Type="http://schemas.openxmlformats.org/officeDocument/2006/relationships/slideLayout" Target="../slideLayouts/slideLayout14.xml"/><Relationship Id="rId4" Type="http://schemas.openxmlformats.org/officeDocument/2006/relationships/image" Target="../media/image118.png"/></Relationships>
</file>

<file path=ppt/slides/_rels/slide81.xml.rels><?xml version="1.0" encoding="UTF-8" standalone="yes"?>
<Relationships xmlns="http://schemas.openxmlformats.org/package/2006/relationships"><Relationship Id="rId2" Type="http://schemas.openxmlformats.org/officeDocument/2006/relationships/image" Target="../media/image119.jpeg"/><Relationship Id="rId1" Type="http://schemas.openxmlformats.org/officeDocument/2006/relationships/slideLayout" Target="../slideLayouts/slideLayout14.xml"/></Relationships>
</file>

<file path=ppt/slides/_rels/slide82.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jpeg"/><Relationship Id="rId1" Type="http://schemas.openxmlformats.org/officeDocument/2006/relationships/slideLayout" Target="../slideLayouts/slideLayout14.xml"/></Relationships>
</file>

<file path=ppt/slides/_rels/slide83.xml.rels><?xml version="1.0" encoding="UTF-8" standalone="yes"?>
<Relationships xmlns="http://schemas.openxmlformats.org/package/2006/relationships"><Relationship Id="rId2" Type="http://schemas.openxmlformats.org/officeDocument/2006/relationships/image" Target="../media/image122.jpeg"/><Relationship Id="rId1" Type="http://schemas.openxmlformats.org/officeDocument/2006/relationships/slideLayout" Target="../slideLayouts/slideLayout14.xml"/></Relationships>
</file>

<file path=ppt/slides/_rels/slide84.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14.xml"/></Relationships>
</file>

<file path=ppt/slides/_rels/slide85.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jpeg"/><Relationship Id="rId1" Type="http://schemas.openxmlformats.org/officeDocument/2006/relationships/slideLayout" Target="../slideLayouts/slideLayout14.xml"/><Relationship Id="rId4" Type="http://schemas.openxmlformats.org/officeDocument/2006/relationships/image" Target="../media/image126.png"/></Relationships>
</file>

<file path=ppt/slides/_rels/slide8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127.png"/><Relationship Id="rId1" Type="http://schemas.openxmlformats.org/officeDocument/2006/relationships/slideLayout" Target="../slideLayouts/slideLayout13.xml"/></Relationships>
</file>

<file path=ppt/slides/_rels/slide87.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13.xml"/></Relationships>
</file>

<file path=ppt/slides/_rels/slide88.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51.xml"/><Relationship Id="rId1" Type="http://schemas.openxmlformats.org/officeDocument/2006/relationships/slideLayout" Target="../slideLayouts/slideLayout13.xml"/></Relationships>
</file>

<file path=ppt/slides/_rels/slide89.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52.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 name="CustomShape 1"/>
          <p:cNvSpPr/>
          <p:nvPr/>
        </p:nvSpPr>
        <p:spPr>
          <a:xfrm>
            <a:off x="1386000" y="1162080"/>
            <a:ext cx="6399720" cy="481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gn="ctr">
              <a:lnSpc>
                <a:spcPct val="100000"/>
              </a:lnSpc>
              <a:spcBef>
                <a:spcPts val="320"/>
              </a:spcBef>
            </a:pPr>
            <a:endParaRPr lang="en-US" sz="1800" b="0" strike="noStrike" spc="-1">
              <a:latin typeface="Arial"/>
            </a:endParaRPr>
          </a:p>
          <a:p>
            <a:pPr algn="ctr">
              <a:lnSpc>
                <a:spcPct val="100000"/>
              </a:lnSpc>
              <a:spcBef>
                <a:spcPts val="320"/>
              </a:spcBef>
            </a:pPr>
            <a:endParaRPr lang="en-US" sz="1800" b="0" strike="noStrike" spc="-1">
              <a:latin typeface="Arial"/>
            </a:endParaRPr>
          </a:p>
        </p:txBody>
      </p:sp>
      <p:sp>
        <p:nvSpPr>
          <p:cNvPr id="150" name="CustomShape 2"/>
          <p:cNvSpPr/>
          <p:nvPr/>
        </p:nvSpPr>
        <p:spPr>
          <a:xfrm>
            <a:off x="360" y="0"/>
            <a:ext cx="9142920" cy="2009880"/>
          </a:xfrm>
          <a:prstGeom prst="rect">
            <a:avLst/>
          </a:prstGeom>
          <a:solidFill>
            <a:srgbClr val="FFFFFF"/>
          </a:solid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endParaRPr lang="en-US" sz="1800" b="0" strike="noStrike" spc="-1">
              <a:latin typeface="Arial"/>
            </a:endParaRPr>
          </a:p>
          <a:p>
            <a:pPr>
              <a:lnSpc>
                <a:spcPct val="100000"/>
              </a:lnSpc>
            </a:pPr>
            <a:endParaRPr lang="en-US" sz="1800" b="0" strike="noStrike" spc="-1">
              <a:latin typeface="Arial"/>
            </a:endParaRPr>
          </a:p>
          <a:p>
            <a:pPr>
              <a:lnSpc>
                <a:spcPct val="100000"/>
              </a:lnSpc>
            </a:pPr>
            <a:endParaRPr lang="en-US" sz="1800" b="0" strike="noStrike" spc="-1">
              <a:latin typeface="Arial"/>
            </a:endParaRPr>
          </a:p>
          <a:p>
            <a:pPr>
              <a:lnSpc>
                <a:spcPct val="100000"/>
              </a:lnSpc>
            </a:pPr>
            <a:endParaRPr lang="en-US" sz="1800" b="0" strike="noStrike" spc="-1">
              <a:latin typeface="Arial"/>
            </a:endParaRPr>
          </a:p>
          <a:p>
            <a:pPr>
              <a:lnSpc>
                <a:spcPct val="100000"/>
              </a:lnSpc>
            </a:pPr>
            <a:endParaRPr lang="en-US" sz="1800" b="0" strike="noStrike" spc="-1">
              <a:latin typeface="Arial"/>
            </a:endParaRPr>
          </a:p>
          <a:p>
            <a:pPr>
              <a:lnSpc>
                <a:spcPct val="100000"/>
              </a:lnSpc>
            </a:pPr>
            <a:endParaRPr lang="en-US" sz="1800" b="0" strike="noStrike" spc="-1">
              <a:latin typeface="Arial"/>
            </a:endParaRPr>
          </a:p>
          <a:p>
            <a:pPr>
              <a:lnSpc>
                <a:spcPct val="100000"/>
              </a:lnSpc>
            </a:pPr>
            <a:endParaRPr lang="en-US" sz="1800" b="0" strike="noStrike" spc="-1">
              <a:latin typeface="Arial"/>
            </a:endParaRPr>
          </a:p>
        </p:txBody>
      </p:sp>
      <p:sp>
        <p:nvSpPr>
          <p:cNvPr id="154" name="CustomShape 3"/>
          <p:cNvSpPr/>
          <p:nvPr/>
        </p:nvSpPr>
        <p:spPr>
          <a:xfrm>
            <a:off x="1463040" y="1600200"/>
            <a:ext cx="6034320" cy="1752872"/>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3600" spc="-1" dirty="0" err="1" smtClean="0">
                <a:solidFill>
                  <a:srgbClr val="006666"/>
                </a:solidFill>
                <a:latin typeface="Calibri" panose="020F0502020204030204" pitchFamily="34" charset="0"/>
                <a:cs typeface="Calibri" panose="020F0502020204030204" pitchFamily="34" charset="0"/>
              </a:rPr>
              <a:t>NetCore</a:t>
            </a:r>
            <a:r>
              <a:rPr lang="en-US" sz="3600" spc="-1" dirty="0" smtClean="0">
                <a:solidFill>
                  <a:srgbClr val="006666"/>
                </a:solidFill>
                <a:latin typeface="Calibri" panose="020F0502020204030204" pitchFamily="34" charset="0"/>
                <a:cs typeface="Calibri" panose="020F0502020204030204" pitchFamily="34" charset="0"/>
              </a:rPr>
              <a:t>:</a:t>
            </a:r>
          </a:p>
          <a:p>
            <a:pPr algn="ctr">
              <a:lnSpc>
                <a:spcPct val="100000"/>
              </a:lnSpc>
            </a:pPr>
            <a:r>
              <a:rPr lang="en-US" sz="3600" spc="-1" dirty="0" smtClean="0">
                <a:solidFill>
                  <a:srgbClr val="006666"/>
                </a:solidFill>
                <a:latin typeface="Calibri" panose="020F0502020204030204" pitchFamily="34" charset="0"/>
                <a:cs typeface="Calibri" panose="020F0502020204030204" pitchFamily="34" charset="0"/>
              </a:rPr>
              <a:t>A network propagation approach using node core</a:t>
            </a:r>
            <a:endParaRPr lang="en-US" sz="3600" b="0" strike="noStrike" spc="-1" dirty="0">
              <a:latin typeface="Calibri" panose="020F0502020204030204" pitchFamily="34" charset="0"/>
              <a:cs typeface="Calibri" panose="020F0502020204030204" pitchFamily="34" charset="0"/>
            </a:endParaRPr>
          </a:p>
        </p:txBody>
      </p:sp>
      <p:sp>
        <p:nvSpPr>
          <p:cNvPr id="155" name="CustomShape 4"/>
          <p:cNvSpPr/>
          <p:nvPr/>
        </p:nvSpPr>
        <p:spPr>
          <a:xfrm>
            <a:off x="1874520" y="4603994"/>
            <a:ext cx="5211360" cy="1568206"/>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2400" b="0" strike="noStrike" spc="-1" dirty="0">
                <a:solidFill>
                  <a:srgbClr val="006666"/>
                </a:solidFill>
                <a:latin typeface="Calibri" panose="020F0502020204030204" pitchFamily="34" charset="0"/>
                <a:ea typeface="DejaVu Sans"/>
                <a:cs typeface="Calibri" panose="020F0502020204030204" pitchFamily="34" charset="0"/>
              </a:rPr>
              <a:t>Gal </a:t>
            </a:r>
            <a:r>
              <a:rPr lang="en-US" sz="2400" b="0" strike="noStrike" spc="-1" dirty="0" smtClean="0">
                <a:solidFill>
                  <a:srgbClr val="006666"/>
                </a:solidFill>
                <a:latin typeface="Calibri" panose="020F0502020204030204" pitchFamily="34" charset="0"/>
                <a:ea typeface="DejaVu Sans"/>
                <a:cs typeface="Calibri" panose="020F0502020204030204" pitchFamily="34" charset="0"/>
              </a:rPr>
              <a:t>Barel</a:t>
            </a:r>
          </a:p>
          <a:p>
            <a:pPr algn="ctr">
              <a:lnSpc>
                <a:spcPct val="100000"/>
              </a:lnSpc>
            </a:pPr>
            <a:r>
              <a:rPr lang="en-US" sz="2400" spc="-1" dirty="0" smtClean="0">
                <a:solidFill>
                  <a:srgbClr val="006666"/>
                </a:solidFill>
                <a:latin typeface="Calibri" panose="020F0502020204030204" pitchFamily="34" charset="0"/>
                <a:cs typeface="Calibri" panose="020F0502020204030204" pitchFamily="34" charset="0"/>
              </a:rPr>
              <a:t>Computational Molecular Biology</a:t>
            </a:r>
          </a:p>
          <a:p>
            <a:pPr algn="ctr">
              <a:lnSpc>
                <a:spcPct val="100000"/>
              </a:lnSpc>
            </a:pPr>
            <a:r>
              <a:rPr lang="en-US" sz="2400" spc="-1" dirty="0" smtClean="0">
                <a:solidFill>
                  <a:srgbClr val="006666"/>
                </a:solidFill>
                <a:latin typeface="Calibri" panose="020F0502020204030204" pitchFamily="34" charset="0"/>
                <a:cs typeface="Calibri" panose="020F0502020204030204" pitchFamily="34" charset="0"/>
              </a:rPr>
              <a:t>Seminar</a:t>
            </a:r>
            <a:endParaRPr lang="en-US" sz="2400" b="0" strike="noStrike" spc="-1" dirty="0">
              <a:latin typeface="Calibri" panose="020F0502020204030204" pitchFamily="34" charset="0"/>
              <a:cs typeface="Calibri" panose="020F0502020204030204" pitchFamily="34" charset="0"/>
            </a:endParaRPr>
          </a:p>
          <a:p>
            <a:pPr algn="ctr">
              <a:lnSpc>
                <a:spcPct val="100000"/>
              </a:lnSpc>
            </a:pPr>
            <a:r>
              <a:rPr lang="en-US" sz="2400" b="0" strike="noStrike" spc="-1" dirty="0" smtClean="0">
                <a:solidFill>
                  <a:srgbClr val="006666"/>
                </a:solidFill>
                <a:latin typeface="Calibri" panose="020F0502020204030204" pitchFamily="34" charset="0"/>
                <a:ea typeface="DejaVu Sans"/>
                <a:cs typeface="Calibri" panose="020F0502020204030204" pitchFamily="34" charset="0"/>
              </a:rPr>
              <a:t>15.10.2020</a:t>
            </a:r>
            <a:endParaRPr lang="en-US" sz="2400" b="0" strike="noStrike" spc="-1" dirty="0">
              <a:latin typeface="Calibri" panose="020F0502020204030204" pitchFamily="34" charset="0"/>
              <a:cs typeface="Calibri" panose="020F0502020204030204" pitchFamily="34" charset="0"/>
            </a:endParaRPr>
          </a:p>
        </p:txBody>
      </p:sp>
      <p:sp>
        <p:nvSpPr>
          <p:cNvPr id="4" name="Rectangle 3"/>
          <p:cNvSpPr/>
          <p:nvPr/>
        </p:nvSpPr>
        <p:spPr>
          <a:xfrm>
            <a:off x="-360" y="0"/>
            <a:ext cx="9143640" cy="1447800"/>
          </a:xfrm>
          <a:prstGeom prst="rect">
            <a:avLst/>
          </a:prstGeom>
          <a:gradFill flip="none" rotWithShape="1">
            <a:gsLst>
              <a:gs pos="0">
                <a:srgbClr val="009999">
                  <a:tint val="66000"/>
                  <a:satMod val="160000"/>
                </a:srgbClr>
              </a:gs>
              <a:gs pos="50000">
                <a:srgbClr val="009999">
                  <a:tint val="44500"/>
                  <a:satMod val="160000"/>
                </a:srgbClr>
              </a:gs>
              <a:gs pos="100000">
                <a:srgbClr val="009999">
                  <a:tint val="23500"/>
                  <a:satMod val="160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3" name="Picture 105"/>
          <p:cNvPicPr/>
          <p:nvPr/>
        </p:nvPicPr>
        <p:blipFill>
          <a:blip r:embed="rId2"/>
          <a:stretch/>
        </p:blipFill>
        <p:spPr>
          <a:xfrm>
            <a:off x="457200" y="293760"/>
            <a:ext cx="868320" cy="868320"/>
          </a:xfrm>
          <a:prstGeom prst="rect">
            <a:avLst/>
          </a:prstGeom>
          <a:ln>
            <a:noFill/>
          </a:ln>
        </p:spPr>
      </p:pic>
      <p:pic>
        <p:nvPicPr>
          <p:cNvPr id="152" name="Grafik 2"/>
          <p:cNvPicPr/>
          <p:nvPr/>
        </p:nvPicPr>
        <p:blipFill>
          <a:blip r:embed="rId3"/>
          <a:stretch/>
        </p:blipFill>
        <p:spPr>
          <a:xfrm>
            <a:off x="7460640" y="248760"/>
            <a:ext cx="1141920" cy="913320"/>
          </a:xfrm>
          <a:prstGeom prst="rect">
            <a:avLst/>
          </a:prstGeom>
          <a:ln>
            <a:noFill/>
          </a:ln>
        </p:spPr>
      </p:pic>
      <p:sp>
        <p:nvSpPr>
          <p:cNvPr id="14" name="Rectangle 13"/>
          <p:cNvSpPr/>
          <p:nvPr/>
        </p:nvSpPr>
        <p:spPr>
          <a:xfrm>
            <a:off x="0" y="6172200"/>
            <a:ext cx="9143640" cy="685800"/>
          </a:xfrm>
          <a:prstGeom prst="rect">
            <a:avLst/>
          </a:prstGeom>
          <a:gradFill flip="none" rotWithShape="1">
            <a:gsLst>
              <a:gs pos="0">
                <a:srgbClr val="009999">
                  <a:tint val="66000"/>
                  <a:satMod val="160000"/>
                </a:srgbClr>
              </a:gs>
              <a:gs pos="50000">
                <a:srgbClr val="009999">
                  <a:tint val="44500"/>
                  <a:satMod val="160000"/>
                </a:srgbClr>
              </a:gs>
              <a:gs pos="100000">
                <a:srgbClr val="009999">
                  <a:tint val="23500"/>
                  <a:satMod val="16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 name="CustomShape 2"/>
          <p:cNvSpPr/>
          <p:nvPr/>
        </p:nvSpPr>
        <p:spPr>
          <a:xfrm>
            <a:off x="548640" y="1066800"/>
            <a:ext cx="8137440" cy="521766"/>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2800" b="0" strike="noStrike" spc="-1" dirty="0">
                <a:solidFill>
                  <a:srgbClr val="006666"/>
                </a:solidFill>
                <a:latin typeface="Calibri" panose="020F0502020204030204" pitchFamily="34" charset="0"/>
                <a:ea typeface="DejaVu Sans"/>
                <a:cs typeface="Calibri" panose="020F0502020204030204" pitchFamily="34" charset="0"/>
              </a:rPr>
              <a:t>Random Walk (with restart)</a:t>
            </a:r>
            <a:endParaRPr lang="en-US" sz="2800" b="0" strike="noStrike" spc="-1"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214" name="Formula 3"/>
              <p:cNvSpPr txBox="1"/>
              <p:nvPr/>
            </p:nvSpPr>
            <p:spPr>
              <a:xfrm>
                <a:off x="2455565" y="1828800"/>
                <a:ext cx="4323590" cy="430560"/>
              </a:xfrm>
              <a:prstGeom prst="rect">
                <a:avLst/>
              </a:prstGeom>
            </p:spPr>
            <p:txBody>
              <a:bodyPr/>
              <a:lstStyle/>
              <a:p>
                <a:pPr/>
                <a14:m>
                  <m:oMathPara xmlns:m="http://schemas.openxmlformats.org/officeDocument/2006/math">
                    <m:oMathParaPr>
                      <m:jc m:val="centerGroup"/>
                    </m:oMathParaPr>
                    <m:oMath xmlns:m="http://schemas.openxmlformats.org/officeDocument/2006/math">
                      <m:sSub>
                        <m:sSubPr>
                          <m:ctrlPr>
                            <a:rPr sz="2400" i="1">
                              <a:latin typeface="Cambria Math" panose="02040503050406030204" pitchFamily="18" charset="0"/>
                            </a:rPr>
                          </m:ctrlPr>
                        </m:sSubPr>
                        <m:e>
                          <m:r>
                            <a:rPr sz="2400">
                              <a:latin typeface="Cambria Math"/>
                            </a:rPr>
                            <m:t>𝑝</m:t>
                          </m:r>
                        </m:e>
                        <m:sub>
                          <m:r>
                            <a:rPr sz="2400">
                              <a:latin typeface="Cambria Math"/>
                            </a:rPr>
                            <m:t>𝑘</m:t>
                          </m:r>
                        </m:sub>
                      </m:sSub>
                      <m:r>
                        <a:rPr sz="2400">
                          <a:latin typeface="Cambria Math"/>
                        </a:rPr>
                        <m:t>=</m:t>
                      </m:r>
                      <m:r>
                        <a:rPr sz="2400">
                          <a:latin typeface="Cambria Math"/>
                        </a:rPr>
                        <m:t>𝛼</m:t>
                      </m:r>
                      <m:sSub>
                        <m:sSubPr>
                          <m:ctrlPr>
                            <a:rPr sz="2400" i="1">
                              <a:latin typeface="Cambria Math" panose="02040503050406030204" pitchFamily="18" charset="0"/>
                            </a:rPr>
                          </m:ctrlPr>
                        </m:sSubPr>
                        <m:e>
                          <m:r>
                            <a:rPr sz="2400">
                              <a:latin typeface="Cambria Math"/>
                            </a:rPr>
                            <m:t>𝑝</m:t>
                          </m:r>
                        </m:e>
                        <m:sub>
                          <m:r>
                            <a:rPr sz="2400">
                              <a:latin typeface="Cambria Math"/>
                            </a:rPr>
                            <m:t>0</m:t>
                          </m:r>
                        </m:sub>
                      </m:sSub>
                      <m:r>
                        <a:rPr sz="2400">
                          <a:latin typeface="Cambria Math"/>
                        </a:rPr>
                        <m:t>+</m:t>
                      </m:r>
                      <m:d>
                        <m:dPr>
                          <m:ctrlPr>
                            <a:rPr sz="2400" i="1">
                              <a:latin typeface="Cambria Math" panose="02040503050406030204" pitchFamily="18" charset="0"/>
                            </a:rPr>
                          </m:ctrlPr>
                        </m:dPr>
                        <m:e>
                          <m:r>
                            <a:rPr sz="2400">
                              <a:latin typeface="Cambria Math"/>
                            </a:rPr>
                            <m:t>1</m:t>
                          </m:r>
                          <m:r>
                            <a:rPr sz="2400">
                              <a:latin typeface="Cambria Math"/>
                            </a:rPr>
                            <m:t>−</m:t>
                          </m:r>
                          <m:r>
                            <a:rPr sz="2400">
                              <a:latin typeface="Cambria Math"/>
                            </a:rPr>
                            <m:t>𝛼</m:t>
                          </m:r>
                        </m:e>
                      </m:d>
                      <m:r>
                        <a:rPr sz="2400">
                          <a:latin typeface="Cambria Math"/>
                        </a:rPr>
                        <m:t>𝑊</m:t>
                      </m:r>
                      <m:sSub>
                        <m:sSubPr>
                          <m:ctrlPr>
                            <a:rPr sz="2400" i="1">
                              <a:latin typeface="Cambria Math" panose="02040503050406030204" pitchFamily="18" charset="0"/>
                            </a:rPr>
                          </m:ctrlPr>
                        </m:sSubPr>
                        <m:e>
                          <m:r>
                            <a:rPr sz="2400">
                              <a:latin typeface="Cambria Math"/>
                            </a:rPr>
                            <m:t>𝑝</m:t>
                          </m:r>
                        </m:e>
                        <m:sub>
                          <m:r>
                            <a:rPr sz="2400">
                              <a:latin typeface="Cambria Math"/>
                            </a:rPr>
                            <m:t>𝑘</m:t>
                          </m:r>
                          <m:r>
                            <a:rPr sz="2400">
                              <a:latin typeface="Cambria Math"/>
                            </a:rPr>
                            <m:t>−</m:t>
                          </m:r>
                          <m:r>
                            <a:rPr sz="2400">
                              <a:latin typeface="Cambria Math"/>
                            </a:rPr>
                            <m:t>1</m:t>
                          </m:r>
                        </m:sub>
                      </m:sSub>
                    </m:oMath>
                  </m:oMathPara>
                </a14:m>
                <a:endParaRPr sz="2400" dirty="0"/>
              </a:p>
            </p:txBody>
          </p:sp>
        </mc:Choice>
        <mc:Fallback xmlns="">
          <p:sp>
            <p:nvSpPr>
              <p:cNvPr id="214" name="Formula 3"/>
              <p:cNvSpPr txBox="1">
                <a:spLocks noRot="1" noChangeAspect="1" noMove="1" noResize="1" noEditPoints="1" noAdjustHandles="1" noChangeArrowheads="1" noChangeShapeType="1" noTextEdit="1"/>
              </p:cNvSpPr>
              <p:nvPr/>
            </p:nvSpPr>
            <p:spPr>
              <a:xfrm>
                <a:off x="2455565" y="1828800"/>
                <a:ext cx="4323590" cy="430560"/>
              </a:xfrm>
              <a:prstGeom prst="rect">
                <a:avLst/>
              </a:prstGeom>
              <a:blipFill>
                <a:blip r:embed="rId3"/>
                <a:stretch>
                  <a:fillRect b="-19718"/>
                </a:stretch>
              </a:blipFill>
            </p:spPr>
            <p:txBody>
              <a:bodyPr/>
              <a:lstStyle/>
              <a:p>
                <a:r>
                  <a:rPr lang="en-US">
                    <a:noFill/>
                  </a:rPr>
                  <a:t> </a:t>
                </a:r>
              </a:p>
            </p:txBody>
          </p:sp>
        </mc:Fallback>
      </mc:AlternateContent>
      <p:sp>
        <p:nvSpPr>
          <p:cNvPr id="10" name="CustomShape 3"/>
          <p:cNvSpPr/>
          <p:nvPr/>
        </p:nvSpPr>
        <p:spPr>
          <a:xfrm>
            <a:off x="640080" y="164034"/>
            <a:ext cx="7863120" cy="521766"/>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r>
              <a:rPr lang="en-US" sz="2800" spc="-1" dirty="0">
                <a:solidFill>
                  <a:srgbClr val="FFFFFF"/>
                </a:solidFill>
                <a:latin typeface="Calibri" panose="020F0502020204030204" pitchFamily="34" charset="0"/>
                <a:ea typeface="DejaVu Sans"/>
                <a:cs typeface="Calibri" panose="020F0502020204030204" pitchFamily="34" charset="0"/>
              </a:rPr>
              <a:t>Network Propagation</a:t>
            </a:r>
          </a:p>
        </p:txBody>
      </p:sp>
      <mc:AlternateContent xmlns:mc="http://schemas.openxmlformats.org/markup-compatibility/2006" xmlns:a14="http://schemas.microsoft.com/office/drawing/2010/main">
        <mc:Choice Requires="a14">
          <p:sp>
            <p:nvSpPr>
              <p:cNvPr id="16" name="TextBox 15"/>
              <p:cNvSpPr txBox="1"/>
              <p:nvPr/>
            </p:nvSpPr>
            <p:spPr>
              <a:xfrm>
                <a:off x="4481907" y="2362200"/>
                <a:ext cx="270907"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600" i="1" smtClean="0">
                          <a:latin typeface="Cambria Math" panose="02040503050406030204" pitchFamily="18" charset="0"/>
                        </a:rPr>
                        <m:t>⋮</m:t>
                      </m:r>
                    </m:oMath>
                  </m:oMathPara>
                </a14:m>
                <a:endParaRPr lang="en-US" sz="3600" dirty="0"/>
              </a:p>
            </p:txBody>
          </p:sp>
        </mc:Choice>
        <mc:Fallback xmlns="">
          <p:sp>
            <p:nvSpPr>
              <p:cNvPr id="16" name="TextBox 15"/>
              <p:cNvSpPr txBox="1">
                <a:spLocks noRot="1" noChangeAspect="1" noMove="1" noResize="1" noEditPoints="1" noAdjustHandles="1" noChangeArrowheads="1" noChangeShapeType="1" noTextEdit="1"/>
              </p:cNvSpPr>
              <p:nvPr/>
            </p:nvSpPr>
            <p:spPr>
              <a:xfrm>
                <a:off x="4481907" y="2362200"/>
                <a:ext cx="270907" cy="553998"/>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6" name="Formula 5"/>
              <p:cNvSpPr txBox="1"/>
              <p:nvPr/>
            </p:nvSpPr>
            <p:spPr>
              <a:xfrm>
                <a:off x="2599874" y="3048000"/>
                <a:ext cx="4255560" cy="430560"/>
              </a:xfrm>
              <a:prstGeom prst="rect">
                <a:avLst/>
              </a:prstGeom>
            </p:spPr>
            <p:txBody>
              <a:bodyPr/>
              <a:lstStyle/>
              <a:p>
                <a:pPr/>
                <a14:m>
                  <m:oMathPara xmlns:m="http://schemas.openxmlformats.org/officeDocument/2006/math">
                    <m:oMathParaPr>
                      <m:jc m:val="centerGroup"/>
                    </m:oMathParaPr>
                    <m:oMath xmlns:m="http://schemas.openxmlformats.org/officeDocument/2006/math">
                      <m:r>
                        <a:rPr sz="2400">
                          <a:latin typeface="Cambria Math"/>
                        </a:rPr>
                        <m:t>𝑝</m:t>
                      </m:r>
                      <m:r>
                        <a:rPr sz="2400">
                          <a:latin typeface="Cambria Math"/>
                        </a:rPr>
                        <m:t>=</m:t>
                      </m:r>
                      <m:r>
                        <a:rPr sz="2400">
                          <a:latin typeface="Cambria Math"/>
                        </a:rPr>
                        <m:t>𝛼</m:t>
                      </m:r>
                      <m:sSup>
                        <m:sSupPr>
                          <m:ctrlPr>
                            <a:rPr sz="2400" i="1">
                              <a:latin typeface="Cambria Math" panose="02040503050406030204" pitchFamily="18" charset="0"/>
                            </a:rPr>
                          </m:ctrlPr>
                        </m:sSupPr>
                        <m:e>
                          <m:d>
                            <m:dPr>
                              <m:ctrlPr>
                                <a:rPr sz="2400" i="1">
                                  <a:latin typeface="Cambria Math" panose="02040503050406030204" pitchFamily="18" charset="0"/>
                                </a:rPr>
                              </m:ctrlPr>
                            </m:dPr>
                            <m:e>
                              <m:r>
                                <a:rPr sz="2400">
                                  <a:latin typeface="Cambria Math"/>
                                </a:rPr>
                                <m:t>𝐼</m:t>
                              </m:r>
                              <m:r>
                                <a:rPr sz="2400">
                                  <a:latin typeface="Cambria Math"/>
                                </a:rPr>
                                <m:t>−</m:t>
                              </m:r>
                              <m:d>
                                <m:dPr>
                                  <m:ctrlPr>
                                    <a:rPr sz="2400" i="1">
                                      <a:latin typeface="Cambria Math" panose="02040503050406030204" pitchFamily="18" charset="0"/>
                                    </a:rPr>
                                  </m:ctrlPr>
                                </m:dPr>
                                <m:e>
                                  <m:r>
                                    <a:rPr sz="2400">
                                      <a:latin typeface="Cambria Math"/>
                                    </a:rPr>
                                    <m:t>1</m:t>
                                  </m:r>
                                  <m:r>
                                    <a:rPr sz="2400">
                                      <a:latin typeface="Cambria Math"/>
                                    </a:rPr>
                                    <m:t>−</m:t>
                                  </m:r>
                                  <m:r>
                                    <a:rPr sz="2400">
                                      <a:latin typeface="Cambria Math"/>
                                    </a:rPr>
                                    <m:t>𝛼</m:t>
                                  </m:r>
                                </m:e>
                              </m:d>
                              <m:r>
                                <a:rPr sz="2400">
                                  <a:latin typeface="Cambria Math"/>
                                </a:rPr>
                                <m:t>𝑊</m:t>
                              </m:r>
                            </m:e>
                          </m:d>
                        </m:e>
                        <m:sup>
                          <m:r>
                            <a:rPr sz="2400">
                              <a:latin typeface="Cambria Math"/>
                            </a:rPr>
                            <m:t>−</m:t>
                          </m:r>
                          <m:r>
                            <a:rPr sz="2400">
                              <a:latin typeface="Cambria Math"/>
                            </a:rPr>
                            <m:t>1</m:t>
                          </m:r>
                        </m:sup>
                      </m:sSup>
                      <m:sSub>
                        <m:sSubPr>
                          <m:ctrlPr>
                            <a:rPr sz="2400" i="1">
                              <a:latin typeface="Cambria Math" panose="02040503050406030204" pitchFamily="18" charset="0"/>
                            </a:rPr>
                          </m:ctrlPr>
                        </m:sSubPr>
                        <m:e>
                          <m:r>
                            <a:rPr sz="2400">
                              <a:latin typeface="Cambria Math"/>
                            </a:rPr>
                            <m:t>𝑝</m:t>
                          </m:r>
                        </m:e>
                        <m:sub>
                          <m:r>
                            <a:rPr sz="2400">
                              <a:latin typeface="Cambria Math"/>
                            </a:rPr>
                            <m:t>0</m:t>
                          </m:r>
                        </m:sub>
                      </m:sSub>
                    </m:oMath>
                  </m:oMathPara>
                </a14:m>
                <a:endParaRPr sz="2400" dirty="0"/>
              </a:p>
            </p:txBody>
          </p:sp>
        </mc:Choice>
        <mc:Fallback xmlns="">
          <p:sp>
            <p:nvSpPr>
              <p:cNvPr id="216" name="Formula 5"/>
              <p:cNvSpPr txBox="1">
                <a:spLocks noRot="1" noChangeAspect="1" noMove="1" noResize="1" noEditPoints="1" noAdjustHandles="1" noChangeArrowheads="1" noChangeShapeType="1" noTextEdit="1"/>
              </p:cNvSpPr>
              <p:nvPr/>
            </p:nvSpPr>
            <p:spPr>
              <a:xfrm>
                <a:off x="2599874" y="3048000"/>
                <a:ext cx="4255560" cy="430560"/>
              </a:xfrm>
              <a:prstGeom prst="rect">
                <a:avLst/>
              </a:prstGeom>
              <a:blipFill>
                <a:blip r:embed="rId5"/>
                <a:stretch>
                  <a:fillRect b="-19718"/>
                </a:stretch>
              </a:blipFill>
            </p:spPr>
            <p:txBody>
              <a:bodyPr/>
              <a:lstStyle/>
              <a:p>
                <a:r>
                  <a:rPr lang="en-US">
                    <a:noFill/>
                  </a:rPr>
                  <a:t> </a:t>
                </a:r>
              </a:p>
            </p:txBody>
          </p:sp>
        </mc:Fallback>
      </mc:AlternateContent>
    </p:spTree>
    <p:extLst>
      <p:ext uri="{BB962C8B-B14F-4D97-AF65-F5344CB8AC3E}">
        <p14:creationId xmlns:p14="http://schemas.microsoft.com/office/powerpoint/2010/main" val="5959127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 name="CustomShape 2"/>
          <p:cNvSpPr/>
          <p:nvPr/>
        </p:nvSpPr>
        <p:spPr>
          <a:xfrm>
            <a:off x="548640" y="1066800"/>
            <a:ext cx="8137440" cy="521766"/>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2800" b="0" strike="noStrike" spc="-1" dirty="0">
                <a:solidFill>
                  <a:srgbClr val="006666"/>
                </a:solidFill>
                <a:latin typeface="Calibri" panose="020F0502020204030204" pitchFamily="34" charset="0"/>
                <a:ea typeface="DejaVu Sans"/>
                <a:cs typeface="Calibri" panose="020F0502020204030204" pitchFamily="34" charset="0"/>
              </a:rPr>
              <a:t>Random Walk (with restart)</a:t>
            </a:r>
            <a:endParaRPr lang="en-US" sz="2800" b="0" strike="noStrike" spc="-1"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214" name="Formula 3"/>
              <p:cNvSpPr txBox="1"/>
              <p:nvPr/>
            </p:nvSpPr>
            <p:spPr>
              <a:xfrm>
                <a:off x="2455565" y="1828800"/>
                <a:ext cx="4323590" cy="430560"/>
              </a:xfrm>
              <a:prstGeom prst="rect">
                <a:avLst/>
              </a:prstGeom>
            </p:spPr>
            <p:txBody>
              <a:bodyPr/>
              <a:lstStyle/>
              <a:p>
                <a:pPr/>
                <a14:m>
                  <m:oMathPara xmlns:m="http://schemas.openxmlformats.org/officeDocument/2006/math">
                    <m:oMathParaPr>
                      <m:jc m:val="centerGroup"/>
                    </m:oMathParaPr>
                    <m:oMath xmlns:m="http://schemas.openxmlformats.org/officeDocument/2006/math">
                      <m:sSub>
                        <m:sSubPr>
                          <m:ctrlPr>
                            <a:rPr sz="2400" i="1">
                              <a:latin typeface="Cambria Math" panose="02040503050406030204" pitchFamily="18" charset="0"/>
                            </a:rPr>
                          </m:ctrlPr>
                        </m:sSubPr>
                        <m:e>
                          <m:r>
                            <a:rPr sz="2400">
                              <a:latin typeface="Cambria Math"/>
                            </a:rPr>
                            <m:t>𝑝</m:t>
                          </m:r>
                        </m:e>
                        <m:sub>
                          <m:r>
                            <a:rPr sz="2400">
                              <a:latin typeface="Cambria Math"/>
                            </a:rPr>
                            <m:t>𝑘</m:t>
                          </m:r>
                        </m:sub>
                      </m:sSub>
                      <m:r>
                        <a:rPr sz="2400">
                          <a:latin typeface="Cambria Math"/>
                        </a:rPr>
                        <m:t>=</m:t>
                      </m:r>
                      <m:r>
                        <a:rPr sz="2400">
                          <a:latin typeface="Cambria Math"/>
                        </a:rPr>
                        <m:t>𝛼</m:t>
                      </m:r>
                      <m:sSub>
                        <m:sSubPr>
                          <m:ctrlPr>
                            <a:rPr sz="2400" i="1">
                              <a:latin typeface="Cambria Math" panose="02040503050406030204" pitchFamily="18" charset="0"/>
                            </a:rPr>
                          </m:ctrlPr>
                        </m:sSubPr>
                        <m:e>
                          <m:r>
                            <a:rPr sz="2400">
                              <a:latin typeface="Cambria Math"/>
                            </a:rPr>
                            <m:t>𝑝</m:t>
                          </m:r>
                        </m:e>
                        <m:sub>
                          <m:r>
                            <a:rPr sz="2400">
                              <a:latin typeface="Cambria Math"/>
                            </a:rPr>
                            <m:t>0</m:t>
                          </m:r>
                        </m:sub>
                      </m:sSub>
                      <m:r>
                        <a:rPr sz="2400">
                          <a:latin typeface="Cambria Math"/>
                        </a:rPr>
                        <m:t>+</m:t>
                      </m:r>
                      <m:d>
                        <m:dPr>
                          <m:ctrlPr>
                            <a:rPr sz="2400" i="1">
                              <a:latin typeface="Cambria Math" panose="02040503050406030204" pitchFamily="18" charset="0"/>
                            </a:rPr>
                          </m:ctrlPr>
                        </m:dPr>
                        <m:e>
                          <m:r>
                            <a:rPr sz="2400">
                              <a:latin typeface="Cambria Math"/>
                            </a:rPr>
                            <m:t>1</m:t>
                          </m:r>
                          <m:r>
                            <a:rPr sz="2400">
                              <a:latin typeface="Cambria Math"/>
                            </a:rPr>
                            <m:t>−</m:t>
                          </m:r>
                          <m:r>
                            <a:rPr sz="2400">
                              <a:latin typeface="Cambria Math"/>
                            </a:rPr>
                            <m:t>𝛼</m:t>
                          </m:r>
                        </m:e>
                      </m:d>
                      <m:r>
                        <a:rPr sz="2400">
                          <a:latin typeface="Cambria Math"/>
                        </a:rPr>
                        <m:t>𝑊</m:t>
                      </m:r>
                      <m:sSub>
                        <m:sSubPr>
                          <m:ctrlPr>
                            <a:rPr sz="2400" i="1">
                              <a:latin typeface="Cambria Math" panose="02040503050406030204" pitchFamily="18" charset="0"/>
                            </a:rPr>
                          </m:ctrlPr>
                        </m:sSubPr>
                        <m:e>
                          <m:r>
                            <a:rPr sz="2400">
                              <a:latin typeface="Cambria Math"/>
                            </a:rPr>
                            <m:t>𝑝</m:t>
                          </m:r>
                        </m:e>
                        <m:sub>
                          <m:r>
                            <a:rPr sz="2400">
                              <a:latin typeface="Cambria Math"/>
                            </a:rPr>
                            <m:t>𝑘</m:t>
                          </m:r>
                          <m:r>
                            <a:rPr sz="2400">
                              <a:latin typeface="Cambria Math"/>
                            </a:rPr>
                            <m:t>−</m:t>
                          </m:r>
                          <m:r>
                            <a:rPr sz="2400">
                              <a:latin typeface="Cambria Math"/>
                            </a:rPr>
                            <m:t>1</m:t>
                          </m:r>
                        </m:sub>
                      </m:sSub>
                    </m:oMath>
                  </m:oMathPara>
                </a14:m>
                <a:endParaRPr sz="2400" dirty="0"/>
              </a:p>
            </p:txBody>
          </p:sp>
        </mc:Choice>
        <mc:Fallback xmlns="">
          <p:sp>
            <p:nvSpPr>
              <p:cNvPr id="214" name="Formula 3"/>
              <p:cNvSpPr txBox="1">
                <a:spLocks noRot="1" noChangeAspect="1" noMove="1" noResize="1" noEditPoints="1" noAdjustHandles="1" noChangeArrowheads="1" noChangeShapeType="1" noTextEdit="1"/>
              </p:cNvSpPr>
              <p:nvPr/>
            </p:nvSpPr>
            <p:spPr>
              <a:xfrm>
                <a:off x="2455565" y="1828800"/>
                <a:ext cx="4323590" cy="430560"/>
              </a:xfrm>
              <a:prstGeom prst="rect">
                <a:avLst/>
              </a:prstGeom>
              <a:blipFill>
                <a:blip r:embed="rId3"/>
                <a:stretch>
                  <a:fillRect b="-19718"/>
                </a:stretch>
              </a:blipFill>
            </p:spPr>
            <p:txBody>
              <a:bodyPr/>
              <a:lstStyle/>
              <a:p>
                <a:r>
                  <a:rPr lang="en-US">
                    <a:noFill/>
                  </a:rPr>
                  <a:t> </a:t>
                </a:r>
              </a:p>
            </p:txBody>
          </p:sp>
        </mc:Fallback>
      </mc:AlternateContent>
      <p:sp>
        <p:nvSpPr>
          <p:cNvPr id="10" name="CustomShape 3"/>
          <p:cNvSpPr/>
          <p:nvPr/>
        </p:nvSpPr>
        <p:spPr>
          <a:xfrm>
            <a:off x="640080" y="164034"/>
            <a:ext cx="7863120" cy="521766"/>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r>
              <a:rPr lang="en-US" sz="2800" spc="-1" dirty="0">
                <a:solidFill>
                  <a:srgbClr val="FFFFFF"/>
                </a:solidFill>
                <a:latin typeface="Calibri" panose="020F0502020204030204" pitchFamily="34" charset="0"/>
                <a:ea typeface="DejaVu Sans"/>
                <a:cs typeface="Calibri" panose="020F0502020204030204" pitchFamily="34" charset="0"/>
              </a:rPr>
              <a:t>Network Propagation</a:t>
            </a:r>
          </a:p>
        </p:txBody>
      </p:sp>
      <mc:AlternateContent xmlns:mc="http://schemas.openxmlformats.org/markup-compatibility/2006" xmlns:a14="http://schemas.microsoft.com/office/drawing/2010/main">
        <mc:Choice Requires="a14">
          <p:sp>
            <p:nvSpPr>
              <p:cNvPr id="16" name="TextBox 15"/>
              <p:cNvSpPr txBox="1"/>
              <p:nvPr/>
            </p:nvSpPr>
            <p:spPr>
              <a:xfrm>
                <a:off x="4481907" y="2362200"/>
                <a:ext cx="270907"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600" i="1" smtClean="0">
                          <a:latin typeface="Cambria Math" panose="02040503050406030204" pitchFamily="18" charset="0"/>
                        </a:rPr>
                        <m:t>⋮</m:t>
                      </m:r>
                    </m:oMath>
                  </m:oMathPara>
                </a14:m>
                <a:endParaRPr lang="en-US" sz="3600" dirty="0"/>
              </a:p>
            </p:txBody>
          </p:sp>
        </mc:Choice>
        <mc:Fallback xmlns="">
          <p:sp>
            <p:nvSpPr>
              <p:cNvPr id="16" name="TextBox 15"/>
              <p:cNvSpPr txBox="1">
                <a:spLocks noRot="1" noChangeAspect="1" noMove="1" noResize="1" noEditPoints="1" noAdjustHandles="1" noChangeArrowheads="1" noChangeShapeType="1" noTextEdit="1"/>
              </p:cNvSpPr>
              <p:nvPr/>
            </p:nvSpPr>
            <p:spPr>
              <a:xfrm>
                <a:off x="4481907" y="2362200"/>
                <a:ext cx="270907" cy="553998"/>
              </a:xfrm>
              <a:prstGeom prst="rect">
                <a:avLst/>
              </a:prstGeom>
              <a:blipFill>
                <a:blip r:embed="rId4"/>
                <a:stretch>
                  <a:fillRect/>
                </a:stretch>
              </a:blipFill>
            </p:spPr>
            <p:txBody>
              <a:bodyPr/>
              <a:lstStyle/>
              <a:p>
                <a:r>
                  <a:rPr lang="en-US">
                    <a:noFill/>
                  </a:rPr>
                  <a:t> </a:t>
                </a:r>
              </a:p>
            </p:txBody>
          </p:sp>
        </mc:Fallback>
      </mc:AlternateContent>
      <p:grpSp>
        <p:nvGrpSpPr>
          <p:cNvPr id="2" name="Group 1"/>
          <p:cNvGrpSpPr/>
          <p:nvPr/>
        </p:nvGrpSpPr>
        <p:grpSpPr>
          <a:xfrm>
            <a:off x="2121395" y="3048000"/>
            <a:ext cx="4901210" cy="2514600"/>
            <a:chOff x="1999575" y="3499544"/>
            <a:chExt cx="4901210" cy="2514600"/>
          </a:xfrm>
        </p:grpSpPr>
        <mc:AlternateContent xmlns:mc="http://schemas.openxmlformats.org/markup-compatibility/2006" xmlns:a14="http://schemas.microsoft.com/office/drawing/2010/main">
          <mc:Choice Requires="a14">
            <p:sp>
              <p:nvSpPr>
                <p:cNvPr id="216" name="Formula 5"/>
                <p:cNvSpPr txBox="1"/>
                <p:nvPr/>
              </p:nvSpPr>
              <p:spPr>
                <a:xfrm>
                  <a:off x="2478054" y="3499544"/>
                  <a:ext cx="4255560" cy="430560"/>
                </a:xfrm>
                <a:prstGeom prst="rect">
                  <a:avLst/>
                </a:prstGeom>
              </p:spPr>
              <p:txBody>
                <a:bodyPr/>
                <a:lstStyle/>
                <a:p>
                  <a:pPr/>
                  <a14:m>
                    <m:oMathPara xmlns:m="http://schemas.openxmlformats.org/officeDocument/2006/math">
                      <m:oMathParaPr>
                        <m:jc m:val="centerGroup"/>
                      </m:oMathParaPr>
                      <m:oMath xmlns:m="http://schemas.openxmlformats.org/officeDocument/2006/math">
                        <m:r>
                          <a:rPr sz="2400">
                            <a:latin typeface="Cambria Math"/>
                          </a:rPr>
                          <m:t>𝑝</m:t>
                        </m:r>
                        <m:r>
                          <a:rPr sz="2400">
                            <a:latin typeface="Cambria Math"/>
                          </a:rPr>
                          <m:t>=</m:t>
                        </m:r>
                        <m:r>
                          <a:rPr sz="2400">
                            <a:latin typeface="Cambria Math"/>
                          </a:rPr>
                          <m:t>𝛼</m:t>
                        </m:r>
                        <m:sSup>
                          <m:sSupPr>
                            <m:ctrlPr>
                              <a:rPr sz="2400" i="1">
                                <a:latin typeface="Cambria Math" panose="02040503050406030204" pitchFamily="18" charset="0"/>
                              </a:rPr>
                            </m:ctrlPr>
                          </m:sSupPr>
                          <m:e>
                            <m:d>
                              <m:dPr>
                                <m:ctrlPr>
                                  <a:rPr sz="2400" i="1">
                                    <a:latin typeface="Cambria Math" panose="02040503050406030204" pitchFamily="18" charset="0"/>
                                  </a:rPr>
                                </m:ctrlPr>
                              </m:dPr>
                              <m:e>
                                <m:r>
                                  <a:rPr sz="2400">
                                    <a:latin typeface="Cambria Math"/>
                                  </a:rPr>
                                  <m:t>𝐼</m:t>
                                </m:r>
                                <m:r>
                                  <a:rPr sz="2400">
                                    <a:latin typeface="Cambria Math"/>
                                  </a:rPr>
                                  <m:t>−</m:t>
                                </m:r>
                                <m:d>
                                  <m:dPr>
                                    <m:ctrlPr>
                                      <a:rPr sz="2400" i="1">
                                        <a:latin typeface="Cambria Math" panose="02040503050406030204" pitchFamily="18" charset="0"/>
                                      </a:rPr>
                                    </m:ctrlPr>
                                  </m:dPr>
                                  <m:e>
                                    <m:r>
                                      <a:rPr sz="2400">
                                        <a:latin typeface="Cambria Math"/>
                                      </a:rPr>
                                      <m:t>1</m:t>
                                    </m:r>
                                    <m:r>
                                      <a:rPr sz="2400">
                                        <a:latin typeface="Cambria Math"/>
                                      </a:rPr>
                                      <m:t>−</m:t>
                                    </m:r>
                                    <m:r>
                                      <a:rPr sz="2400">
                                        <a:latin typeface="Cambria Math"/>
                                      </a:rPr>
                                      <m:t>𝛼</m:t>
                                    </m:r>
                                  </m:e>
                                </m:d>
                                <m:r>
                                  <a:rPr sz="2400">
                                    <a:latin typeface="Cambria Math"/>
                                  </a:rPr>
                                  <m:t>𝑊</m:t>
                                </m:r>
                              </m:e>
                            </m:d>
                          </m:e>
                          <m:sup>
                            <m:r>
                              <a:rPr sz="2400">
                                <a:latin typeface="Cambria Math"/>
                              </a:rPr>
                              <m:t>−</m:t>
                            </m:r>
                            <m:r>
                              <a:rPr sz="2400">
                                <a:latin typeface="Cambria Math"/>
                              </a:rPr>
                              <m:t>1</m:t>
                            </m:r>
                          </m:sup>
                        </m:sSup>
                        <m:sSub>
                          <m:sSubPr>
                            <m:ctrlPr>
                              <a:rPr sz="2400" i="1">
                                <a:latin typeface="Cambria Math" panose="02040503050406030204" pitchFamily="18" charset="0"/>
                              </a:rPr>
                            </m:ctrlPr>
                          </m:sSubPr>
                          <m:e>
                            <m:r>
                              <a:rPr sz="2400">
                                <a:latin typeface="Cambria Math"/>
                              </a:rPr>
                              <m:t>𝑝</m:t>
                            </m:r>
                          </m:e>
                          <m:sub>
                            <m:r>
                              <a:rPr sz="2400">
                                <a:latin typeface="Cambria Math"/>
                              </a:rPr>
                              <m:t>0</m:t>
                            </m:r>
                          </m:sub>
                        </m:sSub>
                      </m:oMath>
                    </m:oMathPara>
                  </a14:m>
                  <a:endParaRPr sz="2400" dirty="0"/>
                </a:p>
              </p:txBody>
            </p:sp>
          </mc:Choice>
          <mc:Fallback xmlns="">
            <p:sp>
              <p:nvSpPr>
                <p:cNvPr id="216" name="Formula 5"/>
                <p:cNvSpPr txBox="1">
                  <a:spLocks noRot="1" noChangeAspect="1" noMove="1" noResize="1" noEditPoints="1" noAdjustHandles="1" noChangeArrowheads="1" noChangeShapeType="1" noTextEdit="1"/>
                </p:cNvSpPr>
                <p:nvPr/>
              </p:nvSpPr>
              <p:spPr>
                <a:xfrm>
                  <a:off x="2478054" y="3499544"/>
                  <a:ext cx="4255560" cy="430560"/>
                </a:xfrm>
                <a:prstGeom prst="rect">
                  <a:avLst/>
                </a:prstGeom>
                <a:blipFill>
                  <a:blip r:embed="rId5"/>
                  <a:stretch>
                    <a:fillRect b="-197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1999575" y="4662224"/>
                  <a:ext cx="1095363" cy="128137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ctrlPr>
                              <a:rPr lang="en-US" sz="2400" i="1" smtClean="0">
                                <a:latin typeface="Cambria Math" panose="02040503050406030204" pitchFamily="18" charset="0"/>
                              </a:rPr>
                            </m:ctrlPr>
                          </m:dPr>
                          <m:e>
                            <m:m>
                              <m:mPr>
                                <m:mcs>
                                  <m:mc>
                                    <m:mcPr>
                                      <m:count m:val="1"/>
                                      <m:mcJc m:val="center"/>
                                    </m:mcPr>
                                  </m:mc>
                                </m:mcs>
                                <m:ctrlPr>
                                  <a:rPr lang="en-US" sz="2400" i="1">
                                    <a:latin typeface="Cambria Math" panose="02040503050406030204" pitchFamily="18" charset="0"/>
                                  </a:rPr>
                                </m:ctrlPr>
                              </m:mPr>
                              <m:mr>
                                <m:e>
                                  <m:sSub>
                                    <m:sSubPr>
                                      <m:ctrlPr>
                                        <a:rPr lang="en-US" sz="2400" i="1">
                                          <a:latin typeface="Cambria Math" panose="02040503050406030204" pitchFamily="18" charset="0"/>
                                        </a:rPr>
                                      </m:ctrlPr>
                                    </m:sSubPr>
                                    <m:e>
                                      <m:r>
                                        <a:rPr lang="en-US" sz="2400" i="1">
                                          <a:latin typeface="Cambria Math"/>
                                        </a:rPr>
                                        <m:t>𝑆</m:t>
                                      </m:r>
                                      <m:r>
                                        <a:rPr lang="en-US" sz="2400" b="0" i="1" smtClean="0">
                                          <a:latin typeface="Cambria Math"/>
                                        </a:rPr>
                                        <m:t>′</m:t>
                                      </m:r>
                                    </m:e>
                                    <m:sub>
                                      <m:r>
                                        <a:rPr lang="en-US" sz="2400" i="1">
                                          <a:latin typeface="Cambria Math"/>
                                        </a:rPr>
                                        <m:t>1</m:t>
                                      </m:r>
                                    </m:sub>
                                  </m:sSub>
                                </m:e>
                              </m:mr>
                              <m:mr>
                                <m:e>
                                  <m:r>
                                    <a:rPr lang="en-US" sz="2400" i="1">
                                      <a:latin typeface="Cambria Math"/>
                                    </a:rPr>
                                    <m:t>⋮</m:t>
                                  </m:r>
                                </m:e>
                              </m:mr>
                              <m:mr>
                                <m:e>
                                  <m:sSub>
                                    <m:sSubPr>
                                      <m:ctrlPr>
                                        <a:rPr lang="en-US" sz="2400" i="1">
                                          <a:latin typeface="Cambria Math" panose="02040503050406030204" pitchFamily="18" charset="0"/>
                                        </a:rPr>
                                      </m:ctrlPr>
                                    </m:sSubPr>
                                    <m:e>
                                      <m:r>
                                        <a:rPr lang="en-US" sz="2400" i="1">
                                          <a:latin typeface="Cambria Math"/>
                                        </a:rPr>
                                        <m:t>𝑆</m:t>
                                      </m:r>
                                      <m:r>
                                        <a:rPr lang="en-US" sz="2400" b="0" i="1" smtClean="0">
                                          <a:latin typeface="Cambria Math"/>
                                        </a:rPr>
                                        <m:t>′</m:t>
                                      </m:r>
                                    </m:e>
                                    <m:sub>
                                      <m:r>
                                        <a:rPr lang="en-US" sz="2400" i="1">
                                          <a:latin typeface="Cambria Math"/>
                                        </a:rPr>
                                        <m:t>𝑛</m:t>
                                      </m:r>
                                    </m:sub>
                                  </m:sSub>
                                </m:e>
                              </m:mr>
                            </m:m>
                          </m:e>
                        </m:d>
                      </m:oMath>
                    </m:oMathPara>
                  </a14:m>
                  <a:endParaRPr lang="en-US" sz="2400" dirty="0"/>
                </a:p>
              </p:txBody>
            </p:sp>
          </mc:Choice>
          <mc:Fallback xmlns="">
            <p:sp>
              <p:nvSpPr>
                <p:cNvPr id="7" name="TextBox 6"/>
                <p:cNvSpPr txBox="1">
                  <a:spLocks noRot="1" noChangeAspect="1" noMove="1" noResize="1" noEditPoints="1" noAdjustHandles="1" noChangeArrowheads="1" noChangeShapeType="1" noTextEdit="1"/>
                </p:cNvSpPr>
                <p:nvPr/>
              </p:nvSpPr>
              <p:spPr>
                <a:xfrm>
                  <a:off x="1999575" y="4662224"/>
                  <a:ext cx="1095363" cy="1281376"/>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5943600" y="4737212"/>
                  <a:ext cx="957185" cy="113140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ctrlPr>
                              <a:rPr lang="en-US" sz="2400" i="1" smtClean="0">
                                <a:latin typeface="Cambria Math" panose="02040503050406030204" pitchFamily="18" charset="0"/>
                              </a:rPr>
                            </m:ctrlPr>
                          </m:dPr>
                          <m:e>
                            <m:m>
                              <m:mPr>
                                <m:mcs>
                                  <m:mc>
                                    <m:mcPr>
                                      <m:count m:val="1"/>
                                      <m:mcJc m:val="center"/>
                                    </m:mcPr>
                                  </m:mc>
                                </m:mcs>
                                <m:ctrlPr>
                                  <a:rPr lang="en-US" sz="2400" i="1">
                                    <a:latin typeface="Cambria Math" panose="02040503050406030204" pitchFamily="18" charset="0"/>
                                  </a:rPr>
                                </m:ctrlPr>
                              </m:mPr>
                              <m:mr>
                                <m:e>
                                  <m:sSub>
                                    <m:sSubPr>
                                      <m:ctrlPr>
                                        <a:rPr lang="en-US" sz="2400" i="1">
                                          <a:latin typeface="Cambria Math" panose="02040503050406030204" pitchFamily="18" charset="0"/>
                                        </a:rPr>
                                      </m:ctrlPr>
                                    </m:sSubPr>
                                    <m:e>
                                      <m:r>
                                        <a:rPr lang="en-US" sz="2400" i="1">
                                          <a:latin typeface="Cambria Math"/>
                                        </a:rPr>
                                        <m:t>𝑆</m:t>
                                      </m:r>
                                    </m:e>
                                    <m:sub>
                                      <m:r>
                                        <a:rPr lang="en-US" sz="2400" i="1">
                                          <a:latin typeface="Cambria Math"/>
                                        </a:rPr>
                                        <m:t>1</m:t>
                                      </m:r>
                                    </m:sub>
                                  </m:sSub>
                                </m:e>
                              </m:mr>
                              <m:mr>
                                <m:e>
                                  <m:r>
                                    <a:rPr lang="en-US" sz="2400" i="1">
                                      <a:latin typeface="Cambria Math"/>
                                    </a:rPr>
                                    <m:t>⋮</m:t>
                                  </m:r>
                                </m:e>
                              </m:mr>
                              <m:mr>
                                <m:e>
                                  <m:sSub>
                                    <m:sSubPr>
                                      <m:ctrlPr>
                                        <a:rPr lang="en-US" sz="2400" i="1">
                                          <a:latin typeface="Cambria Math" panose="02040503050406030204" pitchFamily="18" charset="0"/>
                                        </a:rPr>
                                      </m:ctrlPr>
                                    </m:sSubPr>
                                    <m:e>
                                      <m:r>
                                        <a:rPr lang="en-US" sz="2400" i="1">
                                          <a:latin typeface="Cambria Math"/>
                                        </a:rPr>
                                        <m:t>𝑆</m:t>
                                      </m:r>
                                    </m:e>
                                    <m:sub>
                                      <m:r>
                                        <a:rPr lang="en-US" sz="2400" i="1">
                                          <a:latin typeface="Cambria Math"/>
                                        </a:rPr>
                                        <m:t>𝑛</m:t>
                                      </m:r>
                                    </m:sub>
                                  </m:sSub>
                                </m:e>
                              </m:mr>
                            </m:m>
                          </m:e>
                        </m:d>
                      </m:oMath>
                    </m:oMathPara>
                  </a14:m>
                  <a:endParaRPr lang="en-US" sz="2400" dirty="0"/>
                </a:p>
              </p:txBody>
            </p:sp>
          </mc:Choice>
          <mc:Fallback xmlns="">
            <p:sp>
              <p:nvSpPr>
                <p:cNvPr id="8" name="TextBox 7"/>
                <p:cNvSpPr txBox="1">
                  <a:spLocks noRot="1" noChangeAspect="1" noMove="1" noResize="1" noEditPoints="1" noAdjustHandles="1" noChangeArrowheads="1" noChangeShapeType="1" noTextEdit="1"/>
                </p:cNvSpPr>
                <p:nvPr/>
              </p:nvSpPr>
              <p:spPr>
                <a:xfrm>
                  <a:off x="5943600" y="4737212"/>
                  <a:ext cx="957185" cy="1131400"/>
                </a:xfrm>
                <a:prstGeom prst="rect">
                  <a:avLst/>
                </a:prstGeom>
                <a:blipFill>
                  <a:blip r:embed="rId7"/>
                  <a:stretch>
                    <a:fillRect/>
                  </a:stretch>
                </a:blipFill>
              </p:spPr>
              <p:txBody>
                <a:bodyPr/>
                <a:lstStyle/>
                <a:p>
                  <a:r>
                    <a:rPr lang="en-US">
                      <a:noFill/>
                    </a:rPr>
                    <a:t> </a:t>
                  </a:r>
                </a:p>
              </p:txBody>
            </p:sp>
          </mc:Fallback>
        </mc:AlternateContent>
        <p:sp>
          <p:nvSpPr>
            <p:cNvPr id="9" name="CustomShape 16"/>
            <p:cNvSpPr/>
            <p:nvPr/>
          </p:nvSpPr>
          <p:spPr>
            <a:xfrm>
              <a:off x="2812435" y="3565761"/>
              <a:ext cx="326940" cy="410663"/>
            </a:xfrm>
            <a:prstGeom prst="roundRect">
              <a:avLst>
                <a:gd name="adj" fmla="val 16667"/>
              </a:avLst>
            </a:prstGeom>
            <a:noFill/>
            <a:ln w="38160">
              <a:solidFill>
                <a:schemeClr val="accent5">
                  <a:lumMod val="75000"/>
                </a:schemeClr>
              </a:solidFill>
              <a:round/>
            </a:ln>
          </p:spPr>
          <p:style>
            <a:lnRef idx="2">
              <a:schemeClr val="accent1">
                <a:shade val="50000"/>
              </a:schemeClr>
            </a:lnRef>
            <a:fillRef idx="1">
              <a:schemeClr val="accent1"/>
            </a:fillRef>
            <a:effectRef idx="0">
              <a:schemeClr val="accent1"/>
            </a:effectRef>
            <a:fontRef idx="minor"/>
          </p:style>
        </p:sp>
        <p:sp>
          <p:nvSpPr>
            <p:cNvPr id="11" name="CustomShape 17"/>
            <p:cNvSpPr/>
            <p:nvPr/>
          </p:nvSpPr>
          <p:spPr>
            <a:xfrm flipH="1">
              <a:off x="2547256" y="3976424"/>
              <a:ext cx="515864" cy="685800"/>
            </a:xfrm>
            <a:custGeom>
              <a:avLst/>
              <a:gdLst/>
              <a:ahLst/>
              <a:cxnLst/>
              <a:rect l="l" t="t" r="r" b="b"/>
              <a:pathLst>
                <a:path w="21600" h="21600">
                  <a:moveTo>
                    <a:pt x="0" y="0"/>
                  </a:moveTo>
                  <a:lnTo>
                    <a:pt x="21600" y="21600"/>
                  </a:lnTo>
                </a:path>
              </a:pathLst>
            </a:custGeom>
            <a:noFill/>
            <a:ln w="38160">
              <a:solidFill>
                <a:schemeClr val="accent5">
                  <a:lumMod val="75000"/>
                </a:schemeClr>
              </a:solidFill>
              <a:round/>
              <a:tailEnd type="triangle" w="med" len="med"/>
            </a:ln>
          </p:spPr>
          <p:style>
            <a:lnRef idx="1">
              <a:schemeClr val="accent1"/>
            </a:lnRef>
            <a:fillRef idx="0">
              <a:schemeClr val="accent1"/>
            </a:fillRef>
            <a:effectRef idx="0">
              <a:schemeClr val="accent1"/>
            </a:effectRef>
            <a:fontRef idx="minor"/>
          </p:style>
        </p:sp>
        <p:sp>
          <p:nvSpPr>
            <p:cNvPr id="12" name="CustomShape 16"/>
            <p:cNvSpPr/>
            <p:nvPr/>
          </p:nvSpPr>
          <p:spPr>
            <a:xfrm>
              <a:off x="2039257" y="4662224"/>
              <a:ext cx="1005720" cy="1281376"/>
            </a:xfrm>
            <a:prstGeom prst="roundRect">
              <a:avLst>
                <a:gd name="adj" fmla="val 16667"/>
              </a:avLst>
            </a:prstGeom>
            <a:noFill/>
            <a:ln w="38160">
              <a:solidFill>
                <a:schemeClr val="accent5">
                  <a:lumMod val="75000"/>
                </a:schemeClr>
              </a:solidFill>
              <a:round/>
            </a:ln>
          </p:spPr>
          <p:style>
            <a:lnRef idx="2">
              <a:schemeClr val="accent1">
                <a:shade val="50000"/>
              </a:schemeClr>
            </a:lnRef>
            <a:fillRef idx="1">
              <a:schemeClr val="accent1"/>
            </a:fillRef>
            <a:effectRef idx="0">
              <a:schemeClr val="accent1"/>
            </a:effectRef>
            <a:fontRef idx="minor"/>
          </p:style>
        </p:sp>
        <p:sp>
          <p:nvSpPr>
            <p:cNvPr id="13" name="CustomShape 16"/>
            <p:cNvSpPr/>
            <p:nvPr/>
          </p:nvSpPr>
          <p:spPr>
            <a:xfrm>
              <a:off x="5992395" y="3583270"/>
              <a:ext cx="353975" cy="396783"/>
            </a:xfrm>
            <a:prstGeom prst="roundRect">
              <a:avLst>
                <a:gd name="adj" fmla="val 16667"/>
              </a:avLst>
            </a:prstGeom>
            <a:noFill/>
            <a:ln w="38160">
              <a:solidFill>
                <a:schemeClr val="accent4">
                  <a:lumMod val="75000"/>
                </a:schemeClr>
              </a:solidFill>
              <a:round/>
            </a:ln>
          </p:spPr>
          <p:style>
            <a:lnRef idx="2">
              <a:schemeClr val="accent1">
                <a:shade val="50000"/>
              </a:schemeClr>
            </a:lnRef>
            <a:fillRef idx="1">
              <a:schemeClr val="accent1"/>
            </a:fillRef>
            <a:effectRef idx="0">
              <a:schemeClr val="accent1"/>
            </a:effectRef>
            <a:fontRef idx="minor"/>
          </p:style>
        </p:sp>
        <p:sp>
          <p:nvSpPr>
            <p:cNvPr id="14" name="CustomShape 16"/>
            <p:cNvSpPr/>
            <p:nvPr/>
          </p:nvSpPr>
          <p:spPr>
            <a:xfrm>
              <a:off x="5992396" y="4744470"/>
              <a:ext cx="859592" cy="1269674"/>
            </a:xfrm>
            <a:prstGeom prst="roundRect">
              <a:avLst>
                <a:gd name="adj" fmla="val 16667"/>
              </a:avLst>
            </a:prstGeom>
            <a:noFill/>
            <a:ln w="38160">
              <a:solidFill>
                <a:schemeClr val="accent4">
                  <a:lumMod val="75000"/>
                </a:schemeClr>
              </a:solidFill>
              <a:round/>
            </a:ln>
          </p:spPr>
          <p:style>
            <a:lnRef idx="2">
              <a:schemeClr val="accent1">
                <a:shade val="50000"/>
              </a:schemeClr>
            </a:lnRef>
            <a:fillRef idx="1">
              <a:schemeClr val="accent1"/>
            </a:fillRef>
            <a:effectRef idx="0">
              <a:schemeClr val="accent1"/>
            </a:effectRef>
            <a:fontRef idx="minor"/>
          </p:style>
        </p:sp>
        <p:sp>
          <p:nvSpPr>
            <p:cNvPr id="15" name="CustomShape 20"/>
            <p:cNvSpPr/>
            <p:nvPr/>
          </p:nvSpPr>
          <p:spPr>
            <a:xfrm>
              <a:off x="6096000" y="3980053"/>
              <a:ext cx="352770" cy="764417"/>
            </a:xfrm>
            <a:custGeom>
              <a:avLst/>
              <a:gdLst/>
              <a:ahLst/>
              <a:cxnLst/>
              <a:rect l="l" t="t" r="r" b="b"/>
              <a:pathLst>
                <a:path w="21600" h="21600">
                  <a:moveTo>
                    <a:pt x="0" y="0"/>
                  </a:moveTo>
                  <a:lnTo>
                    <a:pt x="21600" y="21600"/>
                  </a:lnTo>
                </a:path>
              </a:pathLst>
            </a:custGeom>
            <a:noFill/>
            <a:ln w="38160">
              <a:solidFill>
                <a:schemeClr val="accent4">
                  <a:lumMod val="75000"/>
                </a:schemeClr>
              </a:solidFill>
              <a:round/>
              <a:tailEnd type="triangle" w="med" len="med"/>
            </a:ln>
          </p:spPr>
          <p:style>
            <a:lnRef idx="1">
              <a:schemeClr val="accent1"/>
            </a:lnRef>
            <a:fillRef idx="0">
              <a:schemeClr val="accent1"/>
            </a:fillRef>
            <a:effectRef idx="0">
              <a:schemeClr val="accent1"/>
            </a:effectRef>
            <a:fontRef idx="minor"/>
          </p:style>
        </p:sp>
        <p:sp>
          <p:nvSpPr>
            <p:cNvPr id="18" name="CustomShape 15"/>
            <p:cNvSpPr/>
            <p:nvPr/>
          </p:nvSpPr>
          <p:spPr>
            <a:xfrm>
              <a:off x="3461657" y="3544149"/>
              <a:ext cx="2514600" cy="462960"/>
            </a:xfrm>
            <a:prstGeom prst="roundRect">
              <a:avLst>
                <a:gd name="adj" fmla="val 16667"/>
              </a:avLst>
            </a:prstGeom>
            <a:noFill/>
            <a:ln w="38160">
              <a:solidFill>
                <a:schemeClr val="accent2"/>
              </a:solidFill>
              <a:round/>
            </a:ln>
          </p:spPr>
          <p:style>
            <a:lnRef idx="2">
              <a:schemeClr val="accent1">
                <a:shade val="50000"/>
              </a:schemeClr>
            </a:lnRef>
            <a:fillRef idx="1">
              <a:schemeClr val="accent1"/>
            </a:fillRef>
            <a:effectRef idx="0">
              <a:schemeClr val="accent1"/>
            </a:effectRef>
            <a:fontRef idx="minor"/>
          </p:style>
        </p:sp>
        <p:sp>
          <p:nvSpPr>
            <p:cNvPr id="19" name="CustomShape 17"/>
            <p:cNvSpPr/>
            <p:nvPr/>
          </p:nvSpPr>
          <p:spPr>
            <a:xfrm flipH="1">
              <a:off x="4604657" y="4035519"/>
              <a:ext cx="138229" cy="826590"/>
            </a:xfrm>
            <a:custGeom>
              <a:avLst/>
              <a:gdLst/>
              <a:ahLst/>
              <a:cxnLst/>
              <a:rect l="l" t="t" r="r" b="b"/>
              <a:pathLst>
                <a:path w="21600" h="21600">
                  <a:moveTo>
                    <a:pt x="0" y="0"/>
                  </a:moveTo>
                  <a:lnTo>
                    <a:pt x="21600" y="21600"/>
                  </a:lnTo>
                </a:path>
              </a:pathLst>
            </a:custGeom>
            <a:noFill/>
            <a:ln w="38160">
              <a:solidFill>
                <a:schemeClr val="accent2"/>
              </a:solidFill>
              <a:round/>
              <a:tailEnd type="triangle" w="med" len="med"/>
            </a:ln>
          </p:spPr>
          <p:style>
            <a:lnRef idx="1">
              <a:schemeClr val="accent1"/>
            </a:lnRef>
            <a:fillRef idx="0">
              <a:schemeClr val="accent1"/>
            </a:fillRef>
            <a:effectRef idx="0">
              <a:schemeClr val="accent1"/>
            </a:effectRef>
            <a:fontRef idx="minor"/>
          </p:style>
        </p:sp>
        <p:sp>
          <p:nvSpPr>
            <p:cNvPr id="20" name="CustomShape 18"/>
            <p:cNvSpPr/>
            <p:nvPr/>
          </p:nvSpPr>
          <p:spPr>
            <a:xfrm>
              <a:off x="3842657" y="4862109"/>
              <a:ext cx="1676400" cy="551130"/>
            </a:xfrm>
            <a:prstGeom prst="roundRect">
              <a:avLst>
                <a:gd name="adj" fmla="val 16667"/>
              </a:avLst>
            </a:prstGeom>
            <a:noFill/>
            <a:ln w="38160">
              <a:solidFill>
                <a:schemeClr val="accent2"/>
              </a:solidFill>
              <a:round/>
            </a:ln>
          </p:spPr>
          <p:style>
            <a:lnRef idx="2">
              <a:schemeClr val="accent1">
                <a:shade val="50000"/>
              </a:schemeClr>
            </a:lnRef>
            <a:fillRef idx="1">
              <a:schemeClr val="accent1"/>
            </a:fillRef>
            <a:effectRef idx="0">
              <a:schemeClr val="accent1"/>
            </a:effectRef>
            <a:fontRef idx="minor"/>
          </p:style>
        </p:sp>
        <mc:AlternateContent xmlns:mc="http://schemas.openxmlformats.org/markup-compatibility/2006" xmlns:a14="http://schemas.microsoft.com/office/drawing/2010/main">
          <mc:Choice Requires="a14">
            <p:sp>
              <p:nvSpPr>
                <p:cNvPr id="21" name="Formula 11"/>
                <p:cNvSpPr txBox="1"/>
                <p:nvPr/>
              </p:nvSpPr>
              <p:spPr>
                <a:xfrm>
                  <a:off x="3752177" y="4908208"/>
                  <a:ext cx="1933560" cy="522720"/>
                </a:xfrm>
                <a:prstGeom prst="rect">
                  <a:avLst/>
                </a:prstGeom>
              </p:spPr>
              <p:txBody>
                <a:bodyPr/>
                <a:lstStyle/>
                <a:p>
                  <a:pPr/>
                  <a14:m>
                    <m:oMathPara xmlns:m="http://schemas.openxmlformats.org/officeDocument/2006/math">
                      <m:oMathParaPr>
                        <m:jc m:val="centerGroup"/>
                      </m:oMathParaPr>
                      <m:oMath xmlns:m="http://schemas.openxmlformats.org/officeDocument/2006/math">
                        <m:r>
                          <a:rPr sz="2400">
                            <a:latin typeface="Cambria Math"/>
                          </a:rPr>
                          <m:t>𝑊</m:t>
                        </m:r>
                        <m:r>
                          <a:rPr sz="2400">
                            <a:latin typeface="Cambria Math"/>
                          </a:rPr>
                          <m:t>=</m:t>
                        </m:r>
                        <m:r>
                          <a:rPr sz="2400">
                            <a:latin typeface="Cambria Math"/>
                          </a:rPr>
                          <m:t>𝐴</m:t>
                        </m:r>
                        <m:sSup>
                          <m:sSupPr>
                            <m:ctrlPr>
                              <a:rPr sz="2400" i="1">
                                <a:latin typeface="Cambria Math" panose="02040503050406030204" pitchFamily="18" charset="0"/>
                              </a:rPr>
                            </m:ctrlPr>
                          </m:sSupPr>
                          <m:e>
                            <m:r>
                              <a:rPr sz="2400">
                                <a:latin typeface="Cambria Math"/>
                              </a:rPr>
                              <m:t>𝐷</m:t>
                            </m:r>
                          </m:e>
                          <m:sup>
                            <m:r>
                              <a:rPr sz="2400">
                                <a:latin typeface="Cambria Math"/>
                              </a:rPr>
                              <m:t>−</m:t>
                            </m:r>
                            <m:r>
                              <a:rPr sz="2400">
                                <a:latin typeface="Cambria Math"/>
                              </a:rPr>
                              <m:t>1</m:t>
                            </m:r>
                          </m:sup>
                        </m:sSup>
                      </m:oMath>
                    </m:oMathPara>
                  </a14:m>
                  <a:endParaRPr sz="2400" dirty="0"/>
                </a:p>
              </p:txBody>
            </p:sp>
          </mc:Choice>
          <mc:Fallback xmlns="">
            <p:sp>
              <p:nvSpPr>
                <p:cNvPr id="21" name="Formula 11"/>
                <p:cNvSpPr txBox="1">
                  <a:spLocks noRot="1" noChangeAspect="1" noMove="1" noResize="1" noEditPoints="1" noAdjustHandles="1" noChangeArrowheads="1" noChangeShapeType="1" noTextEdit="1"/>
                </p:cNvSpPr>
                <p:nvPr/>
              </p:nvSpPr>
              <p:spPr>
                <a:xfrm>
                  <a:off x="3752177" y="4908208"/>
                  <a:ext cx="1933560" cy="522720"/>
                </a:xfrm>
                <a:prstGeom prst="rect">
                  <a:avLst/>
                </a:prstGeom>
                <a:blipFill>
                  <a:blip r:embed="rId8"/>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5791292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 name="CustomShape 2"/>
          <p:cNvSpPr/>
          <p:nvPr/>
        </p:nvSpPr>
        <p:spPr>
          <a:xfrm>
            <a:off x="548640" y="1066800"/>
            <a:ext cx="8137440" cy="521766"/>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2800" b="0" strike="noStrike" spc="-1" dirty="0">
                <a:solidFill>
                  <a:srgbClr val="006666"/>
                </a:solidFill>
                <a:latin typeface="Calibri" panose="020F0502020204030204" pitchFamily="34" charset="0"/>
                <a:ea typeface="DejaVu Sans"/>
                <a:cs typeface="Calibri" panose="020F0502020204030204" pitchFamily="34" charset="0"/>
              </a:rPr>
              <a:t>Random Walk (with restart)</a:t>
            </a:r>
            <a:endParaRPr lang="en-US" sz="2800" b="0" strike="noStrike" spc="-1"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214" name="Formula 3"/>
              <p:cNvSpPr txBox="1"/>
              <p:nvPr/>
            </p:nvSpPr>
            <p:spPr>
              <a:xfrm>
                <a:off x="2455565" y="1828800"/>
                <a:ext cx="4323590" cy="430560"/>
              </a:xfrm>
              <a:prstGeom prst="rect">
                <a:avLst/>
              </a:prstGeom>
            </p:spPr>
            <p:txBody>
              <a:bodyPr/>
              <a:lstStyle/>
              <a:p>
                <a:pPr/>
                <a14:m>
                  <m:oMathPara xmlns:m="http://schemas.openxmlformats.org/officeDocument/2006/math">
                    <m:oMathParaPr>
                      <m:jc m:val="centerGroup"/>
                    </m:oMathParaPr>
                    <m:oMath xmlns:m="http://schemas.openxmlformats.org/officeDocument/2006/math">
                      <m:sSub>
                        <m:sSubPr>
                          <m:ctrlPr>
                            <a:rPr sz="2400" i="1">
                              <a:latin typeface="Cambria Math" panose="02040503050406030204" pitchFamily="18" charset="0"/>
                            </a:rPr>
                          </m:ctrlPr>
                        </m:sSubPr>
                        <m:e>
                          <m:r>
                            <a:rPr sz="2400">
                              <a:latin typeface="Cambria Math"/>
                            </a:rPr>
                            <m:t>𝑝</m:t>
                          </m:r>
                        </m:e>
                        <m:sub>
                          <m:r>
                            <a:rPr sz="2400">
                              <a:latin typeface="Cambria Math"/>
                            </a:rPr>
                            <m:t>𝑘</m:t>
                          </m:r>
                        </m:sub>
                      </m:sSub>
                      <m:r>
                        <a:rPr sz="2400">
                          <a:latin typeface="Cambria Math"/>
                        </a:rPr>
                        <m:t>=</m:t>
                      </m:r>
                      <m:r>
                        <a:rPr sz="2400">
                          <a:latin typeface="Cambria Math"/>
                        </a:rPr>
                        <m:t>𝛼</m:t>
                      </m:r>
                      <m:sSub>
                        <m:sSubPr>
                          <m:ctrlPr>
                            <a:rPr sz="2400" i="1">
                              <a:latin typeface="Cambria Math" panose="02040503050406030204" pitchFamily="18" charset="0"/>
                            </a:rPr>
                          </m:ctrlPr>
                        </m:sSubPr>
                        <m:e>
                          <m:r>
                            <a:rPr sz="2400">
                              <a:latin typeface="Cambria Math"/>
                            </a:rPr>
                            <m:t>𝑝</m:t>
                          </m:r>
                        </m:e>
                        <m:sub>
                          <m:r>
                            <a:rPr sz="2400">
                              <a:latin typeface="Cambria Math"/>
                            </a:rPr>
                            <m:t>0</m:t>
                          </m:r>
                        </m:sub>
                      </m:sSub>
                      <m:r>
                        <a:rPr sz="2400">
                          <a:latin typeface="Cambria Math"/>
                        </a:rPr>
                        <m:t>+</m:t>
                      </m:r>
                      <m:d>
                        <m:dPr>
                          <m:ctrlPr>
                            <a:rPr sz="2400" i="1">
                              <a:latin typeface="Cambria Math" panose="02040503050406030204" pitchFamily="18" charset="0"/>
                            </a:rPr>
                          </m:ctrlPr>
                        </m:dPr>
                        <m:e>
                          <m:r>
                            <a:rPr sz="2400">
                              <a:latin typeface="Cambria Math"/>
                            </a:rPr>
                            <m:t>1</m:t>
                          </m:r>
                          <m:r>
                            <a:rPr sz="2400">
                              <a:latin typeface="Cambria Math"/>
                            </a:rPr>
                            <m:t>−</m:t>
                          </m:r>
                          <m:r>
                            <a:rPr sz="2400">
                              <a:latin typeface="Cambria Math"/>
                            </a:rPr>
                            <m:t>𝛼</m:t>
                          </m:r>
                        </m:e>
                      </m:d>
                      <m:r>
                        <a:rPr sz="2400">
                          <a:latin typeface="Cambria Math"/>
                        </a:rPr>
                        <m:t>𝑊</m:t>
                      </m:r>
                      <m:sSub>
                        <m:sSubPr>
                          <m:ctrlPr>
                            <a:rPr sz="2400" i="1">
                              <a:latin typeface="Cambria Math" panose="02040503050406030204" pitchFamily="18" charset="0"/>
                            </a:rPr>
                          </m:ctrlPr>
                        </m:sSubPr>
                        <m:e>
                          <m:r>
                            <a:rPr sz="2400">
                              <a:latin typeface="Cambria Math"/>
                            </a:rPr>
                            <m:t>𝑝</m:t>
                          </m:r>
                        </m:e>
                        <m:sub>
                          <m:r>
                            <a:rPr sz="2400">
                              <a:latin typeface="Cambria Math"/>
                            </a:rPr>
                            <m:t>𝑘</m:t>
                          </m:r>
                          <m:r>
                            <a:rPr sz="2400">
                              <a:latin typeface="Cambria Math"/>
                            </a:rPr>
                            <m:t>−</m:t>
                          </m:r>
                          <m:r>
                            <a:rPr sz="2400">
                              <a:latin typeface="Cambria Math"/>
                            </a:rPr>
                            <m:t>1</m:t>
                          </m:r>
                        </m:sub>
                      </m:sSub>
                    </m:oMath>
                  </m:oMathPara>
                </a14:m>
                <a:endParaRPr sz="2400" dirty="0"/>
              </a:p>
            </p:txBody>
          </p:sp>
        </mc:Choice>
        <mc:Fallback xmlns="">
          <p:sp>
            <p:nvSpPr>
              <p:cNvPr id="214" name="Formula 3"/>
              <p:cNvSpPr txBox="1">
                <a:spLocks noRot="1" noChangeAspect="1" noMove="1" noResize="1" noEditPoints="1" noAdjustHandles="1" noChangeArrowheads="1" noChangeShapeType="1" noTextEdit="1"/>
              </p:cNvSpPr>
              <p:nvPr/>
            </p:nvSpPr>
            <p:spPr>
              <a:xfrm>
                <a:off x="2455565" y="1828800"/>
                <a:ext cx="4323590" cy="430560"/>
              </a:xfrm>
              <a:prstGeom prst="rect">
                <a:avLst/>
              </a:prstGeom>
              <a:blipFill>
                <a:blip r:embed="rId3"/>
                <a:stretch>
                  <a:fillRect b="-19718"/>
                </a:stretch>
              </a:blipFill>
            </p:spPr>
            <p:txBody>
              <a:bodyPr/>
              <a:lstStyle/>
              <a:p>
                <a:r>
                  <a:rPr lang="en-US">
                    <a:noFill/>
                  </a:rPr>
                  <a:t> </a:t>
                </a:r>
              </a:p>
            </p:txBody>
          </p:sp>
        </mc:Fallback>
      </mc:AlternateContent>
      <p:sp>
        <p:nvSpPr>
          <p:cNvPr id="10" name="CustomShape 3"/>
          <p:cNvSpPr/>
          <p:nvPr/>
        </p:nvSpPr>
        <p:spPr>
          <a:xfrm>
            <a:off x="640080" y="164034"/>
            <a:ext cx="7863120" cy="521766"/>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r>
              <a:rPr lang="en-US" sz="2800" spc="-1" dirty="0">
                <a:solidFill>
                  <a:srgbClr val="FFFFFF"/>
                </a:solidFill>
                <a:latin typeface="Calibri" panose="020F0502020204030204" pitchFamily="34" charset="0"/>
                <a:ea typeface="DejaVu Sans"/>
                <a:cs typeface="Calibri" panose="020F0502020204030204" pitchFamily="34" charset="0"/>
              </a:rPr>
              <a:t>Network Propagation</a:t>
            </a:r>
          </a:p>
        </p:txBody>
      </p:sp>
      <mc:AlternateContent xmlns:mc="http://schemas.openxmlformats.org/markup-compatibility/2006" xmlns:a14="http://schemas.microsoft.com/office/drawing/2010/main">
        <mc:Choice Requires="a14">
          <p:sp>
            <p:nvSpPr>
              <p:cNvPr id="16" name="TextBox 15"/>
              <p:cNvSpPr txBox="1"/>
              <p:nvPr/>
            </p:nvSpPr>
            <p:spPr>
              <a:xfrm>
                <a:off x="4481907" y="2362200"/>
                <a:ext cx="270907"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600" i="1" smtClean="0">
                          <a:latin typeface="Cambria Math" panose="02040503050406030204" pitchFamily="18" charset="0"/>
                        </a:rPr>
                        <m:t>⋮</m:t>
                      </m:r>
                    </m:oMath>
                  </m:oMathPara>
                </a14:m>
                <a:endParaRPr lang="en-US" sz="3600" dirty="0"/>
              </a:p>
            </p:txBody>
          </p:sp>
        </mc:Choice>
        <mc:Fallback xmlns="">
          <p:sp>
            <p:nvSpPr>
              <p:cNvPr id="16" name="TextBox 15"/>
              <p:cNvSpPr txBox="1">
                <a:spLocks noRot="1" noChangeAspect="1" noMove="1" noResize="1" noEditPoints="1" noAdjustHandles="1" noChangeArrowheads="1" noChangeShapeType="1" noTextEdit="1"/>
              </p:cNvSpPr>
              <p:nvPr/>
            </p:nvSpPr>
            <p:spPr>
              <a:xfrm>
                <a:off x="4481907" y="2362200"/>
                <a:ext cx="270907" cy="553998"/>
              </a:xfrm>
              <a:prstGeom prst="rect">
                <a:avLst/>
              </a:prstGeom>
              <a:blipFill>
                <a:blip r:embed="rId4"/>
                <a:stretch>
                  <a:fillRect/>
                </a:stretch>
              </a:blipFill>
            </p:spPr>
            <p:txBody>
              <a:bodyPr/>
              <a:lstStyle/>
              <a:p>
                <a:r>
                  <a:rPr lang="en-US">
                    <a:noFill/>
                  </a:rPr>
                  <a:t> </a:t>
                </a:r>
              </a:p>
            </p:txBody>
          </p:sp>
        </mc:Fallback>
      </mc:AlternateContent>
      <p:grpSp>
        <p:nvGrpSpPr>
          <p:cNvPr id="5" name="Group 4"/>
          <p:cNvGrpSpPr/>
          <p:nvPr/>
        </p:nvGrpSpPr>
        <p:grpSpPr>
          <a:xfrm>
            <a:off x="2121395" y="3048000"/>
            <a:ext cx="4901210" cy="3581400"/>
            <a:chOff x="2121395" y="3200400"/>
            <a:chExt cx="4901210" cy="3581400"/>
          </a:xfrm>
        </p:grpSpPr>
        <p:grpSp>
          <p:nvGrpSpPr>
            <p:cNvPr id="2" name="Group 1"/>
            <p:cNvGrpSpPr/>
            <p:nvPr/>
          </p:nvGrpSpPr>
          <p:grpSpPr>
            <a:xfrm>
              <a:off x="2121395" y="3200400"/>
              <a:ext cx="4901210" cy="2479913"/>
              <a:chOff x="1999575" y="3499544"/>
              <a:chExt cx="4901210" cy="2479913"/>
            </a:xfrm>
          </p:grpSpPr>
          <mc:AlternateContent xmlns:mc="http://schemas.openxmlformats.org/markup-compatibility/2006" xmlns:a14="http://schemas.microsoft.com/office/drawing/2010/main">
            <mc:Choice Requires="a14">
              <p:sp>
                <p:nvSpPr>
                  <p:cNvPr id="216" name="Formula 5"/>
                  <p:cNvSpPr txBox="1"/>
                  <p:nvPr/>
                </p:nvSpPr>
                <p:spPr>
                  <a:xfrm>
                    <a:off x="2478054" y="3499544"/>
                    <a:ext cx="4255560" cy="430560"/>
                  </a:xfrm>
                  <a:prstGeom prst="rect">
                    <a:avLst/>
                  </a:prstGeom>
                </p:spPr>
                <p:txBody>
                  <a:bodyPr/>
                  <a:lstStyle/>
                  <a:p>
                    <a:pPr/>
                    <a14:m>
                      <m:oMathPara xmlns:m="http://schemas.openxmlformats.org/officeDocument/2006/math">
                        <m:oMathParaPr>
                          <m:jc m:val="centerGroup"/>
                        </m:oMathParaPr>
                        <m:oMath xmlns:m="http://schemas.openxmlformats.org/officeDocument/2006/math">
                          <m:r>
                            <a:rPr sz="2400">
                              <a:latin typeface="Cambria Math"/>
                            </a:rPr>
                            <m:t>𝑝</m:t>
                          </m:r>
                          <m:r>
                            <a:rPr sz="2400">
                              <a:latin typeface="Cambria Math"/>
                            </a:rPr>
                            <m:t>=</m:t>
                          </m:r>
                          <m:r>
                            <a:rPr sz="2400">
                              <a:latin typeface="Cambria Math"/>
                            </a:rPr>
                            <m:t>𝛼</m:t>
                          </m:r>
                          <m:sSup>
                            <m:sSupPr>
                              <m:ctrlPr>
                                <a:rPr sz="2400" i="1">
                                  <a:latin typeface="Cambria Math" panose="02040503050406030204" pitchFamily="18" charset="0"/>
                                </a:rPr>
                              </m:ctrlPr>
                            </m:sSupPr>
                            <m:e>
                              <m:d>
                                <m:dPr>
                                  <m:ctrlPr>
                                    <a:rPr sz="2400" i="1">
                                      <a:latin typeface="Cambria Math" panose="02040503050406030204" pitchFamily="18" charset="0"/>
                                    </a:rPr>
                                  </m:ctrlPr>
                                </m:dPr>
                                <m:e>
                                  <m:r>
                                    <a:rPr sz="2400">
                                      <a:latin typeface="Cambria Math"/>
                                    </a:rPr>
                                    <m:t>𝐼</m:t>
                                  </m:r>
                                  <m:r>
                                    <a:rPr sz="2400">
                                      <a:latin typeface="Cambria Math"/>
                                    </a:rPr>
                                    <m:t>−</m:t>
                                  </m:r>
                                  <m:d>
                                    <m:dPr>
                                      <m:ctrlPr>
                                        <a:rPr sz="2400" i="1">
                                          <a:latin typeface="Cambria Math" panose="02040503050406030204" pitchFamily="18" charset="0"/>
                                        </a:rPr>
                                      </m:ctrlPr>
                                    </m:dPr>
                                    <m:e>
                                      <m:r>
                                        <a:rPr sz="2400">
                                          <a:latin typeface="Cambria Math"/>
                                        </a:rPr>
                                        <m:t>1</m:t>
                                      </m:r>
                                      <m:r>
                                        <a:rPr sz="2400">
                                          <a:latin typeface="Cambria Math"/>
                                        </a:rPr>
                                        <m:t>−</m:t>
                                      </m:r>
                                      <m:r>
                                        <a:rPr sz="2400">
                                          <a:latin typeface="Cambria Math"/>
                                        </a:rPr>
                                        <m:t>𝛼</m:t>
                                      </m:r>
                                    </m:e>
                                  </m:d>
                                  <m:r>
                                    <a:rPr sz="2400">
                                      <a:latin typeface="Cambria Math"/>
                                    </a:rPr>
                                    <m:t>𝑊</m:t>
                                  </m:r>
                                </m:e>
                              </m:d>
                            </m:e>
                            <m:sup>
                              <m:r>
                                <a:rPr sz="2400">
                                  <a:latin typeface="Cambria Math"/>
                                </a:rPr>
                                <m:t>−</m:t>
                              </m:r>
                              <m:r>
                                <a:rPr sz="2400">
                                  <a:latin typeface="Cambria Math"/>
                                </a:rPr>
                                <m:t>1</m:t>
                              </m:r>
                            </m:sup>
                          </m:sSup>
                          <m:sSub>
                            <m:sSubPr>
                              <m:ctrlPr>
                                <a:rPr sz="2400" i="1">
                                  <a:latin typeface="Cambria Math" panose="02040503050406030204" pitchFamily="18" charset="0"/>
                                </a:rPr>
                              </m:ctrlPr>
                            </m:sSubPr>
                            <m:e>
                              <m:r>
                                <a:rPr sz="2400">
                                  <a:latin typeface="Cambria Math"/>
                                </a:rPr>
                                <m:t>𝑝</m:t>
                              </m:r>
                            </m:e>
                            <m:sub>
                              <m:r>
                                <a:rPr sz="2400">
                                  <a:latin typeface="Cambria Math"/>
                                </a:rPr>
                                <m:t>0</m:t>
                              </m:r>
                            </m:sub>
                          </m:sSub>
                        </m:oMath>
                      </m:oMathPara>
                    </a14:m>
                    <a:endParaRPr sz="2400" dirty="0"/>
                  </a:p>
                </p:txBody>
              </p:sp>
            </mc:Choice>
            <mc:Fallback xmlns="">
              <p:sp>
                <p:nvSpPr>
                  <p:cNvPr id="216" name="Formula 5"/>
                  <p:cNvSpPr txBox="1">
                    <a:spLocks noRot="1" noChangeAspect="1" noMove="1" noResize="1" noEditPoints="1" noAdjustHandles="1" noChangeArrowheads="1" noChangeShapeType="1" noTextEdit="1"/>
                  </p:cNvSpPr>
                  <p:nvPr/>
                </p:nvSpPr>
                <p:spPr>
                  <a:xfrm>
                    <a:off x="2478054" y="3499544"/>
                    <a:ext cx="4255560" cy="430560"/>
                  </a:xfrm>
                  <a:prstGeom prst="rect">
                    <a:avLst/>
                  </a:prstGeom>
                  <a:blipFill>
                    <a:blip r:embed="rId5"/>
                    <a:stretch>
                      <a:fillRect b="-197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1999575" y="4662224"/>
                    <a:ext cx="1095363" cy="128137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ctrlPr>
                                <a:rPr lang="en-US" sz="2400" i="1" smtClean="0">
                                  <a:latin typeface="Cambria Math" panose="02040503050406030204" pitchFamily="18" charset="0"/>
                                </a:rPr>
                              </m:ctrlPr>
                            </m:dPr>
                            <m:e>
                              <m:m>
                                <m:mPr>
                                  <m:mcs>
                                    <m:mc>
                                      <m:mcPr>
                                        <m:count m:val="1"/>
                                        <m:mcJc m:val="center"/>
                                      </m:mcPr>
                                    </m:mc>
                                  </m:mcs>
                                  <m:ctrlPr>
                                    <a:rPr lang="en-US" sz="2400" i="1">
                                      <a:latin typeface="Cambria Math" panose="02040503050406030204" pitchFamily="18" charset="0"/>
                                    </a:rPr>
                                  </m:ctrlPr>
                                </m:mPr>
                                <m:mr>
                                  <m:e>
                                    <m:sSub>
                                      <m:sSubPr>
                                        <m:ctrlPr>
                                          <a:rPr lang="en-US" sz="2400" i="1">
                                            <a:latin typeface="Cambria Math" panose="02040503050406030204" pitchFamily="18" charset="0"/>
                                          </a:rPr>
                                        </m:ctrlPr>
                                      </m:sSubPr>
                                      <m:e>
                                        <m:r>
                                          <a:rPr lang="en-US" sz="2400" i="1">
                                            <a:latin typeface="Cambria Math"/>
                                          </a:rPr>
                                          <m:t>𝑆</m:t>
                                        </m:r>
                                        <m:r>
                                          <a:rPr lang="en-US" sz="2400" b="0" i="1" smtClean="0">
                                            <a:latin typeface="Cambria Math"/>
                                          </a:rPr>
                                          <m:t>′</m:t>
                                        </m:r>
                                      </m:e>
                                      <m:sub>
                                        <m:r>
                                          <a:rPr lang="en-US" sz="2400" i="1">
                                            <a:latin typeface="Cambria Math"/>
                                          </a:rPr>
                                          <m:t>1</m:t>
                                        </m:r>
                                      </m:sub>
                                    </m:sSub>
                                  </m:e>
                                </m:mr>
                                <m:mr>
                                  <m:e>
                                    <m:r>
                                      <a:rPr lang="en-US" sz="2400" i="1">
                                        <a:latin typeface="Cambria Math"/>
                                      </a:rPr>
                                      <m:t>⋮</m:t>
                                    </m:r>
                                  </m:e>
                                </m:mr>
                                <m:mr>
                                  <m:e>
                                    <m:sSub>
                                      <m:sSubPr>
                                        <m:ctrlPr>
                                          <a:rPr lang="en-US" sz="2400" i="1">
                                            <a:latin typeface="Cambria Math" panose="02040503050406030204" pitchFamily="18" charset="0"/>
                                          </a:rPr>
                                        </m:ctrlPr>
                                      </m:sSubPr>
                                      <m:e>
                                        <m:r>
                                          <a:rPr lang="en-US" sz="2400" i="1">
                                            <a:latin typeface="Cambria Math"/>
                                          </a:rPr>
                                          <m:t>𝑆</m:t>
                                        </m:r>
                                        <m:r>
                                          <a:rPr lang="en-US" sz="2400" b="0" i="1" smtClean="0">
                                            <a:latin typeface="Cambria Math"/>
                                          </a:rPr>
                                          <m:t>′</m:t>
                                        </m:r>
                                      </m:e>
                                      <m:sub>
                                        <m:r>
                                          <a:rPr lang="en-US" sz="2400" i="1">
                                            <a:latin typeface="Cambria Math"/>
                                          </a:rPr>
                                          <m:t>𝑛</m:t>
                                        </m:r>
                                      </m:sub>
                                    </m:sSub>
                                  </m:e>
                                </m:mr>
                              </m:m>
                            </m:e>
                          </m:d>
                        </m:oMath>
                      </m:oMathPara>
                    </a14:m>
                    <a:endParaRPr lang="en-US" sz="2400" dirty="0"/>
                  </a:p>
                </p:txBody>
              </p:sp>
            </mc:Choice>
            <mc:Fallback xmlns="">
              <p:sp>
                <p:nvSpPr>
                  <p:cNvPr id="7" name="TextBox 6"/>
                  <p:cNvSpPr txBox="1">
                    <a:spLocks noRot="1" noChangeAspect="1" noMove="1" noResize="1" noEditPoints="1" noAdjustHandles="1" noChangeArrowheads="1" noChangeShapeType="1" noTextEdit="1"/>
                  </p:cNvSpPr>
                  <p:nvPr/>
                </p:nvSpPr>
                <p:spPr>
                  <a:xfrm>
                    <a:off x="1999575" y="4662224"/>
                    <a:ext cx="1095363" cy="1281376"/>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5943600" y="4695700"/>
                    <a:ext cx="957185" cy="113140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ctrlPr>
                                <a:rPr lang="en-US" sz="2400" i="1" smtClean="0">
                                  <a:latin typeface="Cambria Math" panose="02040503050406030204" pitchFamily="18" charset="0"/>
                                </a:rPr>
                              </m:ctrlPr>
                            </m:dPr>
                            <m:e>
                              <m:m>
                                <m:mPr>
                                  <m:mcs>
                                    <m:mc>
                                      <m:mcPr>
                                        <m:count m:val="1"/>
                                        <m:mcJc m:val="center"/>
                                      </m:mcPr>
                                    </m:mc>
                                  </m:mcs>
                                  <m:ctrlPr>
                                    <a:rPr lang="en-US" sz="2400" i="1">
                                      <a:latin typeface="Cambria Math" panose="02040503050406030204" pitchFamily="18" charset="0"/>
                                    </a:rPr>
                                  </m:ctrlPr>
                                </m:mPr>
                                <m:mr>
                                  <m:e>
                                    <m:sSub>
                                      <m:sSubPr>
                                        <m:ctrlPr>
                                          <a:rPr lang="en-US" sz="2400" i="1">
                                            <a:latin typeface="Cambria Math" panose="02040503050406030204" pitchFamily="18" charset="0"/>
                                          </a:rPr>
                                        </m:ctrlPr>
                                      </m:sSubPr>
                                      <m:e>
                                        <m:r>
                                          <a:rPr lang="en-US" sz="2400" i="1">
                                            <a:latin typeface="Cambria Math"/>
                                          </a:rPr>
                                          <m:t>𝑆</m:t>
                                        </m:r>
                                      </m:e>
                                      <m:sub>
                                        <m:r>
                                          <a:rPr lang="en-US" sz="2400" i="1">
                                            <a:latin typeface="Cambria Math"/>
                                          </a:rPr>
                                          <m:t>1</m:t>
                                        </m:r>
                                      </m:sub>
                                    </m:sSub>
                                  </m:e>
                                </m:mr>
                                <m:mr>
                                  <m:e>
                                    <m:r>
                                      <a:rPr lang="en-US" sz="2400" i="1">
                                        <a:latin typeface="Cambria Math"/>
                                      </a:rPr>
                                      <m:t>⋮</m:t>
                                    </m:r>
                                  </m:e>
                                </m:mr>
                                <m:mr>
                                  <m:e>
                                    <m:sSub>
                                      <m:sSubPr>
                                        <m:ctrlPr>
                                          <a:rPr lang="en-US" sz="2400" i="1">
                                            <a:latin typeface="Cambria Math" panose="02040503050406030204" pitchFamily="18" charset="0"/>
                                          </a:rPr>
                                        </m:ctrlPr>
                                      </m:sSubPr>
                                      <m:e>
                                        <m:r>
                                          <a:rPr lang="en-US" sz="2400" i="1">
                                            <a:latin typeface="Cambria Math"/>
                                          </a:rPr>
                                          <m:t>𝑆</m:t>
                                        </m:r>
                                      </m:e>
                                      <m:sub>
                                        <m:r>
                                          <a:rPr lang="en-US" sz="2400" i="1">
                                            <a:latin typeface="Cambria Math"/>
                                          </a:rPr>
                                          <m:t>𝑛</m:t>
                                        </m:r>
                                      </m:sub>
                                    </m:sSub>
                                  </m:e>
                                </m:mr>
                              </m:m>
                            </m:e>
                          </m:d>
                        </m:oMath>
                      </m:oMathPara>
                    </a14:m>
                    <a:endParaRPr lang="en-US" sz="2400" dirty="0"/>
                  </a:p>
                </p:txBody>
              </p:sp>
            </mc:Choice>
            <mc:Fallback xmlns="">
              <p:sp>
                <p:nvSpPr>
                  <p:cNvPr id="8" name="TextBox 7"/>
                  <p:cNvSpPr txBox="1">
                    <a:spLocks noRot="1" noChangeAspect="1" noMove="1" noResize="1" noEditPoints="1" noAdjustHandles="1" noChangeArrowheads="1" noChangeShapeType="1" noTextEdit="1"/>
                  </p:cNvSpPr>
                  <p:nvPr/>
                </p:nvSpPr>
                <p:spPr>
                  <a:xfrm>
                    <a:off x="5943600" y="4695700"/>
                    <a:ext cx="957185" cy="1131400"/>
                  </a:xfrm>
                  <a:prstGeom prst="rect">
                    <a:avLst/>
                  </a:prstGeom>
                  <a:blipFill rotWithShape="0">
                    <a:blip r:embed="rId7"/>
                    <a:stretch>
                      <a:fillRect b="-8065"/>
                    </a:stretch>
                  </a:blipFill>
                </p:spPr>
                <p:txBody>
                  <a:bodyPr/>
                  <a:lstStyle/>
                  <a:p>
                    <a:r>
                      <a:rPr lang="en-US">
                        <a:noFill/>
                      </a:rPr>
                      <a:t> </a:t>
                    </a:r>
                  </a:p>
                </p:txBody>
              </p:sp>
            </mc:Fallback>
          </mc:AlternateContent>
          <p:sp>
            <p:nvSpPr>
              <p:cNvPr id="9" name="CustomShape 16"/>
              <p:cNvSpPr/>
              <p:nvPr/>
            </p:nvSpPr>
            <p:spPr>
              <a:xfrm>
                <a:off x="2812435" y="3565761"/>
                <a:ext cx="326940" cy="410663"/>
              </a:xfrm>
              <a:prstGeom prst="roundRect">
                <a:avLst>
                  <a:gd name="adj" fmla="val 16667"/>
                </a:avLst>
              </a:prstGeom>
              <a:noFill/>
              <a:ln w="38160">
                <a:solidFill>
                  <a:schemeClr val="accent5">
                    <a:lumMod val="75000"/>
                  </a:schemeClr>
                </a:solidFill>
                <a:round/>
              </a:ln>
            </p:spPr>
            <p:style>
              <a:lnRef idx="2">
                <a:schemeClr val="accent1">
                  <a:shade val="50000"/>
                </a:schemeClr>
              </a:lnRef>
              <a:fillRef idx="1">
                <a:schemeClr val="accent1"/>
              </a:fillRef>
              <a:effectRef idx="0">
                <a:schemeClr val="accent1"/>
              </a:effectRef>
              <a:fontRef idx="minor"/>
            </p:style>
          </p:sp>
          <p:sp>
            <p:nvSpPr>
              <p:cNvPr id="11" name="CustomShape 17"/>
              <p:cNvSpPr/>
              <p:nvPr/>
            </p:nvSpPr>
            <p:spPr>
              <a:xfrm flipH="1">
                <a:off x="2547256" y="3976424"/>
                <a:ext cx="515864" cy="685800"/>
              </a:xfrm>
              <a:custGeom>
                <a:avLst/>
                <a:gdLst/>
                <a:ahLst/>
                <a:cxnLst/>
                <a:rect l="l" t="t" r="r" b="b"/>
                <a:pathLst>
                  <a:path w="21600" h="21600">
                    <a:moveTo>
                      <a:pt x="0" y="0"/>
                    </a:moveTo>
                    <a:lnTo>
                      <a:pt x="21600" y="21600"/>
                    </a:lnTo>
                  </a:path>
                </a:pathLst>
              </a:custGeom>
              <a:noFill/>
              <a:ln w="38160">
                <a:solidFill>
                  <a:schemeClr val="accent5">
                    <a:lumMod val="75000"/>
                  </a:schemeClr>
                </a:solidFill>
                <a:round/>
                <a:tailEnd type="triangle" w="med" len="med"/>
              </a:ln>
            </p:spPr>
            <p:style>
              <a:lnRef idx="1">
                <a:schemeClr val="accent1"/>
              </a:lnRef>
              <a:fillRef idx="0">
                <a:schemeClr val="accent1"/>
              </a:fillRef>
              <a:effectRef idx="0">
                <a:schemeClr val="accent1"/>
              </a:effectRef>
              <a:fontRef idx="minor"/>
            </p:style>
          </p:sp>
          <p:sp>
            <p:nvSpPr>
              <p:cNvPr id="12" name="CustomShape 16"/>
              <p:cNvSpPr/>
              <p:nvPr/>
            </p:nvSpPr>
            <p:spPr>
              <a:xfrm>
                <a:off x="2039257" y="4662224"/>
                <a:ext cx="1005720" cy="1281376"/>
              </a:xfrm>
              <a:prstGeom prst="roundRect">
                <a:avLst>
                  <a:gd name="adj" fmla="val 16667"/>
                </a:avLst>
              </a:prstGeom>
              <a:noFill/>
              <a:ln w="38160">
                <a:solidFill>
                  <a:schemeClr val="accent5">
                    <a:lumMod val="75000"/>
                  </a:schemeClr>
                </a:solidFill>
                <a:round/>
              </a:ln>
            </p:spPr>
            <p:style>
              <a:lnRef idx="2">
                <a:schemeClr val="accent1">
                  <a:shade val="50000"/>
                </a:schemeClr>
              </a:lnRef>
              <a:fillRef idx="1">
                <a:schemeClr val="accent1"/>
              </a:fillRef>
              <a:effectRef idx="0">
                <a:schemeClr val="accent1"/>
              </a:effectRef>
              <a:fontRef idx="minor"/>
            </p:style>
          </p:sp>
          <p:sp>
            <p:nvSpPr>
              <p:cNvPr id="13" name="CustomShape 16"/>
              <p:cNvSpPr/>
              <p:nvPr/>
            </p:nvSpPr>
            <p:spPr>
              <a:xfrm>
                <a:off x="5992395" y="3583270"/>
                <a:ext cx="353975" cy="396783"/>
              </a:xfrm>
              <a:prstGeom prst="roundRect">
                <a:avLst>
                  <a:gd name="adj" fmla="val 16667"/>
                </a:avLst>
              </a:prstGeom>
              <a:noFill/>
              <a:ln w="38160">
                <a:solidFill>
                  <a:schemeClr val="accent4">
                    <a:lumMod val="75000"/>
                  </a:schemeClr>
                </a:solidFill>
                <a:round/>
              </a:ln>
            </p:spPr>
            <p:style>
              <a:lnRef idx="2">
                <a:schemeClr val="accent1">
                  <a:shade val="50000"/>
                </a:schemeClr>
              </a:lnRef>
              <a:fillRef idx="1">
                <a:schemeClr val="accent1"/>
              </a:fillRef>
              <a:effectRef idx="0">
                <a:schemeClr val="accent1"/>
              </a:effectRef>
              <a:fontRef idx="minor"/>
            </p:style>
          </p:sp>
          <p:sp>
            <p:nvSpPr>
              <p:cNvPr id="14" name="CustomShape 16"/>
              <p:cNvSpPr/>
              <p:nvPr/>
            </p:nvSpPr>
            <p:spPr>
              <a:xfrm>
                <a:off x="5992396" y="4702957"/>
                <a:ext cx="859592" cy="1276500"/>
              </a:xfrm>
              <a:prstGeom prst="roundRect">
                <a:avLst>
                  <a:gd name="adj" fmla="val 16667"/>
                </a:avLst>
              </a:prstGeom>
              <a:noFill/>
              <a:ln w="38160">
                <a:solidFill>
                  <a:schemeClr val="accent4">
                    <a:lumMod val="75000"/>
                  </a:schemeClr>
                </a:solidFill>
                <a:round/>
              </a:ln>
            </p:spPr>
            <p:style>
              <a:lnRef idx="2">
                <a:schemeClr val="accent1">
                  <a:shade val="50000"/>
                </a:schemeClr>
              </a:lnRef>
              <a:fillRef idx="1">
                <a:schemeClr val="accent1"/>
              </a:fillRef>
              <a:effectRef idx="0">
                <a:schemeClr val="accent1"/>
              </a:effectRef>
              <a:fontRef idx="minor"/>
            </p:style>
          </p:sp>
          <p:sp>
            <p:nvSpPr>
              <p:cNvPr id="15" name="CustomShape 20"/>
              <p:cNvSpPr/>
              <p:nvPr/>
            </p:nvSpPr>
            <p:spPr>
              <a:xfrm>
                <a:off x="6096000" y="3980053"/>
                <a:ext cx="335380" cy="730103"/>
              </a:xfrm>
              <a:custGeom>
                <a:avLst/>
                <a:gdLst/>
                <a:ahLst/>
                <a:cxnLst/>
                <a:rect l="l" t="t" r="r" b="b"/>
                <a:pathLst>
                  <a:path w="21600" h="21600">
                    <a:moveTo>
                      <a:pt x="0" y="0"/>
                    </a:moveTo>
                    <a:lnTo>
                      <a:pt x="21600" y="21600"/>
                    </a:lnTo>
                  </a:path>
                </a:pathLst>
              </a:custGeom>
              <a:noFill/>
              <a:ln w="38160">
                <a:solidFill>
                  <a:schemeClr val="accent4">
                    <a:lumMod val="75000"/>
                  </a:schemeClr>
                </a:solidFill>
                <a:round/>
                <a:tailEnd type="triangle" w="med" len="med"/>
              </a:ln>
            </p:spPr>
            <p:style>
              <a:lnRef idx="1">
                <a:schemeClr val="accent1"/>
              </a:lnRef>
              <a:fillRef idx="0">
                <a:schemeClr val="accent1"/>
              </a:fillRef>
              <a:effectRef idx="0">
                <a:schemeClr val="accent1"/>
              </a:effectRef>
              <a:fontRef idx="minor"/>
            </p:style>
          </p:sp>
          <p:sp>
            <p:nvSpPr>
              <p:cNvPr id="18" name="CustomShape 15"/>
              <p:cNvSpPr/>
              <p:nvPr/>
            </p:nvSpPr>
            <p:spPr>
              <a:xfrm>
                <a:off x="3461657" y="3544149"/>
                <a:ext cx="2514600" cy="462960"/>
              </a:xfrm>
              <a:prstGeom prst="roundRect">
                <a:avLst>
                  <a:gd name="adj" fmla="val 16667"/>
                </a:avLst>
              </a:prstGeom>
              <a:noFill/>
              <a:ln w="38160">
                <a:solidFill>
                  <a:schemeClr val="accent2"/>
                </a:solidFill>
                <a:round/>
              </a:ln>
            </p:spPr>
            <p:style>
              <a:lnRef idx="2">
                <a:schemeClr val="accent1">
                  <a:shade val="50000"/>
                </a:schemeClr>
              </a:lnRef>
              <a:fillRef idx="1">
                <a:schemeClr val="accent1"/>
              </a:fillRef>
              <a:effectRef idx="0">
                <a:schemeClr val="accent1"/>
              </a:effectRef>
              <a:fontRef idx="minor"/>
            </p:style>
          </p:sp>
          <p:sp>
            <p:nvSpPr>
              <p:cNvPr id="19" name="CustomShape 17"/>
              <p:cNvSpPr/>
              <p:nvPr/>
            </p:nvSpPr>
            <p:spPr>
              <a:xfrm flipH="1">
                <a:off x="4604657" y="4035519"/>
                <a:ext cx="138229" cy="826590"/>
              </a:xfrm>
              <a:custGeom>
                <a:avLst/>
                <a:gdLst/>
                <a:ahLst/>
                <a:cxnLst/>
                <a:rect l="l" t="t" r="r" b="b"/>
                <a:pathLst>
                  <a:path w="21600" h="21600">
                    <a:moveTo>
                      <a:pt x="0" y="0"/>
                    </a:moveTo>
                    <a:lnTo>
                      <a:pt x="21600" y="21600"/>
                    </a:lnTo>
                  </a:path>
                </a:pathLst>
              </a:custGeom>
              <a:noFill/>
              <a:ln w="38160">
                <a:solidFill>
                  <a:schemeClr val="accent2"/>
                </a:solidFill>
                <a:round/>
                <a:tailEnd type="triangle" w="med" len="med"/>
              </a:ln>
            </p:spPr>
            <p:style>
              <a:lnRef idx="1">
                <a:schemeClr val="accent1"/>
              </a:lnRef>
              <a:fillRef idx="0">
                <a:schemeClr val="accent1"/>
              </a:fillRef>
              <a:effectRef idx="0">
                <a:schemeClr val="accent1"/>
              </a:effectRef>
              <a:fontRef idx="minor"/>
            </p:style>
          </p:sp>
          <p:sp>
            <p:nvSpPr>
              <p:cNvPr id="20" name="CustomShape 18"/>
              <p:cNvSpPr/>
              <p:nvPr/>
            </p:nvSpPr>
            <p:spPr>
              <a:xfrm>
                <a:off x="3842657" y="4862109"/>
                <a:ext cx="1676400" cy="551130"/>
              </a:xfrm>
              <a:prstGeom prst="roundRect">
                <a:avLst>
                  <a:gd name="adj" fmla="val 16667"/>
                </a:avLst>
              </a:prstGeom>
              <a:noFill/>
              <a:ln w="38160">
                <a:solidFill>
                  <a:schemeClr val="accent2"/>
                </a:solidFill>
                <a:round/>
              </a:ln>
            </p:spPr>
            <p:style>
              <a:lnRef idx="2">
                <a:schemeClr val="accent1">
                  <a:shade val="50000"/>
                </a:schemeClr>
              </a:lnRef>
              <a:fillRef idx="1">
                <a:schemeClr val="accent1"/>
              </a:fillRef>
              <a:effectRef idx="0">
                <a:schemeClr val="accent1"/>
              </a:effectRef>
              <a:fontRef idx="minor"/>
            </p:style>
          </p:sp>
          <mc:AlternateContent xmlns:mc="http://schemas.openxmlformats.org/markup-compatibility/2006" xmlns:a14="http://schemas.microsoft.com/office/drawing/2010/main">
            <mc:Choice Requires="a14">
              <p:sp>
                <p:nvSpPr>
                  <p:cNvPr id="21" name="Formula 11"/>
                  <p:cNvSpPr txBox="1"/>
                  <p:nvPr/>
                </p:nvSpPr>
                <p:spPr>
                  <a:xfrm>
                    <a:off x="3752177" y="4908208"/>
                    <a:ext cx="1933560" cy="522720"/>
                  </a:xfrm>
                  <a:prstGeom prst="rect">
                    <a:avLst/>
                  </a:prstGeom>
                </p:spPr>
                <p:txBody>
                  <a:bodyPr/>
                  <a:lstStyle/>
                  <a:p>
                    <a:pPr/>
                    <a14:m>
                      <m:oMathPara xmlns:m="http://schemas.openxmlformats.org/officeDocument/2006/math">
                        <m:oMathParaPr>
                          <m:jc m:val="centerGroup"/>
                        </m:oMathParaPr>
                        <m:oMath xmlns:m="http://schemas.openxmlformats.org/officeDocument/2006/math">
                          <m:r>
                            <a:rPr sz="2400">
                              <a:latin typeface="Cambria Math"/>
                            </a:rPr>
                            <m:t>𝑊</m:t>
                          </m:r>
                          <m:r>
                            <a:rPr sz="2400">
                              <a:latin typeface="Cambria Math"/>
                            </a:rPr>
                            <m:t>=</m:t>
                          </m:r>
                          <m:r>
                            <a:rPr sz="2400">
                              <a:latin typeface="Cambria Math"/>
                            </a:rPr>
                            <m:t>𝐴</m:t>
                          </m:r>
                          <m:sSup>
                            <m:sSupPr>
                              <m:ctrlPr>
                                <a:rPr sz="2400" i="1">
                                  <a:latin typeface="Cambria Math" panose="02040503050406030204" pitchFamily="18" charset="0"/>
                                </a:rPr>
                              </m:ctrlPr>
                            </m:sSupPr>
                            <m:e>
                              <m:r>
                                <a:rPr sz="2400">
                                  <a:latin typeface="Cambria Math"/>
                                </a:rPr>
                                <m:t>𝐷</m:t>
                              </m:r>
                            </m:e>
                            <m:sup>
                              <m:r>
                                <a:rPr sz="2400">
                                  <a:latin typeface="Cambria Math"/>
                                </a:rPr>
                                <m:t>−</m:t>
                              </m:r>
                              <m:r>
                                <a:rPr sz="2400">
                                  <a:latin typeface="Cambria Math"/>
                                </a:rPr>
                                <m:t>1</m:t>
                              </m:r>
                            </m:sup>
                          </m:sSup>
                        </m:oMath>
                      </m:oMathPara>
                    </a14:m>
                    <a:endParaRPr sz="2400" dirty="0"/>
                  </a:p>
                </p:txBody>
              </p:sp>
            </mc:Choice>
            <mc:Fallback xmlns="">
              <p:sp>
                <p:nvSpPr>
                  <p:cNvPr id="21" name="Formula 11"/>
                  <p:cNvSpPr txBox="1">
                    <a:spLocks noRot="1" noChangeAspect="1" noMove="1" noResize="1" noEditPoints="1" noAdjustHandles="1" noChangeArrowheads="1" noChangeShapeType="1" noTextEdit="1"/>
                  </p:cNvSpPr>
                  <p:nvPr/>
                </p:nvSpPr>
                <p:spPr>
                  <a:xfrm>
                    <a:off x="3752177" y="4908208"/>
                    <a:ext cx="1933560" cy="522720"/>
                  </a:xfrm>
                  <a:prstGeom prst="rect">
                    <a:avLst/>
                  </a:prstGeom>
                  <a:blipFill>
                    <a:blip r:embed="rId8"/>
                    <a:stretch>
                      <a:fillRect/>
                    </a:stretch>
                  </a:blipFill>
                </p:spPr>
                <p:txBody>
                  <a:bodyPr/>
                  <a:lstStyle/>
                  <a:p>
                    <a:r>
                      <a:rPr lang="en-US">
                        <a:noFill/>
                      </a:rPr>
                      <a:t> </a:t>
                    </a:r>
                  </a:p>
                </p:txBody>
              </p:sp>
            </mc:Fallback>
          </mc:AlternateContent>
        </p:grpSp>
        <p:sp>
          <p:nvSpPr>
            <p:cNvPr id="22" name="CustomShape 17"/>
            <p:cNvSpPr/>
            <p:nvPr/>
          </p:nvSpPr>
          <p:spPr>
            <a:xfrm flipH="1">
              <a:off x="3873997" y="5136032"/>
              <a:ext cx="706934" cy="679523"/>
            </a:xfrm>
            <a:custGeom>
              <a:avLst/>
              <a:gdLst/>
              <a:ahLst/>
              <a:cxnLst/>
              <a:rect l="l" t="t" r="r" b="b"/>
              <a:pathLst>
                <a:path w="21600" h="21600">
                  <a:moveTo>
                    <a:pt x="0" y="0"/>
                  </a:moveTo>
                  <a:lnTo>
                    <a:pt x="21600" y="21600"/>
                  </a:lnTo>
                </a:path>
              </a:pathLst>
            </a:custGeom>
            <a:noFill/>
            <a:ln w="38160">
              <a:solidFill>
                <a:schemeClr val="accent2"/>
              </a:solidFill>
              <a:round/>
              <a:tailEnd type="triangle" w="med" len="med"/>
            </a:ln>
          </p:spPr>
          <p:style>
            <a:lnRef idx="1">
              <a:schemeClr val="accent1"/>
            </a:lnRef>
            <a:fillRef idx="0">
              <a:schemeClr val="accent1"/>
            </a:fillRef>
            <a:effectRef idx="0">
              <a:schemeClr val="accent1"/>
            </a:effectRef>
            <a:fontRef idx="minor"/>
          </p:style>
        </p:sp>
        <p:sp>
          <p:nvSpPr>
            <p:cNvPr id="23" name="CustomShape 17"/>
            <p:cNvSpPr/>
            <p:nvPr/>
          </p:nvSpPr>
          <p:spPr>
            <a:xfrm>
              <a:off x="4970109" y="5131783"/>
              <a:ext cx="837448" cy="683771"/>
            </a:xfrm>
            <a:custGeom>
              <a:avLst/>
              <a:gdLst/>
              <a:ahLst/>
              <a:cxnLst/>
              <a:rect l="l" t="t" r="r" b="b"/>
              <a:pathLst>
                <a:path w="21600" h="21600">
                  <a:moveTo>
                    <a:pt x="0" y="0"/>
                  </a:moveTo>
                  <a:lnTo>
                    <a:pt x="21600" y="21600"/>
                  </a:lnTo>
                </a:path>
              </a:pathLst>
            </a:custGeom>
            <a:noFill/>
            <a:ln w="38160">
              <a:solidFill>
                <a:schemeClr val="accent2"/>
              </a:solidFill>
              <a:round/>
              <a:tailEnd type="triangle" w="med" len="med"/>
            </a:ln>
          </p:spPr>
          <p:style>
            <a:lnRef idx="1">
              <a:schemeClr val="accent1"/>
            </a:lnRef>
            <a:fillRef idx="0">
              <a:schemeClr val="accent1"/>
            </a:fillRef>
            <a:effectRef idx="0">
              <a:schemeClr val="accent1"/>
            </a:effectRef>
            <a:fontRef idx="minor"/>
          </p:style>
        </p:sp>
        <mc:AlternateContent xmlns:mc="http://schemas.openxmlformats.org/markup-compatibility/2006" xmlns:a14="http://schemas.microsoft.com/office/drawing/2010/main">
          <mc:Choice Requires="a14">
            <p:sp>
              <p:nvSpPr>
                <p:cNvPr id="3" name="Rectangle 2"/>
                <p:cNvSpPr/>
                <p:nvPr/>
              </p:nvSpPr>
              <p:spPr>
                <a:xfrm>
                  <a:off x="2663937" y="5815556"/>
                  <a:ext cx="1969193" cy="87171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ar-AE" i="1" smtClean="0">
                                <a:latin typeface="Cambria Math" panose="02040503050406030204" pitchFamily="18" charset="0"/>
                              </a:rPr>
                            </m:ctrlPr>
                          </m:dPr>
                          <m:e>
                            <m:m>
                              <m:mPr>
                                <m:mcs>
                                  <m:mc>
                                    <m:mcPr>
                                      <m:count m:val="3"/>
                                      <m:mcJc m:val="center"/>
                                    </m:mcPr>
                                  </m:mc>
                                </m:mcs>
                                <m:ctrlPr>
                                  <a:rPr lang="ar-AE" i="1">
                                    <a:latin typeface="Cambria Math" panose="02040503050406030204" pitchFamily="18" charset="0"/>
                                  </a:rPr>
                                </m:ctrlPr>
                              </m:mPr>
                              <m:mr>
                                <m:e>
                                  <m:sSub>
                                    <m:sSubPr>
                                      <m:ctrlPr>
                                        <a:rPr lang="ar-AE" i="1">
                                          <a:latin typeface="Cambria Math" panose="02040503050406030204" pitchFamily="18" charset="0"/>
                                        </a:rPr>
                                      </m:ctrlPr>
                                    </m:sSubPr>
                                    <m:e>
                                      <m:r>
                                        <a:rPr lang="en-US" b="0" i="1" smtClean="0">
                                          <a:latin typeface="Cambria Math" panose="02040503050406030204" pitchFamily="18" charset="0"/>
                                        </a:rPr>
                                        <m:t>𝐴</m:t>
                                      </m:r>
                                    </m:e>
                                    <m:sub>
                                      <m:r>
                                        <a:rPr lang="ar-AE">
                                          <a:latin typeface="Cambria Math"/>
                                        </a:rPr>
                                        <m:t>1</m:t>
                                      </m:r>
                                      <m:r>
                                        <a:rPr lang="en-US">
                                          <a:latin typeface="Cambria Math" panose="02040503050406030204" pitchFamily="18" charset="0"/>
                                        </a:rPr>
                                        <m:t>1</m:t>
                                      </m:r>
                                    </m:sub>
                                  </m:sSub>
                                </m:e>
                                <m:e>
                                  <m:r>
                                    <a:rPr lang="ar-AE" i="1">
                                      <a:latin typeface="Cambria Math" panose="02040503050406030204" pitchFamily="18" charset="0"/>
                                    </a:rPr>
                                    <m:t>…</m:t>
                                  </m:r>
                                </m:e>
                                <m:e>
                                  <m:sSub>
                                    <m:sSubPr>
                                      <m:ctrlPr>
                                        <a:rPr lang="ar-AE" i="1">
                                          <a:latin typeface="Cambria Math" panose="02040503050406030204" pitchFamily="18" charset="0"/>
                                        </a:rPr>
                                      </m:ctrlPr>
                                    </m:sSubPr>
                                    <m:e>
                                      <m:r>
                                        <a:rPr lang="en-US" b="0" i="1" smtClean="0">
                                          <a:latin typeface="Cambria Math" panose="02040503050406030204" pitchFamily="18" charset="0"/>
                                        </a:rPr>
                                        <m:t>𝐴</m:t>
                                      </m:r>
                                    </m:e>
                                    <m:sub>
                                      <m:r>
                                        <a:rPr lang="en-US" i="1">
                                          <a:latin typeface="Cambria Math" panose="02040503050406030204" pitchFamily="18" charset="0"/>
                                        </a:rPr>
                                        <m:t>1</m:t>
                                      </m:r>
                                      <m:r>
                                        <a:rPr lang="en-US" i="1">
                                          <a:latin typeface="Cambria Math" panose="02040503050406030204" pitchFamily="18" charset="0"/>
                                        </a:rPr>
                                        <m:t>𝑛</m:t>
                                      </m:r>
                                    </m:sub>
                                  </m:sSub>
                                </m:e>
                              </m:mr>
                              <m:mr>
                                <m:e>
                                  <m:r>
                                    <a:rPr lang="ar-AE" i="1">
                                      <a:latin typeface="Cambria Math" panose="02040503050406030204" pitchFamily="18" charset="0"/>
                                    </a:rPr>
                                    <m:t>⋮</m:t>
                                  </m:r>
                                </m:e>
                                <m:e>
                                  <m:r>
                                    <a:rPr lang="ar-AE">
                                      <a:latin typeface="Cambria Math"/>
                                    </a:rPr>
                                    <m:t>⋱</m:t>
                                  </m:r>
                                </m:e>
                                <m:e>
                                  <m:r>
                                    <a:rPr lang="ar-AE" i="1">
                                      <a:latin typeface="Cambria Math" panose="02040503050406030204" pitchFamily="18" charset="0"/>
                                    </a:rPr>
                                    <m:t>⋮</m:t>
                                  </m:r>
                                </m:e>
                              </m:mr>
                              <m:mr>
                                <m:e>
                                  <m:sSub>
                                    <m:sSubPr>
                                      <m:ctrlPr>
                                        <a:rPr lang="ar-AE" i="1">
                                          <a:latin typeface="Cambria Math" panose="02040503050406030204" pitchFamily="18" charset="0"/>
                                        </a:rPr>
                                      </m:ctrlPr>
                                    </m:sSubPr>
                                    <m:e>
                                      <m:r>
                                        <a:rPr lang="en-US" b="0" i="1" smtClean="0">
                                          <a:latin typeface="Cambria Math" panose="02040503050406030204" pitchFamily="18" charset="0"/>
                                        </a:rPr>
                                        <m:t>𝐴</m:t>
                                      </m:r>
                                    </m:e>
                                    <m:sub>
                                      <m:r>
                                        <a:rPr lang="en-US" i="1">
                                          <a:latin typeface="Cambria Math" panose="02040503050406030204" pitchFamily="18" charset="0"/>
                                        </a:rPr>
                                        <m:t>𝑛</m:t>
                                      </m:r>
                                      <m:r>
                                        <a:rPr lang="en-US" i="1">
                                          <a:latin typeface="Cambria Math" panose="02040503050406030204" pitchFamily="18" charset="0"/>
                                        </a:rPr>
                                        <m:t>1</m:t>
                                      </m:r>
                                    </m:sub>
                                  </m:sSub>
                                </m:e>
                                <m:e>
                                  <m:r>
                                    <a:rPr lang="ar-AE" i="1">
                                      <a:latin typeface="Cambria Math" panose="02040503050406030204" pitchFamily="18" charset="0"/>
                                    </a:rPr>
                                    <m:t>…</m:t>
                                  </m:r>
                                </m:e>
                                <m:e>
                                  <m:sSub>
                                    <m:sSubPr>
                                      <m:ctrlPr>
                                        <a:rPr lang="ar-AE" i="1">
                                          <a:latin typeface="Cambria Math" panose="02040503050406030204" pitchFamily="18" charset="0"/>
                                        </a:rPr>
                                      </m:ctrlPr>
                                    </m:sSubPr>
                                    <m:e>
                                      <m:r>
                                        <a:rPr lang="en-US" b="0" i="1" smtClean="0">
                                          <a:latin typeface="Cambria Math" panose="02040503050406030204" pitchFamily="18" charset="0"/>
                                        </a:rPr>
                                        <m:t>𝐴</m:t>
                                      </m:r>
                                    </m:e>
                                    <m:sub>
                                      <m:r>
                                        <a:rPr lang="en-US" i="1">
                                          <a:latin typeface="Cambria Math" panose="02040503050406030204" pitchFamily="18" charset="0"/>
                                        </a:rPr>
                                        <m:t>𝑛𝑛</m:t>
                                      </m:r>
                                    </m:sub>
                                  </m:sSub>
                                </m:e>
                              </m:mr>
                            </m:m>
                          </m:e>
                        </m:d>
                      </m:oMath>
                    </m:oMathPara>
                  </a14:m>
                  <a:endParaRPr lang="en-US" dirty="0"/>
                </a:p>
              </p:txBody>
            </p:sp>
          </mc:Choice>
          <mc:Fallback xmlns="">
            <p:sp>
              <p:nvSpPr>
                <p:cNvPr id="3" name="Rectangle 2"/>
                <p:cNvSpPr>
                  <a:spLocks noRot="1" noChangeAspect="1" noMove="1" noResize="1" noEditPoints="1" noAdjustHandles="1" noChangeArrowheads="1" noChangeShapeType="1" noTextEdit="1"/>
                </p:cNvSpPr>
                <p:nvPr/>
              </p:nvSpPr>
              <p:spPr>
                <a:xfrm>
                  <a:off x="2663937" y="5815556"/>
                  <a:ext cx="1969193" cy="871713"/>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angle 3"/>
                <p:cNvSpPr/>
                <p:nvPr/>
              </p:nvSpPr>
              <p:spPr>
                <a:xfrm>
                  <a:off x="5105400" y="5819427"/>
                  <a:ext cx="1716304" cy="87748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ar-AE" i="1" smtClean="0">
                                <a:latin typeface="Cambria Math" panose="02040503050406030204" pitchFamily="18" charset="0"/>
                              </a:rPr>
                            </m:ctrlPr>
                          </m:dPr>
                          <m:e>
                            <m:m>
                              <m:mPr>
                                <m:mcs>
                                  <m:mc>
                                    <m:mcPr>
                                      <m:count m:val="3"/>
                                      <m:mcJc m:val="center"/>
                                    </m:mcPr>
                                  </m:mc>
                                </m:mcs>
                                <m:ctrlPr>
                                  <a:rPr lang="ar-AE" i="1">
                                    <a:latin typeface="Cambria Math" panose="02040503050406030204" pitchFamily="18" charset="0"/>
                                  </a:rPr>
                                </m:ctrlPr>
                              </m:mPr>
                              <m:mr>
                                <m:e>
                                  <m:sSub>
                                    <m:sSubPr>
                                      <m:ctrlPr>
                                        <a:rPr lang="ar-AE" i="1">
                                          <a:latin typeface="Cambria Math" panose="02040503050406030204" pitchFamily="18" charset="0"/>
                                        </a:rPr>
                                      </m:ctrlPr>
                                    </m:sSubPr>
                                    <m:e>
                                      <m:r>
                                        <a:rPr lang="en-US" b="0" i="1" smtClean="0">
                                          <a:latin typeface="Cambria Math" panose="02040503050406030204" pitchFamily="18" charset="0"/>
                                        </a:rPr>
                                        <m:t>𝐷</m:t>
                                      </m:r>
                                    </m:e>
                                    <m:sub>
                                      <m:r>
                                        <a:rPr lang="ar-AE">
                                          <a:latin typeface="Cambria Math"/>
                                        </a:rPr>
                                        <m:t>1</m:t>
                                      </m:r>
                                    </m:sub>
                                  </m:sSub>
                                </m:e>
                                <m:e>
                                  <m:r>
                                    <a:rPr lang="ar-AE">
                                      <a:latin typeface="Cambria Math"/>
                                    </a:rPr>
                                    <m:t>0</m:t>
                                  </m:r>
                                </m:e>
                                <m:e>
                                  <m:r>
                                    <a:rPr lang="ar-AE">
                                      <a:latin typeface="Cambria Math"/>
                                    </a:rPr>
                                    <m:t>0</m:t>
                                  </m:r>
                                </m:e>
                              </m:mr>
                              <m:mr>
                                <m:e>
                                  <m:r>
                                    <a:rPr lang="ar-AE">
                                      <a:latin typeface="Cambria Math"/>
                                    </a:rPr>
                                    <m:t>0</m:t>
                                  </m:r>
                                </m:e>
                                <m:e>
                                  <m:r>
                                    <a:rPr lang="ar-AE">
                                      <a:latin typeface="Cambria Math"/>
                                    </a:rPr>
                                    <m:t>⋱</m:t>
                                  </m:r>
                                </m:e>
                                <m:e>
                                  <m:r>
                                    <a:rPr lang="ar-AE">
                                      <a:latin typeface="Cambria Math"/>
                                    </a:rPr>
                                    <m:t>0</m:t>
                                  </m:r>
                                </m:e>
                              </m:mr>
                              <m:mr>
                                <m:e>
                                  <m:r>
                                    <a:rPr lang="ar-AE">
                                      <a:latin typeface="Cambria Math"/>
                                    </a:rPr>
                                    <m:t>0</m:t>
                                  </m:r>
                                </m:e>
                                <m:e>
                                  <m:r>
                                    <a:rPr lang="ar-AE">
                                      <a:latin typeface="Cambria Math"/>
                                    </a:rPr>
                                    <m:t>0</m:t>
                                  </m:r>
                                </m:e>
                                <m:e>
                                  <m:sSub>
                                    <m:sSubPr>
                                      <m:ctrlPr>
                                        <a:rPr lang="ar-AE" i="1">
                                          <a:latin typeface="Cambria Math" panose="02040503050406030204" pitchFamily="18" charset="0"/>
                                        </a:rPr>
                                      </m:ctrlPr>
                                    </m:sSubPr>
                                    <m:e>
                                      <m:r>
                                        <a:rPr lang="en-US" b="0" i="1" smtClean="0">
                                          <a:latin typeface="Cambria Math" panose="02040503050406030204" pitchFamily="18" charset="0"/>
                                        </a:rPr>
                                        <m:t>𝐷</m:t>
                                      </m:r>
                                    </m:e>
                                    <m:sub>
                                      <m:r>
                                        <a:rPr lang="ar-AE">
                                          <a:latin typeface="Cambria Math"/>
                                        </a:rPr>
                                        <m:t>𝑛</m:t>
                                      </m:r>
                                    </m:sub>
                                  </m:sSub>
                                </m:e>
                              </m:mr>
                            </m:m>
                          </m:e>
                        </m:d>
                      </m:oMath>
                    </m:oMathPara>
                  </a14:m>
                  <a:endParaRPr lang="en-US" dirty="0"/>
                </a:p>
              </p:txBody>
            </p:sp>
          </mc:Choice>
          <mc:Fallback xmlns="">
            <p:sp>
              <p:nvSpPr>
                <p:cNvPr id="4" name="Rectangle 3"/>
                <p:cNvSpPr>
                  <a:spLocks noRot="1" noChangeAspect="1" noMove="1" noResize="1" noEditPoints="1" noAdjustHandles="1" noChangeArrowheads="1" noChangeShapeType="1" noTextEdit="1"/>
                </p:cNvSpPr>
                <p:nvPr/>
              </p:nvSpPr>
              <p:spPr>
                <a:xfrm>
                  <a:off x="5105400" y="5819427"/>
                  <a:ext cx="1716304" cy="877484"/>
                </a:xfrm>
                <a:prstGeom prst="rect">
                  <a:avLst/>
                </a:prstGeom>
                <a:blipFill>
                  <a:blip r:embed="rId10"/>
                  <a:stretch>
                    <a:fillRect/>
                  </a:stretch>
                </a:blipFill>
              </p:spPr>
              <p:txBody>
                <a:bodyPr/>
                <a:lstStyle/>
                <a:p>
                  <a:r>
                    <a:rPr lang="en-US">
                      <a:noFill/>
                    </a:rPr>
                    <a:t> </a:t>
                  </a:r>
                </a:p>
              </p:txBody>
            </p:sp>
          </mc:Fallback>
        </mc:AlternateContent>
        <p:sp>
          <p:nvSpPr>
            <p:cNvPr id="24" name="CustomShape 18"/>
            <p:cNvSpPr/>
            <p:nvPr/>
          </p:nvSpPr>
          <p:spPr>
            <a:xfrm>
              <a:off x="2743200" y="5815556"/>
              <a:ext cx="1837732" cy="966244"/>
            </a:xfrm>
            <a:prstGeom prst="roundRect">
              <a:avLst>
                <a:gd name="adj" fmla="val 16667"/>
              </a:avLst>
            </a:prstGeom>
            <a:noFill/>
            <a:ln w="38160">
              <a:solidFill>
                <a:schemeClr val="accent2"/>
              </a:solidFill>
              <a:round/>
            </a:ln>
          </p:spPr>
          <p:style>
            <a:lnRef idx="2">
              <a:schemeClr val="accent1">
                <a:shade val="50000"/>
              </a:schemeClr>
            </a:lnRef>
            <a:fillRef idx="1">
              <a:schemeClr val="accent1"/>
            </a:fillRef>
            <a:effectRef idx="0">
              <a:schemeClr val="accent1"/>
            </a:effectRef>
            <a:fontRef idx="minor"/>
          </p:style>
        </p:sp>
        <p:sp>
          <p:nvSpPr>
            <p:cNvPr id="25" name="CustomShape 18"/>
            <p:cNvSpPr/>
            <p:nvPr/>
          </p:nvSpPr>
          <p:spPr>
            <a:xfrm>
              <a:off x="5017702" y="5815556"/>
              <a:ext cx="1837732" cy="966244"/>
            </a:xfrm>
            <a:prstGeom prst="roundRect">
              <a:avLst>
                <a:gd name="adj" fmla="val 16667"/>
              </a:avLst>
            </a:prstGeom>
            <a:noFill/>
            <a:ln w="38160">
              <a:solidFill>
                <a:schemeClr val="accent2"/>
              </a:solidFill>
              <a:round/>
            </a:ln>
          </p:spPr>
          <p:style>
            <a:lnRef idx="2">
              <a:schemeClr val="accent1">
                <a:shade val="50000"/>
              </a:schemeClr>
            </a:lnRef>
            <a:fillRef idx="1">
              <a:schemeClr val="accent1"/>
            </a:fillRef>
            <a:effectRef idx="0">
              <a:schemeClr val="accent1"/>
            </a:effectRef>
            <a:fontRef idx="minor"/>
          </p:style>
        </p:sp>
      </p:grpSp>
    </p:spTree>
    <p:extLst>
      <p:ext uri="{BB962C8B-B14F-4D97-AF65-F5344CB8AC3E}">
        <p14:creationId xmlns:p14="http://schemas.microsoft.com/office/powerpoint/2010/main" val="56595872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stomShape 1"/>
          <p:cNvSpPr/>
          <p:nvPr/>
        </p:nvSpPr>
        <p:spPr>
          <a:xfrm>
            <a:off x="640080" y="228600"/>
            <a:ext cx="7863120" cy="521766"/>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2800" spc="-1" dirty="0" smtClean="0">
                <a:solidFill>
                  <a:srgbClr val="FFFFFF"/>
                </a:solidFill>
                <a:latin typeface="Calibri" panose="020F0502020204030204" pitchFamily="34" charset="0"/>
                <a:ea typeface="DejaVu Sans"/>
                <a:cs typeface="Calibri" panose="020F0502020204030204" pitchFamily="34" charset="0"/>
              </a:rPr>
              <a:t>PPI Network Degree Bias</a:t>
            </a:r>
            <a:endParaRPr lang="en-US" sz="2800" spc="-1" dirty="0">
              <a:solidFill>
                <a:srgbClr val="FFFFFF"/>
              </a:solidFill>
              <a:latin typeface="Calibri" panose="020F0502020204030204" pitchFamily="34" charset="0"/>
              <a:ea typeface="DejaVu Sans"/>
              <a:cs typeface="Calibri" panose="020F0502020204030204" pitchFamily="34" charset="0"/>
            </a:endParaRPr>
          </a:p>
        </p:txBody>
      </p:sp>
      <p:grpSp>
        <p:nvGrpSpPr>
          <p:cNvPr id="9" name="Group 8"/>
          <p:cNvGrpSpPr/>
          <p:nvPr/>
        </p:nvGrpSpPr>
        <p:grpSpPr>
          <a:xfrm>
            <a:off x="928132" y="1092443"/>
            <a:ext cx="3505200" cy="3599398"/>
            <a:chOff x="838200" y="1981200"/>
            <a:chExt cx="3505200" cy="3599398"/>
          </a:xfrm>
        </p:grpSpPr>
        <p:pic>
          <p:nvPicPr>
            <p:cNvPr id="7" name="Picture 2" descr="\\project\hfa_work\barel\Toxicogenomics\Frontiers_toxicogenomics_paper\CPDB.png"/>
            <p:cNvPicPr>
              <a:picLocks noChangeAspect="1" noChangeArrowheads="1"/>
            </p:cNvPicPr>
            <p:nvPr/>
          </p:nvPicPr>
          <p:blipFill rotWithShape="1">
            <a:blip r:embed="rId3">
              <a:extLst>
                <a:ext uri="{28A0092B-C50C-407E-A947-70E740481C1C}">
                  <a14:useLocalDpi xmlns:a14="http://schemas.microsoft.com/office/drawing/2010/main" val="0"/>
                </a:ext>
              </a:extLst>
            </a:blip>
            <a:srcRect l="51272" t="2357" b="44879"/>
            <a:stretch/>
          </p:blipFill>
          <p:spPr bwMode="auto">
            <a:xfrm>
              <a:off x="838200" y="2057400"/>
              <a:ext cx="3505200" cy="3523198"/>
            </a:xfrm>
            <a:prstGeom prst="rect">
              <a:avLst/>
            </a:prstGeom>
            <a:noFill/>
            <a:extLst>
              <a:ext uri="{909E8E84-426E-40DD-AFC4-6F175D3DCCD1}">
                <a14:hiddenFill xmlns:a14="http://schemas.microsoft.com/office/drawing/2010/main">
                  <a:solidFill>
                    <a:srgbClr val="FFFFFF"/>
                  </a:solidFill>
                </a14:hiddenFill>
              </a:ext>
            </a:extLst>
          </p:spPr>
        </p:pic>
        <p:sp>
          <p:nvSpPr>
            <p:cNvPr id="8" name="Rounded Rectangle 7"/>
            <p:cNvSpPr/>
            <p:nvPr/>
          </p:nvSpPr>
          <p:spPr>
            <a:xfrm>
              <a:off x="914400" y="1981200"/>
              <a:ext cx="304800" cy="38100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spTree>
    <p:extLst>
      <p:ext uri="{BB962C8B-B14F-4D97-AF65-F5344CB8AC3E}">
        <p14:creationId xmlns:p14="http://schemas.microsoft.com/office/powerpoint/2010/main" val="5699382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stomShape 1"/>
          <p:cNvSpPr/>
          <p:nvPr/>
        </p:nvSpPr>
        <p:spPr>
          <a:xfrm>
            <a:off x="640080" y="228600"/>
            <a:ext cx="7863120" cy="521766"/>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2800" spc="-1" dirty="0" smtClean="0">
                <a:solidFill>
                  <a:srgbClr val="FFFFFF"/>
                </a:solidFill>
                <a:latin typeface="Calibri" panose="020F0502020204030204" pitchFamily="34" charset="0"/>
                <a:ea typeface="DejaVu Sans"/>
                <a:cs typeface="Calibri" panose="020F0502020204030204" pitchFamily="34" charset="0"/>
              </a:rPr>
              <a:t>PPI Network Degree Bias</a:t>
            </a:r>
            <a:endParaRPr lang="en-US" sz="2800" spc="-1" dirty="0">
              <a:solidFill>
                <a:srgbClr val="FFFFFF"/>
              </a:solidFill>
              <a:latin typeface="Calibri" panose="020F0502020204030204" pitchFamily="34" charset="0"/>
              <a:ea typeface="DejaVu Sans"/>
              <a:cs typeface="Calibri" panose="020F0502020204030204" pitchFamily="34" charset="0"/>
            </a:endParaRPr>
          </a:p>
        </p:txBody>
      </p:sp>
      <p:grpSp>
        <p:nvGrpSpPr>
          <p:cNvPr id="9" name="Group 8"/>
          <p:cNvGrpSpPr/>
          <p:nvPr/>
        </p:nvGrpSpPr>
        <p:grpSpPr>
          <a:xfrm>
            <a:off x="928132" y="1092443"/>
            <a:ext cx="3505200" cy="3599398"/>
            <a:chOff x="838200" y="1981200"/>
            <a:chExt cx="3505200" cy="3599398"/>
          </a:xfrm>
        </p:grpSpPr>
        <p:pic>
          <p:nvPicPr>
            <p:cNvPr id="7" name="Picture 2" descr="\\project\hfa_work\barel\Toxicogenomics\Frontiers_toxicogenomics_paper\CPDB.png"/>
            <p:cNvPicPr>
              <a:picLocks noChangeAspect="1" noChangeArrowheads="1"/>
            </p:cNvPicPr>
            <p:nvPr/>
          </p:nvPicPr>
          <p:blipFill rotWithShape="1">
            <a:blip r:embed="rId3">
              <a:extLst>
                <a:ext uri="{28A0092B-C50C-407E-A947-70E740481C1C}">
                  <a14:useLocalDpi xmlns:a14="http://schemas.microsoft.com/office/drawing/2010/main" val="0"/>
                </a:ext>
              </a:extLst>
            </a:blip>
            <a:srcRect l="51272" t="2357" b="44879"/>
            <a:stretch/>
          </p:blipFill>
          <p:spPr bwMode="auto">
            <a:xfrm>
              <a:off x="838200" y="2057400"/>
              <a:ext cx="3505200" cy="3523198"/>
            </a:xfrm>
            <a:prstGeom prst="rect">
              <a:avLst/>
            </a:prstGeom>
            <a:noFill/>
            <a:extLst>
              <a:ext uri="{909E8E84-426E-40DD-AFC4-6F175D3DCCD1}">
                <a14:hiddenFill xmlns:a14="http://schemas.microsoft.com/office/drawing/2010/main">
                  <a:solidFill>
                    <a:srgbClr val="FFFFFF"/>
                  </a:solidFill>
                </a14:hiddenFill>
              </a:ext>
            </a:extLst>
          </p:spPr>
        </p:pic>
        <p:sp>
          <p:nvSpPr>
            <p:cNvPr id="8" name="Rounded Rectangle 7"/>
            <p:cNvSpPr/>
            <p:nvPr/>
          </p:nvSpPr>
          <p:spPr>
            <a:xfrm>
              <a:off x="914400" y="1981200"/>
              <a:ext cx="304800" cy="38100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84348" y="5844243"/>
            <a:ext cx="3775034" cy="785157"/>
          </a:xfrm>
          <a:prstGeom prst="rect">
            <a:avLst/>
          </a:prstGeom>
        </p:spPr>
      </p:pic>
      <p:sp>
        <p:nvSpPr>
          <p:cNvPr id="3" name="TextBox 2"/>
          <p:cNvSpPr txBox="1"/>
          <p:nvPr/>
        </p:nvSpPr>
        <p:spPr>
          <a:xfrm>
            <a:off x="5802296" y="5204924"/>
            <a:ext cx="2209800" cy="400110"/>
          </a:xfrm>
          <a:prstGeom prst="rect">
            <a:avLst/>
          </a:prstGeom>
          <a:noFill/>
        </p:spPr>
        <p:txBody>
          <a:bodyPr wrap="square" rtlCol="0">
            <a:spAutoFit/>
          </a:bodyPr>
          <a:lstStyle/>
          <a:p>
            <a:r>
              <a:rPr lang="en-US" sz="2000" b="1" dirty="0" smtClean="0">
                <a:latin typeface="Calibri" panose="020F0502020204030204" pitchFamily="34" charset="0"/>
                <a:cs typeface="Calibri" panose="020F0502020204030204" pitchFamily="34" charset="0"/>
              </a:rPr>
              <a:t>Yeast two hybrid</a:t>
            </a:r>
            <a:endParaRPr lang="en-US" sz="2000" b="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5140453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stomShape 1"/>
          <p:cNvSpPr/>
          <p:nvPr/>
        </p:nvSpPr>
        <p:spPr>
          <a:xfrm>
            <a:off x="640080" y="228600"/>
            <a:ext cx="7863120" cy="521766"/>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2800" spc="-1" dirty="0" smtClean="0">
                <a:solidFill>
                  <a:srgbClr val="FFFFFF"/>
                </a:solidFill>
                <a:latin typeface="Calibri" panose="020F0502020204030204" pitchFamily="34" charset="0"/>
                <a:ea typeface="DejaVu Sans"/>
                <a:cs typeface="Calibri" panose="020F0502020204030204" pitchFamily="34" charset="0"/>
              </a:rPr>
              <a:t>PPI Network Degree Bias</a:t>
            </a:r>
            <a:endParaRPr lang="en-US" sz="2800" spc="-1" dirty="0">
              <a:solidFill>
                <a:srgbClr val="FFFFFF"/>
              </a:solidFill>
              <a:latin typeface="Calibri" panose="020F0502020204030204" pitchFamily="34" charset="0"/>
              <a:ea typeface="DejaVu Sans"/>
              <a:cs typeface="Calibri" panose="020F0502020204030204" pitchFamily="34" charset="0"/>
            </a:endParaRPr>
          </a:p>
        </p:txBody>
      </p:sp>
      <p:grpSp>
        <p:nvGrpSpPr>
          <p:cNvPr id="9" name="Group 8"/>
          <p:cNvGrpSpPr/>
          <p:nvPr/>
        </p:nvGrpSpPr>
        <p:grpSpPr>
          <a:xfrm>
            <a:off x="928132" y="1092443"/>
            <a:ext cx="3505200" cy="3599398"/>
            <a:chOff x="838200" y="1981200"/>
            <a:chExt cx="3505200" cy="3599398"/>
          </a:xfrm>
        </p:grpSpPr>
        <p:pic>
          <p:nvPicPr>
            <p:cNvPr id="7" name="Picture 2" descr="\\project\hfa_work\barel\Toxicogenomics\Frontiers_toxicogenomics_paper\CPDB.png"/>
            <p:cNvPicPr>
              <a:picLocks noChangeAspect="1" noChangeArrowheads="1"/>
            </p:cNvPicPr>
            <p:nvPr/>
          </p:nvPicPr>
          <p:blipFill rotWithShape="1">
            <a:blip r:embed="rId3">
              <a:extLst>
                <a:ext uri="{28A0092B-C50C-407E-A947-70E740481C1C}">
                  <a14:useLocalDpi xmlns:a14="http://schemas.microsoft.com/office/drawing/2010/main" val="0"/>
                </a:ext>
              </a:extLst>
            </a:blip>
            <a:srcRect l="51272" t="2357" b="44879"/>
            <a:stretch/>
          </p:blipFill>
          <p:spPr bwMode="auto">
            <a:xfrm>
              <a:off x="838200" y="2057400"/>
              <a:ext cx="3505200" cy="3523198"/>
            </a:xfrm>
            <a:prstGeom prst="rect">
              <a:avLst/>
            </a:prstGeom>
            <a:noFill/>
            <a:extLst>
              <a:ext uri="{909E8E84-426E-40DD-AFC4-6F175D3DCCD1}">
                <a14:hiddenFill xmlns:a14="http://schemas.microsoft.com/office/drawing/2010/main">
                  <a:solidFill>
                    <a:srgbClr val="FFFFFF"/>
                  </a:solidFill>
                </a14:hiddenFill>
              </a:ext>
            </a:extLst>
          </p:spPr>
        </p:pic>
        <p:sp>
          <p:nvSpPr>
            <p:cNvPr id="8" name="Rounded Rectangle 7"/>
            <p:cNvSpPr/>
            <p:nvPr/>
          </p:nvSpPr>
          <p:spPr>
            <a:xfrm>
              <a:off x="914400" y="1981200"/>
              <a:ext cx="304800" cy="38100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grpSp>
        <p:nvGrpSpPr>
          <p:cNvPr id="29" name="Group 28"/>
          <p:cNvGrpSpPr/>
          <p:nvPr/>
        </p:nvGrpSpPr>
        <p:grpSpPr>
          <a:xfrm>
            <a:off x="5434997" y="1915722"/>
            <a:ext cx="1934582" cy="2029040"/>
            <a:chOff x="5637300" y="2572672"/>
            <a:chExt cx="1934582" cy="2029040"/>
          </a:xfrm>
        </p:grpSpPr>
        <p:sp>
          <p:nvSpPr>
            <p:cNvPr id="26" name="Line 5"/>
            <p:cNvSpPr/>
            <p:nvPr/>
          </p:nvSpPr>
          <p:spPr>
            <a:xfrm flipH="1" flipV="1">
              <a:off x="6751320" y="3613371"/>
              <a:ext cx="551162" cy="0"/>
            </a:xfrm>
            <a:prstGeom prst="line">
              <a:avLst/>
            </a:prstGeom>
            <a:ln w="38160">
              <a:solidFill>
                <a:srgbClr val="4A7EBB"/>
              </a:solidFill>
              <a:round/>
              <a:headEnd type="none" w="med" len="med"/>
              <a:tailEnd type="none" w="med" len="med"/>
            </a:ln>
          </p:spPr>
          <p:style>
            <a:lnRef idx="1">
              <a:schemeClr val="accent1"/>
            </a:lnRef>
            <a:fillRef idx="0">
              <a:schemeClr val="accent1"/>
            </a:fillRef>
            <a:effectRef idx="0">
              <a:schemeClr val="accent1"/>
            </a:effectRef>
            <a:fontRef idx="minor"/>
          </p:style>
        </p:sp>
        <p:sp>
          <p:nvSpPr>
            <p:cNvPr id="25" name="Line 5"/>
            <p:cNvSpPr/>
            <p:nvPr/>
          </p:nvSpPr>
          <p:spPr>
            <a:xfrm flipH="1" flipV="1">
              <a:off x="5893280" y="3613371"/>
              <a:ext cx="551162" cy="0"/>
            </a:xfrm>
            <a:prstGeom prst="line">
              <a:avLst/>
            </a:prstGeom>
            <a:ln w="38160">
              <a:solidFill>
                <a:srgbClr val="4A7EBB"/>
              </a:solidFill>
              <a:round/>
              <a:headEnd type="none" w="med" len="med"/>
              <a:tailEnd type="none" w="med" len="med"/>
            </a:ln>
          </p:spPr>
          <p:style>
            <a:lnRef idx="1">
              <a:schemeClr val="accent1"/>
            </a:lnRef>
            <a:fillRef idx="0">
              <a:schemeClr val="accent1"/>
            </a:fillRef>
            <a:effectRef idx="0">
              <a:schemeClr val="accent1"/>
            </a:effectRef>
            <a:fontRef idx="minor"/>
          </p:style>
        </p:sp>
        <p:sp>
          <p:nvSpPr>
            <p:cNvPr id="22" name="Line 5"/>
            <p:cNvSpPr/>
            <p:nvPr/>
          </p:nvSpPr>
          <p:spPr>
            <a:xfrm flipH="1" flipV="1">
              <a:off x="6614371" y="3745811"/>
              <a:ext cx="0" cy="530988"/>
            </a:xfrm>
            <a:prstGeom prst="line">
              <a:avLst/>
            </a:prstGeom>
            <a:ln w="38160">
              <a:solidFill>
                <a:srgbClr val="4A7EBB"/>
              </a:solidFill>
              <a:round/>
              <a:headEnd type="none" w="med" len="med"/>
              <a:tailEnd type="none" w="med" len="med"/>
            </a:ln>
          </p:spPr>
          <p:style>
            <a:lnRef idx="1">
              <a:schemeClr val="accent1"/>
            </a:lnRef>
            <a:fillRef idx="0">
              <a:schemeClr val="accent1"/>
            </a:fillRef>
            <a:effectRef idx="0">
              <a:schemeClr val="accent1"/>
            </a:effectRef>
            <a:fontRef idx="minor"/>
          </p:style>
        </p:sp>
        <p:sp>
          <p:nvSpPr>
            <p:cNvPr id="20" name="Line 5"/>
            <p:cNvSpPr/>
            <p:nvPr/>
          </p:nvSpPr>
          <p:spPr>
            <a:xfrm flipH="1" flipV="1">
              <a:off x="6633081" y="2898010"/>
              <a:ext cx="0" cy="530988"/>
            </a:xfrm>
            <a:prstGeom prst="line">
              <a:avLst/>
            </a:prstGeom>
            <a:ln w="38160">
              <a:solidFill>
                <a:srgbClr val="4A7EBB"/>
              </a:solidFill>
              <a:round/>
              <a:headEnd type="none" w="med" len="med"/>
              <a:tailEnd type="none" w="med" len="med"/>
            </a:ln>
          </p:spPr>
          <p:style>
            <a:lnRef idx="1">
              <a:schemeClr val="accent1"/>
            </a:lnRef>
            <a:fillRef idx="0">
              <a:schemeClr val="accent1"/>
            </a:fillRef>
            <a:effectRef idx="0">
              <a:schemeClr val="accent1"/>
            </a:effectRef>
            <a:fontRef idx="minor"/>
          </p:style>
        </p:sp>
        <p:sp>
          <p:nvSpPr>
            <p:cNvPr id="11" name="Line 4"/>
            <p:cNvSpPr/>
            <p:nvPr/>
          </p:nvSpPr>
          <p:spPr>
            <a:xfrm flipV="1">
              <a:off x="6712080" y="3019691"/>
              <a:ext cx="526320" cy="508320"/>
            </a:xfrm>
            <a:prstGeom prst="line">
              <a:avLst/>
            </a:prstGeom>
            <a:ln w="38160">
              <a:solidFill>
                <a:srgbClr val="4A7EBB"/>
              </a:solidFill>
              <a:prstDash val="solid"/>
              <a:round/>
              <a:headEnd type="none" w="med" len="med"/>
              <a:tailEnd type="none" w="med" len="med"/>
            </a:ln>
          </p:spPr>
          <p:style>
            <a:lnRef idx="1">
              <a:schemeClr val="accent1"/>
            </a:lnRef>
            <a:fillRef idx="0">
              <a:schemeClr val="accent1"/>
            </a:fillRef>
            <a:effectRef idx="0">
              <a:schemeClr val="accent1"/>
            </a:effectRef>
            <a:fontRef idx="minor"/>
          </p:style>
        </p:sp>
        <p:sp>
          <p:nvSpPr>
            <p:cNvPr id="12" name="Line 5"/>
            <p:cNvSpPr/>
            <p:nvPr/>
          </p:nvSpPr>
          <p:spPr>
            <a:xfrm flipH="1" flipV="1">
              <a:off x="6047160" y="3016451"/>
              <a:ext cx="507960" cy="526320"/>
            </a:xfrm>
            <a:prstGeom prst="line">
              <a:avLst/>
            </a:prstGeom>
            <a:ln w="38160">
              <a:solidFill>
                <a:srgbClr val="4A7EBB"/>
              </a:solidFill>
              <a:round/>
              <a:headEnd type="none" w="med" len="med"/>
              <a:tailEnd type="none" w="med" len="med"/>
            </a:ln>
          </p:spPr>
          <p:style>
            <a:lnRef idx="1">
              <a:schemeClr val="accent1"/>
            </a:lnRef>
            <a:fillRef idx="0">
              <a:schemeClr val="accent1"/>
            </a:fillRef>
            <a:effectRef idx="0">
              <a:schemeClr val="accent1"/>
            </a:effectRef>
            <a:fontRef idx="minor"/>
          </p:style>
        </p:sp>
        <p:sp>
          <p:nvSpPr>
            <p:cNvPr id="13" name="CustomShape 6"/>
            <p:cNvSpPr/>
            <p:nvPr/>
          </p:nvSpPr>
          <p:spPr>
            <a:xfrm rot="2760600">
              <a:off x="6439920" y="3424691"/>
              <a:ext cx="367560" cy="377280"/>
            </a:xfrm>
            <a:prstGeom prst="ellipse">
              <a:avLst/>
            </a:prstGeom>
            <a:solidFill>
              <a:schemeClr val="accent6">
                <a:lumMod val="75000"/>
              </a:schemeClr>
            </a:solidFill>
            <a:ln>
              <a:solidFill>
                <a:schemeClr val="accent6">
                  <a:lumMod val="75000"/>
                </a:schemeClr>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14" name="Line 7"/>
            <p:cNvSpPr/>
            <p:nvPr/>
          </p:nvSpPr>
          <p:spPr>
            <a:xfrm>
              <a:off x="6751320" y="3745811"/>
              <a:ext cx="507960" cy="526320"/>
            </a:xfrm>
            <a:prstGeom prst="line">
              <a:avLst/>
            </a:prstGeom>
            <a:ln w="38160">
              <a:solidFill>
                <a:srgbClr val="4A7EBB"/>
              </a:solidFill>
              <a:round/>
              <a:headEnd type="none" w="med" len="med"/>
              <a:tailEnd type="none" w="med" len="med"/>
            </a:ln>
          </p:spPr>
          <p:style>
            <a:lnRef idx="1">
              <a:schemeClr val="accent1"/>
            </a:lnRef>
            <a:fillRef idx="0">
              <a:schemeClr val="accent1"/>
            </a:fillRef>
            <a:effectRef idx="0">
              <a:schemeClr val="accent1"/>
            </a:effectRef>
            <a:fontRef idx="minor"/>
          </p:style>
        </p:sp>
        <p:sp>
          <p:nvSpPr>
            <p:cNvPr id="15" name="Line 8"/>
            <p:cNvSpPr/>
            <p:nvPr/>
          </p:nvSpPr>
          <p:spPr>
            <a:xfrm flipH="1">
              <a:off x="5961480" y="3744731"/>
              <a:ext cx="526320" cy="507960"/>
            </a:xfrm>
            <a:prstGeom prst="line">
              <a:avLst/>
            </a:prstGeom>
            <a:ln w="38160">
              <a:solidFill>
                <a:srgbClr val="4A7EBB"/>
              </a:solidFill>
              <a:round/>
              <a:headEnd type="none" w="med" len="med"/>
              <a:tailEnd type="none" w="med" len="med"/>
            </a:ln>
          </p:spPr>
          <p:style>
            <a:lnRef idx="1">
              <a:schemeClr val="accent1"/>
            </a:lnRef>
            <a:fillRef idx="0">
              <a:schemeClr val="accent1"/>
            </a:fillRef>
            <a:effectRef idx="0">
              <a:schemeClr val="accent1"/>
            </a:effectRef>
            <a:fontRef idx="minor"/>
          </p:style>
        </p:sp>
        <p:sp>
          <p:nvSpPr>
            <p:cNvPr id="16" name="CustomShape 9"/>
            <p:cNvSpPr/>
            <p:nvPr/>
          </p:nvSpPr>
          <p:spPr>
            <a:xfrm rot="2760600">
              <a:off x="7190880" y="2700011"/>
              <a:ext cx="367560" cy="377280"/>
            </a:xfrm>
            <a:prstGeom prst="ellipse">
              <a:avLst/>
            </a:prstGeom>
            <a:ln>
              <a:solidFill>
                <a:srgbClr val="4A7EBB"/>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17" name="CustomShape 10"/>
            <p:cNvSpPr/>
            <p:nvPr/>
          </p:nvSpPr>
          <p:spPr>
            <a:xfrm rot="2760600">
              <a:off x="5721720" y="2709371"/>
              <a:ext cx="367560" cy="377280"/>
            </a:xfrm>
            <a:prstGeom prst="ellipse">
              <a:avLst/>
            </a:prstGeom>
            <a:ln>
              <a:solidFill>
                <a:srgbClr val="4A7EBB"/>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18" name="CustomShape 11"/>
            <p:cNvSpPr/>
            <p:nvPr/>
          </p:nvSpPr>
          <p:spPr>
            <a:xfrm rot="2760600">
              <a:off x="7189080" y="4229291"/>
              <a:ext cx="367560" cy="377280"/>
            </a:xfrm>
            <a:prstGeom prst="ellipse">
              <a:avLst/>
            </a:prstGeom>
            <a:ln>
              <a:solidFill>
                <a:srgbClr val="4A7EBB"/>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19" name="CustomShape 12"/>
            <p:cNvSpPr/>
            <p:nvPr/>
          </p:nvSpPr>
          <p:spPr>
            <a:xfrm rot="2760600">
              <a:off x="5642160" y="4195091"/>
              <a:ext cx="367560" cy="377280"/>
            </a:xfrm>
            <a:prstGeom prst="ellipse">
              <a:avLst/>
            </a:prstGeom>
            <a:ln>
              <a:solidFill>
                <a:srgbClr val="4A7EBB"/>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21" name="CustomShape 9"/>
            <p:cNvSpPr/>
            <p:nvPr/>
          </p:nvSpPr>
          <p:spPr>
            <a:xfrm rot="2760600">
              <a:off x="6430591" y="4229292"/>
              <a:ext cx="367560" cy="377280"/>
            </a:xfrm>
            <a:prstGeom prst="ellipse">
              <a:avLst/>
            </a:prstGeom>
            <a:ln>
              <a:solidFill>
                <a:srgbClr val="4A7EBB"/>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24" name="CustomShape 9"/>
            <p:cNvSpPr/>
            <p:nvPr/>
          </p:nvSpPr>
          <p:spPr>
            <a:xfrm rot="2760600">
              <a:off x="6449300" y="2567812"/>
              <a:ext cx="367560" cy="377280"/>
            </a:xfrm>
            <a:prstGeom prst="ellipse">
              <a:avLst/>
            </a:prstGeom>
            <a:ln>
              <a:solidFill>
                <a:srgbClr val="4A7EBB"/>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27" name="CustomShape 6"/>
            <p:cNvSpPr/>
            <p:nvPr/>
          </p:nvSpPr>
          <p:spPr>
            <a:xfrm rot="2760600">
              <a:off x="7199462" y="3424689"/>
              <a:ext cx="367560" cy="377280"/>
            </a:xfrm>
            <a:prstGeom prst="ellipse">
              <a:avLst/>
            </a:prstGeom>
            <a:ln>
              <a:solidFill>
                <a:srgbClr val="4A7EBB"/>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28" name="CustomShape 6"/>
            <p:cNvSpPr/>
            <p:nvPr/>
          </p:nvSpPr>
          <p:spPr>
            <a:xfrm rot="2760600">
              <a:off x="5642161" y="3424689"/>
              <a:ext cx="367560" cy="377280"/>
            </a:xfrm>
            <a:prstGeom prst="ellipse">
              <a:avLst/>
            </a:prstGeom>
            <a:ln>
              <a:solidFill>
                <a:srgbClr val="4A7EBB"/>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grpSp>
      <p:sp>
        <p:nvSpPr>
          <p:cNvPr id="2" name="TextBox 1"/>
          <p:cNvSpPr txBox="1"/>
          <p:nvPr/>
        </p:nvSpPr>
        <p:spPr>
          <a:xfrm>
            <a:off x="838200" y="4812931"/>
            <a:ext cx="4191000" cy="1938992"/>
          </a:xfrm>
          <a:prstGeom prst="rect">
            <a:avLst/>
          </a:prstGeom>
          <a:noFill/>
        </p:spPr>
        <p:txBody>
          <a:bodyPr wrap="square" rtlCol="0">
            <a:spAutoFit/>
          </a:bodyPr>
          <a:lstStyle/>
          <a:p>
            <a:pPr marL="285750" indent="-285750">
              <a:buFont typeface="Arial" panose="020B0604020202020204" pitchFamily="34" charset="0"/>
              <a:buChar char="•"/>
            </a:pPr>
            <a:r>
              <a:rPr lang="en-US" sz="2000" dirty="0" smtClean="0">
                <a:solidFill>
                  <a:srgbClr val="009999"/>
                </a:solidFill>
                <a:latin typeface="Calibri" panose="020F0502020204030204" pitchFamily="34" charset="0"/>
                <a:cs typeface="Calibri" panose="020F0502020204030204" pitchFamily="34" charset="0"/>
              </a:rPr>
              <a:t>Experimental Bias</a:t>
            </a:r>
          </a:p>
          <a:p>
            <a:pPr marL="742950" lvl="1" indent="-285750">
              <a:buFont typeface="Arial" panose="020B0604020202020204" pitchFamily="34" charset="0"/>
              <a:buChar char="•"/>
            </a:pPr>
            <a:r>
              <a:rPr lang="en-US" sz="2000" dirty="0" smtClean="0">
                <a:solidFill>
                  <a:srgbClr val="009999"/>
                </a:solidFill>
                <a:latin typeface="Calibri" panose="020F0502020204030204" pitchFamily="34" charset="0"/>
                <a:cs typeface="Calibri" panose="020F0502020204030204" pitchFamily="34" charset="0"/>
              </a:rPr>
              <a:t>“star-like” structures of </a:t>
            </a:r>
            <a:r>
              <a:rPr lang="en-US" sz="2000" dirty="0" smtClean="0">
                <a:solidFill>
                  <a:schemeClr val="accent6">
                    <a:lumMod val="75000"/>
                  </a:schemeClr>
                </a:solidFill>
                <a:latin typeface="Calibri" panose="020F0502020204030204" pitchFamily="34" charset="0"/>
                <a:cs typeface="Calibri" panose="020F0502020204030204" pitchFamily="34" charset="0"/>
              </a:rPr>
              <a:t>bait</a:t>
            </a:r>
            <a:r>
              <a:rPr lang="en-US" sz="2000" dirty="0" smtClean="0">
                <a:solidFill>
                  <a:srgbClr val="009999"/>
                </a:solidFill>
                <a:latin typeface="Calibri" panose="020F0502020204030204" pitchFamily="34" charset="0"/>
                <a:cs typeface="Calibri" panose="020F0502020204030204" pitchFamily="34" charset="0"/>
              </a:rPr>
              <a:t> proteins</a:t>
            </a:r>
          </a:p>
          <a:p>
            <a:pPr marL="285750" indent="-285750">
              <a:buFont typeface="Arial" panose="020B0604020202020204" pitchFamily="34" charset="0"/>
              <a:buChar char="•"/>
            </a:pPr>
            <a:r>
              <a:rPr lang="en-US" sz="2000" dirty="0" smtClean="0">
                <a:solidFill>
                  <a:srgbClr val="009999"/>
                </a:solidFill>
                <a:latin typeface="Calibri" panose="020F0502020204030204" pitchFamily="34" charset="0"/>
                <a:cs typeface="Calibri" panose="020F0502020204030204" pitchFamily="34" charset="0"/>
              </a:rPr>
              <a:t>Annotation Bias</a:t>
            </a:r>
          </a:p>
          <a:p>
            <a:pPr marL="742950" lvl="1" indent="-285750">
              <a:buFont typeface="Arial" panose="020B0604020202020204" pitchFamily="34" charset="0"/>
              <a:buChar char="•"/>
            </a:pPr>
            <a:r>
              <a:rPr lang="en-US" sz="2000" dirty="0" smtClean="0">
                <a:solidFill>
                  <a:srgbClr val="009999"/>
                </a:solidFill>
                <a:latin typeface="Calibri" panose="020F0502020204030204" pitchFamily="34" charset="0"/>
                <a:cs typeface="Calibri" panose="020F0502020204030204" pitchFamily="34" charset="0"/>
              </a:rPr>
              <a:t>Well studies proteins are used more often as </a:t>
            </a:r>
            <a:r>
              <a:rPr lang="en-US" sz="2000" dirty="0" smtClean="0">
                <a:solidFill>
                  <a:schemeClr val="accent6">
                    <a:lumMod val="75000"/>
                  </a:schemeClr>
                </a:solidFill>
                <a:latin typeface="Calibri" panose="020F0502020204030204" pitchFamily="34" charset="0"/>
                <a:cs typeface="Calibri" panose="020F0502020204030204" pitchFamily="34" charset="0"/>
              </a:rPr>
              <a:t>bait</a:t>
            </a:r>
            <a:endParaRPr lang="en-US" sz="2000" dirty="0">
              <a:solidFill>
                <a:schemeClr val="accent6">
                  <a:lumMod val="75000"/>
                </a:schemeClr>
              </a:solidFill>
              <a:latin typeface="Calibri" panose="020F0502020204030204" pitchFamily="34" charset="0"/>
              <a:cs typeface="Calibri" panose="020F0502020204030204" pitchFamily="34" charset="0"/>
            </a:endParaRPr>
          </a:p>
        </p:txBody>
      </p:sp>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84348" y="5844243"/>
            <a:ext cx="3775034" cy="785157"/>
          </a:xfrm>
          <a:prstGeom prst="rect">
            <a:avLst/>
          </a:prstGeom>
        </p:spPr>
      </p:pic>
      <p:sp>
        <p:nvSpPr>
          <p:cNvPr id="3" name="TextBox 2"/>
          <p:cNvSpPr txBox="1"/>
          <p:nvPr/>
        </p:nvSpPr>
        <p:spPr>
          <a:xfrm>
            <a:off x="5802296" y="5204924"/>
            <a:ext cx="2209800" cy="400110"/>
          </a:xfrm>
          <a:prstGeom prst="rect">
            <a:avLst/>
          </a:prstGeom>
          <a:noFill/>
        </p:spPr>
        <p:txBody>
          <a:bodyPr wrap="square" rtlCol="0">
            <a:spAutoFit/>
          </a:bodyPr>
          <a:lstStyle/>
          <a:p>
            <a:r>
              <a:rPr lang="en-US" sz="2000" b="1" dirty="0" smtClean="0">
                <a:latin typeface="Calibri" panose="020F0502020204030204" pitchFamily="34" charset="0"/>
                <a:cs typeface="Calibri" panose="020F0502020204030204" pitchFamily="34" charset="0"/>
              </a:rPr>
              <a:t>Yeast two hybrid</a:t>
            </a:r>
            <a:endParaRPr lang="en-US" sz="2000" b="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6900606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stomShape 1"/>
          <p:cNvSpPr/>
          <p:nvPr/>
        </p:nvSpPr>
        <p:spPr>
          <a:xfrm>
            <a:off x="640080" y="228600"/>
            <a:ext cx="7863120" cy="521766"/>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2800" spc="-1" dirty="0">
                <a:solidFill>
                  <a:srgbClr val="FFFFFF"/>
                </a:solidFill>
                <a:latin typeface="Calibri" panose="020F0502020204030204" pitchFamily="34" charset="0"/>
                <a:cs typeface="Calibri" panose="020F0502020204030204" pitchFamily="34" charset="0"/>
              </a:rPr>
              <a:t>PPI Network Degree Bias</a:t>
            </a:r>
          </a:p>
        </p:txBody>
      </p:sp>
      <p:grpSp>
        <p:nvGrpSpPr>
          <p:cNvPr id="9" name="Group 8"/>
          <p:cNvGrpSpPr/>
          <p:nvPr/>
        </p:nvGrpSpPr>
        <p:grpSpPr>
          <a:xfrm>
            <a:off x="928132" y="1092443"/>
            <a:ext cx="3505200" cy="3599398"/>
            <a:chOff x="838200" y="1981200"/>
            <a:chExt cx="3505200" cy="3599398"/>
          </a:xfrm>
        </p:grpSpPr>
        <p:pic>
          <p:nvPicPr>
            <p:cNvPr id="7" name="Picture 2" descr="\\project\hfa_work\barel\Toxicogenomics\Frontiers_toxicogenomics_paper\CPDB.png"/>
            <p:cNvPicPr>
              <a:picLocks noChangeAspect="1" noChangeArrowheads="1"/>
            </p:cNvPicPr>
            <p:nvPr/>
          </p:nvPicPr>
          <p:blipFill rotWithShape="1">
            <a:blip r:embed="rId3">
              <a:extLst>
                <a:ext uri="{28A0092B-C50C-407E-A947-70E740481C1C}">
                  <a14:useLocalDpi xmlns:a14="http://schemas.microsoft.com/office/drawing/2010/main" val="0"/>
                </a:ext>
              </a:extLst>
            </a:blip>
            <a:srcRect l="51272" t="2357" b="44879"/>
            <a:stretch/>
          </p:blipFill>
          <p:spPr bwMode="auto">
            <a:xfrm>
              <a:off x="838200" y="2057400"/>
              <a:ext cx="3505200" cy="3523198"/>
            </a:xfrm>
            <a:prstGeom prst="rect">
              <a:avLst/>
            </a:prstGeom>
            <a:noFill/>
            <a:extLst>
              <a:ext uri="{909E8E84-426E-40DD-AFC4-6F175D3DCCD1}">
                <a14:hiddenFill xmlns:a14="http://schemas.microsoft.com/office/drawing/2010/main">
                  <a:solidFill>
                    <a:srgbClr val="FFFFFF"/>
                  </a:solidFill>
                </a14:hiddenFill>
              </a:ext>
            </a:extLst>
          </p:spPr>
        </p:pic>
        <p:sp>
          <p:nvSpPr>
            <p:cNvPr id="8" name="Rounded Rectangle 7"/>
            <p:cNvSpPr/>
            <p:nvPr/>
          </p:nvSpPr>
          <p:spPr>
            <a:xfrm>
              <a:off x="914400" y="1981200"/>
              <a:ext cx="304800" cy="38100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grpSp>
        <p:nvGrpSpPr>
          <p:cNvPr id="29" name="Group 28"/>
          <p:cNvGrpSpPr/>
          <p:nvPr/>
        </p:nvGrpSpPr>
        <p:grpSpPr>
          <a:xfrm>
            <a:off x="5434997" y="1915722"/>
            <a:ext cx="1934582" cy="2029040"/>
            <a:chOff x="5637300" y="2572672"/>
            <a:chExt cx="1934582" cy="2029040"/>
          </a:xfrm>
        </p:grpSpPr>
        <p:sp>
          <p:nvSpPr>
            <p:cNvPr id="26" name="Line 5"/>
            <p:cNvSpPr/>
            <p:nvPr/>
          </p:nvSpPr>
          <p:spPr>
            <a:xfrm flipH="1" flipV="1">
              <a:off x="6751320" y="3613371"/>
              <a:ext cx="551162" cy="0"/>
            </a:xfrm>
            <a:prstGeom prst="line">
              <a:avLst/>
            </a:prstGeom>
            <a:ln w="38160">
              <a:solidFill>
                <a:srgbClr val="4A7EBB"/>
              </a:solidFill>
              <a:round/>
              <a:headEnd type="none" w="med" len="med"/>
              <a:tailEnd type="none" w="med" len="med"/>
            </a:ln>
          </p:spPr>
          <p:style>
            <a:lnRef idx="1">
              <a:schemeClr val="accent1"/>
            </a:lnRef>
            <a:fillRef idx="0">
              <a:schemeClr val="accent1"/>
            </a:fillRef>
            <a:effectRef idx="0">
              <a:schemeClr val="accent1"/>
            </a:effectRef>
            <a:fontRef idx="minor"/>
          </p:style>
        </p:sp>
        <p:sp>
          <p:nvSpPr>
            <p:cNvPr id="25" name="Line 5"/>
            <p:cNvSpPr/>
            <p:nvPr/>
          </p:nvSpPr>
          <p:spPr>
            <a:xfrm flipH="1" flipV="1">
              <a:off x="5893280" y="3613371"/>
              <a:ext cx="551162" cy="0"/>
            </a:xfrm>
            <a:prstGeom prst="line">
              <a:avLst/>
            </a:prstGeom>
            <a:ln w="38160">
              <a:solidFill>
                <a:srgbClr val="4A7EBB"/>
              </a:solidFill>
              <a:round/>
              <a:headEnd type="none" w="med" len="med"/>
              <a:tailEnd type="none" w="med" len="med"/>
            </a:ln>
          </p:spPr>
          <p:style>
            <a:lnRef idx="1">
              <a:schemeClr val="accent1"/>
            </a:lnRef>
            <a:fillRef idx="0">
              <a:schemeClr val="accent1"/>
            </a:fillRef>
            <a:effectRef idx="0">
              <a:schemeClr val="accent1"/>
            </a:effectRef>
            <a:fontRef idx="minor"/>
          </p:style>
        </p:sp>
        <p:sp>
          <p:nvSpPr>
            <p:cNvPr id="22" name="Line 5"/>
            <p:cNvSpPr/>
            <p:nvPr/>
          </p:nvSpPr>
          <p:spPr>
            <a:xfrm flipH="1" flipV="1">
              <a:off x="6614371" y="3745811"/>
              <a:ext cx="0" cy="530988"/>
            </a:xfrm>
            <a:prstGeom prst="line">
              <a:avLst/>
            </a:prstGeom>
            <a:ln w="38160">
              <a:solidFill>
                <a:srgbClr val="4A7EBB"/>
              </a:solidFill>
              <a:round/>
              <a:headEnd type="none" w="med" len="med"/>
              <a:tailEnd type="none" w="med" len="med"/>
            </a:ln>
          </p:spPr>
          <p:style>
            <a:lnRef idx="1">
              <a:schemeClr val="accent1"/>
            </a:lnRef>
            <a:fillRef idx="0">
              <a:schemeClr val="accent1"/>
            </a:fillRef>
            <a:effectRef idx="0">
              <a:schemeClr val="accent1"/>
            </a:effectRef>
            <a:fontRef idx="minor"/>
          </p:style>
        </p:sp>
        <p:sp>
          <p:nvSpPr>
            <p:cNvPr id="20" name="Line 5"/>
            <p:cNvSpPr/>
            <p:nvPr/>
          </p:nvSpPr>
          <p:spPr>
            <a:xfrm flipH="1" flipV="1">
              <a:off x="6633081" y="2898010"/>
              <a:ext cx="0" cy="530988"/>
            </a:xfrm>
            <a:prstGeom prst="line">
              <a:avLst/>
            </a:prstGeom>
            <a:ln w="38160">
              <a:solidFill>
                <a:srgbClr val="4A7EBB"/>
              </a:solidFill>
              <a:round/>
              <a:headEnd type="none" w="med" len="med"/>
              <a:tailEnd type="none" w="med" len="med"/>
            </a:ln>
          </p:spPr>
          <p:style>
            <a:lnRef idx="1">
              <a:schemeClr val="accent1"/>
            </a:lnRef>
            <a:fillRef idx="0">
              <a:schemeClr val="accent1"/>
            </a:fillRef>
            <a:effectRef idx="0">
              <a:schemeClr val="accent1"/>
            </a:effectRef>
            <a:fontRef idx="minor"/>
          </p:style>
        </p:sp>
        <p:sp>
          <p:nvSpPr>
            <p:cNvPr id="11" name="Line 4"/>
            <p:cNvSpPr/>
            <p:nvPr/>
          </p:nvSpPr>
          <p:spPr>
            <a:xfrm flipV="1">
              <a:off x="6712080" y="3019691"/>
              <a:ext cx="526320" cy="508320"/>
            </a:xfrm>
            <a:prstGeom prst="line">
              <a:avLst/>
            </a:prstGeom>
            <a:ln w="38160">
              <a:solidFill>
                <a:srgbClr val="4A7EBB"/>
              </a:solidFill>
              <a:prstDash val="solid"/>
              <a:round/>
              <a:headEnd type="none" w="med" len="med"/>
              <a:tailEnd type="none" w="med" len="med"/>
            </a:ln>
          </p:spPr>
          <p:style>
            <a:lnRef idx="1">
              <a:schemeClr val="accent1"/>
            </a:lnRef>
            <a:fillRef idx="0">
              <a:schemeClr val="accent1"/>
            </a:fillRef>
            <a:effectRef idx="0">
              <a:schemeClr val="accent1"/>
            </a:effectRef>
            <a:fontRef idx="minor"/>
          </p:style>
        </p:sp>
        <p:sp>
          <p:nvSpPr>
            <p:cNvPr id="12" name="Line 5"/>
            <p:cNvSpPr/>
            <p:nvPr/>
          </p:nvSpPr>
          <p:spPr>
            <a:xfrm flipH="1" flipV="1">
              <a:off x="6047160" y="3016451"/>
              <a:ext cx="507960" cy="526320"/>
            </a:xfrm>
            <a:prstGeom prst="line">
              <a:avLst/>
            </a:prstGeom>
            <a:ln w="38160">
              <a:solidFill>
                <a:srgbClr val="4A7EBB"/>
              </a:solidFill>
              <a:round/>
              <a:headEnd type="none" w="med" len="med"/>
              <a:tailEnd type="none" w="med" len="med"/>
            </a:ln>
          </p:spPr>
          <p:style>
            <a:lnRef idx="1">
              <a:schemeClr val="accent1"/>
            </a:lnRef>
            <a:fillRef idx="0">
              <a:schemeClr val="accent1"/>
            </a:fillRef>
            <a:effectRef idx="0">
              <a:schemeClr val="accent1"/>
            </a:effectRef>
            <a:fontRef idx="minor"/>
          </p:style>
        </p:sp>
        <p:sp>
          <p:nvSpPr>
            <p:cNvPr id="13" name="CustomShape 6"/>
            <p:cNvSpPr/>
            <p:nvPr/>
          </p:nvSpPr>
          <p:spPr>
            <a:xfrm rot="2760600">
              <a:off x="6439920" y="3424691"/>
              <a:ext cx="367560" cy="377280"/>
            </a:xfrm>
            <a:prstGeom prst="ellipse">
              <a:avLst/>
            </a:prstGeom>
            <a:solidFill>
              <a:schemeClr val="accent6">
                <a:lumMod val="75000"/>
              </a:schemeClr>
            </a:solidFill>
            <a:ln>
              <a:solidFill>
                <a:schemeClr val="accent6">
                  <a:lumMod val="75000"/>
                </a:schemeClr>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14" name="Line 7"/>
            <p:cNvSpPr/>
            <p:nvPr/>
          </p:nvSpPr>
          <p:spPr>
            <a:xfrm>
              <a:off x="6751320" y="3745811"/>
              <a:ext cx="507960" cy="526320"/>
            </a:xfrm>
            <a:prstGeom prst="line">
              <a:avLst/>
            </a:prstGeom>
            <a:ln w="38160">
              <a:solidFill>
                <a:srgbClr val="4A7EBB"/>
              </a:solidFill>
              <a:round/>
              <a:headEnd type="none" w="med" len="med"/>
              <a:tailEnd type="none" w="med" len="med"/>
            </a:ln>
          </p:spPr>
          <p:style>
            <a:lnRef idx="1">
              <a:schemeClr val="accent1"/>
            </a:lnRef>
            <a:fillRef idx="0">
              <a:schemeClr val="accent1"/>
            </a:fillRef>
            <a:effectRef idx="0">
              <a:schemeClr val="accent1"/>
            </a:effectRef>
            <a:fontRef idx="minor"/>
          </p:style>
        </p:sp>
        <p:sp>
          <p:nvSpPr>
            <p:cNvPr id="15" name="Line 8"/>
            <p:cNvSpPr/>
            <p:nvPr/>
          </p:nvSpPr>
          <p:spPr>
            <a:xfrm flipH="1">
              <a:off x="5961480" y="3744731"/>
              <a:ext cx="526320" cy="507960"/>
            </a:xfrm>
            <a:prstGeom prst="line">
              <a:avLst/>
            </a:prstGeom>
            <a:ln w="38160">
              <a:solidFill>
                <a:srgbClr val="4A7EBB"/>
              </a:solidFill>
              <a:round/>
              <a:headEnd type="none" w="med" len="med"/>
              <a:tailEnd type="none" w="med" len="med"/>
            </a:ln>
          </p:spPr>
          <p:style>
            <a:lnRef idx="1">
              <a:schemeClr val="accent1"/>
            </a:lnRef>
            <a:fillRef idx="0">
              <a:schemeClr val="accent1"/>
            </a:fillRef>
            <a:effectRef idx="0">
              <a:schemeClr val="accent1"/>
            </a:effectRef>
            <a:fontRef idx="minor"/>
          </p:style>
        </p:sp>
        <p:sp>
          <p:nvSpPr>
            <p:cNvPr id="16" name="CustomShape 9"/>
            <p:cNvSpPr/>
            <p:nvPr/>
          </p:nvSpPr>
          <p:spPr>
            <a:xfrm rot="2760600">
              <a:off x="7190880" y="2700011"/>
              <a:ext cx="367560" cy="377280"/>
            </a:xfrm>
            <a:prstGeom prst="ellipse">
              <a:avLst/>
            </a:prstGeom>
            <a:ln>
              <a:solidFill>
                <a:srgbClr val="4A7EBB"/>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17" name="CustomShape 10"/>
            <p:cNvSpPr/>
            <p:nvPr/>
          </p:nvSpPr>
          <p:spPr>
            <a:xfrm rot="2760600">
              <a:off x="5721720" y="2709371"/>
              <a:ext cx="367560" cy="377280"/>
            </a:xfrm>
            <a:prstGeom prst="ellipse">
              <a:avLst/>
            </a:prstGeom>
            <a:ln>
              <a:solidFill>
                <a:srgbClr val="4A7EBB"/>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18" name="CustomShape 11"/>
            <p:cNvSpPr/>
            <p:nvPr/>
          </p:nvSpPr>
          <p:spPr>
            <a:xfrm rot="2760600">
              <a:off x="7189080" y="4229291"/>
              <a:ext cx="367560" cy="377280"/>
            </a:xfrm>
            <a:prstGeom prst="ellipse">
              <a:avLst/>
            </a:prstGeom>
            <a:ln>
              <a:solidFill>
                <a:srgbClr val="4A7EBB"/>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19" name="CustomShape 12"/>
            <p:cNvSpPr/>
            <p:nvPr/>
          </p:nvSpPr>
          <p:spPr>
            <a:xfrm rot="2760600">
              <a:off x="5642160" y="4195091"/>
              <a:ext cx="367560" cy="377280"/>
            </a:xfrm>
            <a:prstGeom prst="ellipse">
              <a:avLst/>
            </a:prstGeom>
            <a:ln>
              <a:solidFill>
                <a:srgbClr val="4A7EBB"/>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21" name="CustomShape 9"/>
            <p:cNvSpPr/>
            <p:nvPr/>
          </p:nvSpPr>
          <p:spPr>
            <a:xfrm rot="2760600">
              <a:off x="6430591" y="4229292"/>
              <a:ext cx="367560" cy="377280"/>
            </a:xfrm>
            <a:prstGeom prst="ellipse">
              <a:avLst/>
            </a:prstGeom>
            <a:ln>
              <a:solidFill>
                <a:srgbClr val="4A7EBB"/>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24" name="CustomShape 9"/>
            <p:cNvSpPr/>
            <p:nvPr/>
          </p:nvSpPr>
          <p:spPr>
            <a:xfrm rot="2760600">
              <a:off x="6449300" y="2567812"/>
              <a:ext cx="367560" cy="377280"/>
            </a:xfrm>
            <a:prstGeom prst="ellipse">
              <a:avLst/>
            </a:prstGeom>
            <a:ln>
              <a:solidFill>
                <a:srgbClr val="4A7EBB"/>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27" name="CustomShape 6"/>
            <p:cNvSpPr/>
            <p:nvPr/>
          </p:nvSpPr>
          <p:spPr>
            <a:xfrm rot="2760600">
              <a:off x="7199462" y="3424689"/>
              <a:ext cx="367560" cy="377280"/>
            </a:xfrm>
            <a:prstGeom prst="ellipse">
              <a:avLst/>
            </a:prstGeom>
            <a:ln>
              <a:solidFill>
                <a:srgbClr val="4A7EBB"/>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28" name="CustomShape 6"/>
            <p:cNvSpPr/>
            <p:nvPr/>
          </p:nvSpPr>
          <p:spPr>
            <a:xfrm rot="2760600">
              <a:off x="5642161" y="3424689"/>
              <a:ext cx="367560" cy="377280"/>
            </a:xfrm>
            <a:prstGeom prst="ellipse">
              <a:avLst/>
            </a:prstGeom>
            <a:ln>
              <a:solidFill>
                <a:srgbClr val="4A7EBB"/>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grpSp>
      <p:grpSp>
        <p:nvGrpSpPr>
          <p:cNvPr id="36" name="Group 35"/>
          <p:cNvGrpSpPr/>
          <p:nvPr/>
        </p:nvGrpSpPr>
        <p:grpSpPr>
          <a:xfrm>
            <a:off x="4302997" y="4618544"/>
            <a:ext cx="4255560" cy="1931384"/>
            <a:chOff x="2478054" y="3499544"/>
            <a:chExt cx="4255560" cy="1931384"/>
          </a:xfrm>
        </p:grpSpPr>
        <mc:AlternateContent xmlns:mc="http://schemas.openxmlformats.org/markup-compatibility/2006" xmlns:a14="http://schemas.microsoft.com/office/drawing/2010/main">
          <mc:Choice Requires="a14">
            <p:sp>
              <p:nvSpPr>
                <p:cNvPr id="37" name="Formula 5"/>
                <p:cNvSpPr txBox="1"/>
                <p:nvPr/>
              </p:nvSpPr>
              <p:spPr>
                <a:xfrm>
                  <a:off x="2478054" y="3499544"/>
                  <a:ext cx="4255560" cy="430560"/>
                </a:xfrm>
                <a:prstGeom prst="rect">
                  <a:avLst/>
                </a:prstGeom>
              </p:spPr>
              <p:txBody>
                <a:bodyPr/>
                <a:lstStyle/>
                <a:p>
                  <a:pPr/>
                  <a14:m>
                    <m:oMathPara xmlns:m="http://schemas.openxmlformats.org/officeDocument/2006/math">
                      <m:oMathParaPr>
                        <m:jc m:val="centerGroup"/>
                      </m:oMathParaPr>
                      <m:oMath xmlns:m="http://schemas.openxmlformats.org/officeDocument/2006/math">
                        <m:r>
                          <a:rPr sz="2400">
                            <a:latin typeface="Cambria Math"/>
                          </a:rPr>
                          <m:t>𝑝</m:t>
                        </m:r>
                        <m:r>
                          <a:rPr sz="2400">
                            <a:latin typeface="Cambria Math"/>
                          </a:rPr>
                          <m:t>=</m:t>
                        </m:r>
                        <m:r>
                          <a:rPr sz="2400">
                            <a:latin typeface="Cambria Math"/>
                          </a:rPr>
                          <m:t>𝛼</m:t>
                        </m:r>
                        <m:sSup>
                          <m:sSupPr>
                            <m:ctrlPr>
                              <a:rPr sz="2400" i="1">
                                <a:latin typeface="Cambria Math" panose="02040503050406030204" pitchFamily="18" charset="0"/>
                              </a:rPr>
                            </m:ctrlPr>
                          </m:sSupPr>
                          <m:e>
                            <m:d>
                              <m:dPr>
                                <m:ctrlPr>
                                  <a:rPr sz="2400" i="1">
                                    <a:latin typeface="Cambria Math" panose="02040503050406030204" pitchFamily="18" charset="0"/>
                                  </a:rPr>
                                </m:ctrlPr>
                              </m:dPr>
                              <m:e>
                                <m:r>
                                  <a:rPr sz="2400">
                                    <a:latin typeface="Cambria Math"/>
                                  </a:rPr>
                                  <m:t>𝐼</m:t>
                                </m:r>
                                <m:r>
                                  <a:rPr sz="2400">
                                    <a:latin typeface="Cambria Math"/>
                                  </a:rPr>
                                  <m:t>−</m:t>
                                </m:r>
                                <m:d>
                                  <m:dPr>
                                    <m:ctrlPr>
                                      <a:rPr sz="2400" i="1">
                                        <a:latin typeface="Cambria Math" panose="02040503050406030204" pitchFamily="18" charset="0"/>
                                      </a:rPr>
                                    </m:ctrlPr>
                                  </m:dPr>
                                  <m:e>
                                    <m:r>
                                      <a:rPr sz="2400">
                                        <a:latin typeface="Cambria Math"/>
                                      </a:rPr>
                                      <m:t>1</m:t>
                                    </m:r>
                                    <m:r>
                                      <a:rPr sz="2400">
                                        <a:latin typeface="Cambria Math"/>
                                      </a:rPr>
                                      <m:t>−</m:t>
                                    </m:r>
                                    <m:r>
                                      <a:rPr sz="2400">
                                        <a:latin typeface="Cambria Math"/>
                                      </a:rPr>
                                      <m:t>𝛼</m:t>
                                    </m:r>
                                  </m:e>
                                </m:d>
                                <m:r>
                                  <a:rPr sz="2400">
                                    <a:latin typeface="Cambria Math"/>
                                  </a:rPr>
                                  <m:t>𝑊</m:t>
                                </m:r>
                              </m:e>
                            </m:d>
                          </m:e>
                          <m:sup>
                            <m:r>
                              <a:rPr sz="2400">
                                <a:latin typeface="Cambria Math"/>
                              </a:rPr>
                              <m:t>−</m:t>
                            </m:r>
                            <m:r>
                              <a:rPr sz="2400">
                                <a:latin typeface="Cambria Math"/>
                              </a:rPr>
                              <m:t>1</m:t>
                            </m:r>
                          </m:sup>
                        </m:sSup>
                        <m:sSub>
                          <m:sSubPr>
                            <m:ctrlPr>
                              <a:rPr sz="2400" i="1">
                                <a:latin typeface="Cambria Math" panose="02040503050406030204" pitchFamily="18" charset="0"/>
                              </a:rPr>
                            </m:ctrlPr>
                          </m:sSubPr>
                          <m:e>
                            <m:r>
                              <a:rPr sz="2400">
                                <a:latin typeface="Cambria Math"/>
                              </a:rPr>
                              <m:t>𝑝</m:t>
                            </m:r>
                          </m:e>
                          <m:sub>
                            <m:r>
                              <a:rPr sz="2400">
                                <a:latin typeface="Cambria Math"/>
                              </a:rPr>
                              <m:t>0</m:t>
                            </m:r>
                          </m:sub>
                        </m:sSub>
                      </m:oMath>
                    </m:oMathPara>
                  </a14:m>
                  <a:endParaRPr sz="2400" dirty="0"/>
                </a:p>
              </p:txBody>
            </p:sp>
          </mc:Choice>
          <mc:Fallback xmlns="">
            <p:sp>
              <p:nvSpPr>
                <p:cNvPr id="37" name="Formula 5"/>
                <p:cNvSpPr txBox="1">
                  <a:spLocks noRot="1" noChangeAspect="1" noMove="1" noResize="1" noEditPoints="1" noAdjustHandles="1" noChangeArrowheads="1" noChangeShapeType="1" noTextEdit="1"/>
                </p:cNvSpPr>
                <p:nvPr/>
              </p:nvSpPr>
              <p:spPr>
                <a:xfrm>
                  <a:off x="2478054" y="3499544"/>
                  <a:ext cx="4255560" cy="430560"/>
                </a:xfrm>
                <a:prstGeom prst="rect">
                  <a:avLst/>
                </a:prstGeom>
                <a:blipFill>
                  <a:blip r:embed="rId4"/>
                  <a:stretch>
                    <a:fillRect b="-21429"/>
                  </a:stretch>
                </a:blipFill>
              </p:spPr>
              <p:txBody>
                <a:bodyPr/>
                <a:lstStyle/>
                <a:p>
                  <a:r>
                    <a:rPr lang="en-US">
                      <a:noFill/>
                    </a:rPr>
                    <a:t> </a:t>
                  </a:r>
                </a:p>
              </p:txBody>
            </p:sp>
          </mc:Fallback>
        </mc:AlternateContent>
        <p:sp>
          <p:nvSpPr>
            <p:cNvPr id="48" name="CustomShape 15"/>
            <p:cNvSpPr/>
            <p:nvPr/>
          </p:nvSpPr>
          <p:spPr>
            <a:xfrm>
              <a:off x="3461657" y="3544149"/>
              <a:ext cx="2514600" cy="462960"/>
            </a:xfrm>
            <a:prstGeom prst="roundRect">
              <a:avLst>
                <a:gd name="adj" fmla="val 16667"/>
              </a:avLst>
            </a:prstGeom>
            <a:noFill/>
            <a:ln w="38160">
              <a:solidFill>
                <a:schemeClr val="accent2"/>
              </a:solidFill>
              <a:round/>
            </a:ln>
          </p:spPr>
          <p:style>
            <a:lnRef idx="2">
              <a:schemeClr val="accent1">
                <a:shade val="50000"/>
              </a:schemeClr>
            </a:lnRef>
            <a:fillRef idx="1">
              <a:schemeClr val="accent1"/>
            </a:fillRef>
            <a:effectRef idx="0">
              <a:schemeClr val="accent1"/>
            </a:effectRef>
            <a:fontRef idx="minor"/>
          </p:style>
        </p:sp>
        <p:sp>
          <p:nvSpPr>
            <p:cNvPr id="49" name="CustomShape 17"/>
            <p:cNvSpPr/>
            <p:nvPr/>
          </p:nvSpPr>
          <p:spPr>
            <a:xfrm flipH="1">
              <a:off x="4604657" y="4035519"/>
              <a:ext cx="138229" cy="826590"/>
            </a:xfrm>
            <a:custGeom>
              <a:avLst/>
              <a:gdLst/>
              <a:ahLst/>
              <a:cxnLst/>
              <a:rect l="l" t="t" r="r" b="b"/>
              <a:pathLst>
                <a:path w="21600" h="21600">
                  <a:moveTo>
                    <a:pt x="0" y="0"/>
                  </a:moveTo>
                  <a:lnTo>
                    <a:pt x="21600" y="21600"/>
                  </a:lnTo>
                </a:path>
              </a:pathLst>
            </a:custGeom>
            <a:noFill/>
            <a:ln w="38160">
              <a:solidFill>
                <a:schemeClr val="accent2"/>
              </a:solidFill>
              <a:round/>
              <a:tailEnd type="triangle" w="med" len="med"/>
            </a:ln>
          </p:spPr>
          <p:style>
            <a:lnRef idx="1">
              <a:schemeClr val="accent1"/>
            </a:lnRef>
            <a:fillRef idx="0">
              <a:schemeClr val="accent1"/>
            </a:fillRef>
            <a:effectRef idx="0">
              <a:schemeClr val="accent1"/>
            </a:effectRef>
            <a:fontRef idx="minor"/>
          </p:style>
        </p:sp>
        <p:sp>
          <p:nvSpPr>
            <p:cNvPr id="50" name="CustomShape 18"/>
            <p:cNvSpPr/>
            <p:nvPr/>
          </p:nvSpPr>
          <p:spPr>
            <a:xfrm>
              <a:off x="3842657" y="4862109"/>
              <a:ext cx="1676400" cy="551130"/>
            </a:xfrm>
            <a:prstGeom prst="roundRect">
              <a:avLst>
                <a:gd name="adj" fmla="val 16667"/>
              </a:avLst>
            </a:prstGeom>
            <a:noFill/>
            <a:ln w="38160">
              <a:solidFill>
                <a:schemeClr val="accent2"/>
              </a:solidFill>
              <a:round/>
            </a:ln>
          </p:spPr>
          <p:style>
            <a:lnRef idx="2">
              <a:schemeClr val="accent1">
                <a:shade val="50000"/>
              </a:schemeClr>
            </a:lnRef>
            <a:fillRef idx="1">
              <a:schemeClr val="accent1"/>
            </a:fillRef>
            <a:effectRef idx="0">
              <a:schemeClr val="accent1"/>
            </a:effectRef>
            <a:fontRef idx="minor"/>
          </p:style>
        </p:sp>
        <mc:AlternateContent xmlns:mc="http://schemas.openxmlformats.org/markup-compatibility/2006" xmlns:a14="http://schemas.microsoft.com/office/drawing/2010/main">
          <mc:Choice Requires="a14">
            <p:sp>
              <p:nvSpPr>
                <p:cNvPr id="51" name="Formula 11"/>
                <p:cNvSpPr txBox="1"/>
                <p:nvPr/>
              </p:nvSpPr>
              <p:spPr>
                <a:xfrm>
                  <a:off x="3752177" y="4908208"/>
                  <a:ext cx="1933560" cy="522720"/>
                </a:xfrm>
                <a:prstGeom prst="rect">
                  <a:avLst/>
                </a:prstGeom>
              </p:spPr>
              <p:txBody>
                <a:bodyPr/>
                <a:lstStyle/>
                <a:p>
                  <a:pPr/>
                  <a14:m>
                    <m:oMathPara xmlns:m="http://schemas.openxmlformats.org/officeDocument/2006/math">
                      <m:oMathParaPr>
                        <m:jc m:val="centerGroup"/>
                      </m:oMathParaPr>
                      <m:oMath xmlns:m="http://schemas.openxmlformats.org/officeDocument/2006/math">
                        <m:r>
                          <a:rPr sz="2400">
                            <a:latin typeface="Cambria Math"/>
                          </a:rPr>
                          <m:t>𝑊</m:t>
                        </m:r>
                        <m:r>
                          <a:rPr sz="2400">
                            <a:latin typeface="Cambria Math"/>
                          </a:rPr>
                          <m:t>=</m:t>
                        </m:r>
                        <m:r>
                          <a:rPr sz="2400">
                            <a:latin typeface="Cambria Math"/>
                          </a:rPr>
                          <m:t>𝐴</m:t>
                        </m:r>
                        <m:sSup>
                          <m:sSupPr>
                            <m:ctrlPr>
                              <a:rPr sz="2400" i="1">
                                <a:latin typeface="Cambria Math" panose="02040503050406030204" pitchFamily="18" charset="0"/>
                              </a:rPr>
                            </m:ctrlPr>
                          </m:sSupPr>
                          <m:e>
                            <m:r>
                              <a:rPr sz="2400">
                                <a:latin typeface="Cambria Math"/>
                              </a:rPr>
                              <m:t>𝐷</m:t>
                            </m:r>
                          </m:e>
                          <m:sup>
                            <m:r>
                              <a:rPr sz="2400">
                                <a:latin typeface="Cambria Math"/>
                              </a:rPr>
                              <m:t>−</m:t>
                            </m:r>
                            <m:r>
                              <a:rPr sz="2400">
                                <a:latin typeface="Cambria Math"/>
                              </a:rPr>
                              <m:t>1</m:t>
                            </m:r>
                          </m:sup>
                        </m:sSup>
                      </m:oMath>
                    </m:oMathPara>
                  </a14:m>
                  <a:endParaRPr sz="2400" dirty="0"/>
                </a:p>
              </p:txBody>
            </p:sp>
          </mc:Choice>
          <mc:Fallback xmlns="">
            <p:sp>
              <p:nvSpPr>
                <p:cNvPr id="51" name="Formula 11"/>
                <p:cNvSpPr txBox="1">
                  <a:spLocks noRot="1" noChangeAspect="1" noMove="1" noResize="1" noEditPoints="1" noAdjustHandles="1" noChangeArrowheads="1" noChangeShapeType="1" noTextEdit="1"/>
                </p:cNvSpPr>
                <p:nvPr/>
              </p:nvSpPr>
              <p:spPr>
                <a:xfrm>
                  <a:off x="3752177" y="4908208"/>
                  <a:ext cx="1933560" cy="522720"/>
                </a:xfrm>
                <a:prstGeom prst="rect">
                  <a:avLst/>
                </a:prstGeom>
                <a:blipFill>
                  <a:blip r:embed="rId5"/>
                  <a:stretch>
                    <a:fillRect/>
                  </a:stretch>
                </a:blipFill>
              </p:spPr>
              <p:txBody>
                <a:bodyPr/>
                <a:lstStyle/>
                <a:p>
                  <a:r>
                    <a:rPr lang="en-US">
                      <a:noFill/>
                    </a:rPr>
                    <a:t> </a:t>
                  </a:r>
                </a:p>
              </p:txBody>
            </p:sp>
          </mc:Fallback>
        </mc:AlternateContent>
      </p:grpSp>
      <p:sp>
        <p:nvSpPr>
          <p:cNvPr id="4" name="Right Arrow 3"/>
          <p:cNvSpPr/>
          <p:nvPr/>
        </p:nvSpPr>
        <p:spPr>
          <a:xfrm rot="10800000">
            <a:off x="4114801" y="6136168"/>
            <a:ext cx="1143000" cy="304800"/>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0" name="Rectangle 9"/>
              <p:cNvSpPr/>
              <p:nvPr/>
            </p:nvSpPr>
            <p:spPr>
              <a:xfrm>
                <a:off x="2209800" y="6047626"/>
                <a:ext cx="1302023"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ar-AE" sz="2400" smtClean="0">
                          <a:latin typeface="Cambria Math"/>
                        </a:rPr>
                        <m:t>𝑊</m:t>
                      </m:r>
                      <m:r>
                        <a:rPr lang="ar-AE" sz="2400" smtClean="0">
                          <a:latin typeface="Cambria Math"/>
                        </a:rPr>
                        <m:t>=</m:t>
                      </m:r>
                      <m:r>
                        <a:rPr lang="ar-AE" sz="2400" smtClean="0">
                          <a:latin typeface="Cambria Math"/>
                        </a:rPr>
                        <m:t>𝐴</m:t>
                      </m:r>
                      <m:r>
                        <a:rPr lang="en-US" sz="2400" b="0" i="0" smtClean="0">
                          <a:latin typeface="Cambria Math" panose="02040503050406030204" pitchFamily="18" charset="0"/>
                        </a:rPr>
                        <m:t>?</m:t>
                      </m:r>
                    </m:oMath>
                  </m:oMathPara>
                </a14:m>
                <a:endParaRPr lang="ar-AE" sz="2400" dirty="0"/>
              </a:p>
            </p:txBody>
          </p:sp>
        </mc:Choice>
        <mc:Fallback xmlns="">
          <p:sp>
            <p:nvSpPr>
              <p:cNvPr id="10" name="Rectangle 9"/>
              <p:cNvSpPr>
                <a:spLocks noRot="1" noChangeAspect="1" noMove="1" noResize="1" noEditPoints="1" noAdjustHandles="1" noChangeArrowheads="1" noChangeShapeType="1" noTextEdit="1"/>
              </p:cNvSpPr>
              <p:nvPr/>
            </p:nvSpPr>
            <p:spPr>
              <a:xfrm>
                <a:off x="2209800" y="6047626"/>
                <a:ext cx="1302023" cy="461665"/>
              </a:xfrm>
              <a:prstGeom prst="rect">
                <a:avLst/>
              </a:prstGeom>
              <a:blipFill>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8859243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 name="TextShape 1"/>
          <p:cNvSpPr txBox="1"/>
          <p:nvPr/>
        </p:nvSpPr>
        <p:spPr>
          <a:xfrm>
            <a:off x="457200" y="273600"/>
            <a:ext cx="8228880" cy="1144440"/>
          </a:xfrm>
          <a:prstGeom prst="rect">
            <a:avLst/>
          </a:prstGeom>
          <a:noFill/>
          <a:ln>
            <a:noFill/>
          </a:ln>
        </p:spPr>
        <p:txBody>
          <a:bodyPr lIns="0" tIns="0" rIns="0" bIns="0" anchor="ctr">
            <a:noAutofit/>
          </a:bodyPr>
          <a:lstStyle/>
          <a:p>
            <a:endParaRPr lang="en-US" sz="1800" b="0" strike="noStrike" spc="-1">
              <a:solidFill>
                <a:srgbClr val="000000"/>
              </a:solidFill>
              <a:latin typeface="Arial"/>
            </a:endParaRPr>
          </a:p>
        </p:txBody>
      </p:sp>
      <p:sp>
        <p:nvSpPr>
          <p:cNvPr id="4" name="CustomShape 1"/>
          <p:cNvSpPr/>
          <p:nvPr/>
        </p:nvSpPr>
        <p:spPr>
          <a:xfrm>
            <a:off x="640080" y="228600"/>
            <a:ext cx="7862760" cy="521766"/>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r>
              <a:rPr lang="en-US" sz="2800" spc="-1" dirty="0">
                <a:solidFill>
                  <a:srgbClr val="FFFFFF"/>
                </a:solidFill>
                <a:latin typeface="Calibri" panose="020F0502020204030204" pitchFamily="34" charset="0"/>
                <a:cs typeface="Calibri" panose="020F0502020204030204" pitchFamily="34" charset="0"/>
              </a:rPr>
              <a:t>Node </a:t>
            </a:r>
            <a:r>
              <a:rPr lang="en-US" sz="2800" spc="-1" dirty="0" smtClean="0">
                <a:solidFill>
                  <a:srgbClr val="FFFFFF"/>
                </a:solidFill>
                <a:latin typeface="Calibri" panose="020F0502020204030204" pitchFamily="34" charset="0"/>
                <a:cs typeface="Calibri" panose="020F0502020204030204" pitchFamily="34" charset="0"/>
              </a:rPr>
              <a:t>core</a:t>
            </a:r>
            <a:endParaRPr lang="en-US" sz="2800" spc="-1" dirty="0">
              <a:solidFill>
                <a:srgbClr val="FFFFFF"/>
              </a:solidFill>
              <a:latin typeface="Calibri" panose="020F0502020204030204" pitchFamily="34" charset="0"/>
              <a:cs typeface="Calibri" panose="020F0502020204030204" pitchFamily="34" charset="0"/>
            </a:endParaRPr>
          </a:p>
        </p:txBody>
      </p:sp>
      <p:pic>
        <p:nvPicPr>
          <p:cNvPr id="2" name="Picture 1"/>
          <p:cNvPicPr>
            <a:picLocks noChangeAspect="1"/>
          </p:cNvPicPr>
          <p:nvPr/>
        </p:nvPicPr>
        <p:blipFill rotWithShape="1">
          <a:blip r:embed="rId2" cstate="print">
            <a:extLst>
              <a:ext uri="{28A0092B-C50C-407E-A947-70E740481C1C}">
                <a14:useLocalDpi xmlns:a14="http://schemas.microsoft.com/office/drawing/2010/main" val="0"/>
              </a:ext>
            </a:extLst>
          </a:blip>
          <a:srcRect b="53110"/>
          <a:stretch/>
        </p:blipFill>
        <p:spPr>
          <a:xfrm>
            <a:off x="1025318" y="1219200"/>
            <a:ext cx="7093364" cy="2286000"/>
          </a:xfrm>
          <a:prstGeom prst="rect">
            <a:avLst/>
          </a:prstGeom>
        </p:spPr>
      </p:pic>
    </p:spTree>
    <p:extLst>
      <p:ext uri="{BB962C8B-B14F-4D97-AF65-F5344CB8AC3E}">
        <p14:creationId xmlns:p14="http://schemas.microsoft.com/office/powerpoint/2010/main" val="6460483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 name="TextShape 1"/>
          <p:cNvSpPr txBox="1"/>
          <p:nvPr/>
        </p:nvSpPr>
        <p:spPr>
          <a:xfrm>
            <a:off x="457200" y="273600"/>
            <a:ext cx="8228880" cy="1144440"/>
          </a:xfrm>
          <a:prstGeom prst="rect">
            <a:avLst/>
          </a:prstGeom>
          <a:noFill/>
          <a:ln>
            <a:noFill/>
          </a:ln>
        </p:spPr>
        <p:txBody>
          <a:bodyPr lIns="0" tIns="0" rIns="0" bIns="0" anchor="ctr">
            <a:noAutofit/>
          </a:bodyPr>
          <a:lstStyle/>
          <a:p>
            <a:endParaRPr lang="en-US" sz="1800" b="0" strike="noStrike" spc="-1">
              <a:solidFill>
                <a:srgbClr val="000000"/>
              </a:solidFill>
              <a:latin typeface="Arial"/>
            </a:endParaRPr>
          </a:p>
        </p:txBody>
      </p:sp>
      <p:sp>
        <p:nvSpPr>
          <p:cNvPr id="4" name="CustomShape 1"/>
          <p:cNvSpPr/>
          <p:nvPr/>
        </p:nvSpPr>
        <p:spPr>
          <a:xfrm>
            <a:off x="640080" y="228600"/>
            <a:ext cx="7862760" cy="521766"/>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r>
              <a:rPr lang="en-US" sz="2800" spc="-1" dirty="0" smtClean="0">
                <a:solidFill>
                  <a:srgbClr val="FFFFFF"/>
                </a:solidFill>
                <a:latin typeface="Calibri" panose="020F0502020204030204" pitchFamily="34" charset="0"/>
                <a:ea typeface="DejaVu Sans"/>
                <a:cs typeface="Calibri" panose="020F0502020204030204" pitchFamily="34" charset="0"/>
              </a:rPr>
              <a:t>Core decomposition</a:t>
            </a:r>
            <a:endParaRPr lang="en-US" sz="2800" spc="-1" dirty="0">
              <a:solidFill>
                <a:srgbClr val="FFFFFF"/>
              </a:solidFill>
              <a:latin typeface="Calibri" panose="020F0502020204030204" pitchFamily="34" charset="0"/>
              <a:ea typeface="DejaVu Sans"/>
              <a:cs typeface="Calibri" panose="020F0502020204030204" pitchFamily="34" charset="0"/>
            </a:endParaRPr>
          </a:p>
        </p:txBody>
      </p:sp>
      <p:sp>
        <p:nvSpPr>
          <p:cNvPr id="6" name="TextBox 5"/>
          <p:cNvSpPr txBox="1"/>
          <p:nvPr/>
        </p:nvSpPr>
        <p:spPr>
          <a:xfrm>
            <a:off x="1828800" y="6229288"/>
            <a:ext cx="583814" cy="400110"/>
          </a:xfrm>
          <a:prstGeom prst="rect">
            <a:avLst/>
          </a:prstGeom>
          <a:noFill/>
        </p:spPr>
        <p:txBody>
          <a:bodyPr wrap="none" rtlCol="0">
            <a:spAutoFit/>
          </a:bodyPr>
          <a:lstStyle/>
          <a:p>
            <a:r>
              <a:rPr lang="en-US" sz="2000" b="1" dirty="0" smtClean="0">
                <a:solidFill>
                  <a:srgbClr val="FFCC00"/>
                </a:solidFill>
                <a:latin typeface="Calibri" panose="020F0502020204030204" pitchFamily="34" charset="0"/>
                <a:cs typeface="Calibri" panose="020F0502020204030204" pitchFamily="34" charset="0"/>
              </a:rPr>
              <a:t>K=1</a:t>
            </a:r>
            <a:endParaRPr lang="en-US" sz="2000" b="1" dirty="0">
              <a:solidFill>
                <a:srgbClr val="FFCC00"/>
              </a:solidFill>
              <a:latin typeface="Calibri" panose="020F0502020204030204" pitchFamily="34" charset="0"/>
              <a:cs typeface="Calibri" panose="020F0502020204030204" pitchFamily="34" charset="0"/>
            </a:endParaRPr>
          </a:p>
        </p:txBody>
      </p:sp>
      <p:sp>
        <p:nvSpPr>
          <p:cNvPr id="41" name="TextBox 40"/>
          <p:cNvSpPr txBox="1"/>
          <p:nvPr/>
        </p:nvSpPr>
        <p:spPr>
          <a:xfrm>
            <a:off x="4279553" y="6229288"/>
            <a:ext cx="583814" cy="400110"/>
          </a:xfrm>
          <a:prstGeom prst="rect">
            <a:avLst/>
          </a:prstGeom>
          <a:noFill/>
        </p:spPr>
        <p:txBody>
          <a:bodyPr wrap="none" rtlCol="0">
            <a:spAutoFit/>
          </a:bodyPr>
          <a:lstStyle/>
          <a:p>
            <a:r>
              <a:rPr lang="en-US" sz="2000" b="1" dirty="0" smtClean="0">
                <a:solidFill>
                  <a:schemeClr val="tx2">
                    <a:lumMod val="60000"/>
                    <a:lumOff val="40000"/>
                  </a:schemeClr>
                </a:solidFill>
                <a:latin typeface="Calibri" panose="020F0502020204030204" pitchFamily="34" charset="0"/>
                <a:cs typeface="Calibri" panose="020F0502020204030204" pitchFamily="34" charset="0"/>
              </a:rPr>
              <a:t>K=2</a:t>
            </a:r>
            <a:endParaRPr lang="en-US" sz="2000" b="1" dirty="0">
              <a:solidFill>
                <a:schemeClr val="tx2">
                  <a:lumMod val="60000"/>
                  <a:lumOff val="40000"/>
                </a:schemeClr>
              </a:solidFill>
              <a:latin typeface="Calibri" panose="020F0502020204030204" pitchFamily="34" charset="0"/>
              <a:cs typeface="Calibri" panose="020F0502020204030204" pitchFamily="34" charset="0"/>
            </a:endParaRPr>
          </a:p>
        </p:txBody>
      </p:sp>
      <p:sp>
        <p:nvSpPr>
          <p:cNvPr id="42" name="TextBox 41"/>
          <p:cNvSpPr txBox="1"/>
          <p:nvPr/>
        </p:nvSpPr>
        <p:spPr>
          <a:xfrm>
            <a:off x="6730306" y="6250281"/>
            <a:ext cx="685799" cy="400110"/>
          </a:xfrm>
          <a:prstGeom prst="rect">
            <a:avLst/>
          </a:prstGeom>
          <a:noFill/>
        </p:spPr>
        <p:txBody>
          <a:bodyPr wrap="square" rtlCol="0">
            <a:spAutoFit/>
          </a:bodyPr>
          <a:lstStyle/>
          <a:p>
            <a:r>
              <a:rPr lang="en-US" sz="2000" b="1" dirty="0" smtClean="0">
                <a:solidFill>
                  <a:srgbClr val="00B050"/>
                </a:solidFill>
                <a:latin typeface="Calibri" panose="020F0502020204030204" pitchFamily="34" charset="0"/>
                <a:cs typeface="Calibri" panose="020F0502020204030204" pitchFamily="34" charset="0"/>
              </a:rPr>
              <a:t>K=3</a:t>
            </a:r>
            <a:endParaRPr lang="en-US" sz="2000" b="1" dirty="0">
              <a:solidFill>
                <a:srgbClr val="00B050"/>
              </a:solidFill>
              <a:latin typeface="Calibri" panose="020F0502020204030204" pitchFamily="34" charset="0"/>
              <a:cs typeface="Calibri" panose="020F0502020204030204" pitchFamily="34" charset="0"/>
            </a:endParaRP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5318" y="1219200"/>
            <a:ext cx="7093364" cy="4875280"/>
          </a:xfrm>
          <a:prstGeom prst="rect">
            <a:avLst/>
          </a:prstGeom>
        </p:spPr>
      </p:pic>
    </p:spTree>
    <p:extLst>
      <p:ext uri="{BB962C8B-B14F-4D97-AF65-F5344CB8AC3E}">
        <p14:creationId xmlns:p14="http://schemas.microsoft.com/office/powerpoint/2010/main" val="37732675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 name="Picture 142"/>
          <p:cNvPicPr/>
          <p:nvPr/>
        </p:nvPicPr>
        <p:blipFill>
          <a:blip r:embed="rId3"/>
          <a:stretch/>
        </p:blipFill>
        <p:spPr>
          <a:xfrm>
            <a:off x="1463400" y="1066800"/>
            <a:ext cx="6217200" cy="5351760"/>
          </a:xfrm>
          <a:prstGeom prst="rect">
            <a:avLst/>
          </a:prstGeom>
          <a:ln>
            <a:noFill/>
          </a:ln>
        </p:spPr>
      </p:pic>
      <p:sp>
        <p:nvSpPr>
          <p:cNvPr id="267" name="CustomShape 2"/>
          <p:cNvSpPr/>
          <p:nvPr/>
        </p:nvSpPr>
        <p:spPr>
          <a:xfrm>
            <a:off x="937350" y="6451200"/>
            <a:ext cx="7269300" cy="306323"/>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a:lnSpc>
                <a:spcPct val="100000"/>
              </a:lnSpc>
            </a:pPr>
            <a:r>
              <a:rPr lang="en-US" sz="1400" i="1" spc="-1" dirty="0">
                <a:solidFill>
                  <a:srgbClr val="000000"/>
                </a:solidFill>
                <a:latin typeface="Calibri" panose="020F0502020204030204" pitchFamily="34" charset="0"/>
                <a:cs typeface="Calibri" panose="020F0502020204030204" pitchFamily="34" charset="0"/>
              </a:rPr>
              <a:t>Identification of influential spreaders in complex networks </a:t>
            </a:r>
            <a:r>
              <a:rPr lang="en-US" sz="1400" i="1" spc="-1" dirty="0" smtClean="0">
                <a:solidFill>
                  <a:srgbClr val="000000"/>
                </a:solidFill>
                <a:latin typeface="Calibri" panose="020F0502020204030204" pitchFamily="34" charset="0"/>
                <a:cs typeface="Calibri" panose="020F0502020204030204" pitchFamily="34" charset="0"/>
              </a:rPr>
              <a:t>. </a:t>
            </a:r>
            <a:r>
              <a:rPr lang="en-US" sz="1400" i="1" spc="-1" dirty="0" err="1" smtClean="0">
                <a:solidFill>
                  <a:srgbClr val="000000"/>
                </a:solidFill>
                <a:latin typeface="Calibri" panose="020F0502020204030204" pitchFamily="34" charset="0"/>
                <a:cs typeface="Calibri" panose="020F0502020204030204" pitchFamily="34" charset="0"/>
              </a:rPr>
              <a:t>Kitsak</a:t>
            </a:r>
            <a:r>
              <a:rPr lang="en-US" sz="1400" i="1" spc="-1" dirty="0" smtClean="0">
                <a:solidFill>
                  <a:srgbClr val="000000"/>
                </a:solidFill>
                <a:latin typeface="Calibri" panose="020F0502020204030204" pitchFamily="34" charset="0"/>
                <a:cs typeface="Calibri" panose="020F0502020204030204" pitchFamily="34" charset="0"/>
              </a:rPr>
              <a:t> </a:t>
            </a:r>
            <a:r>
              <a:rPr lang="en-US" sz="1400" b="0" i="1" strike="noStrike" spc="-1" dirty="0">
                <a:solidFill>
                  <a:srgbClr val="000000"/>
                </a:solidFill>
                <a:latin typeface="Calibri" panose="020F0502020204030204" pitchFamily="34" charset="0"/>
                <a:ea typeface="DejaVu Sans"/>
                <a:cs typeface="Calibri" panose="020F0502020204030204" pitchFamily="34" charset="0"/>
              </a:rPr>
              <a:t>et al. </a:t>
            </a:r>
            <a:r>
              <a:rPr lang="en-US" sz="1400" b="0" i="1" strike="noStrike" spc="-1" dirty="0" smtClean="0">
                <a:solidFill>
                  <a:srgbClr val="000000"/>
                </a:solidFill>
                <a:latin typeface="Calibri" panose="020F0502020204030204" pitchFamily="34" charset="0"/>
                <a:ea typeface="DejaVu Sans"/>
                <a:cs typeface="Calibri" panose="020F0502020204030204" pitchFamily="34" charset="0"/>
              </a:rPr>
              <a:t>(</a:t>
            </a:r>
            <a:r>
              <a:rPr lang="en-US" sz="1400" b="0" i="1" strike="noStrike" spc="-1" dirty="0">
                <a:solidFill>
                  <a:srgbClr val="000000"/>
                </a:solidFill>
                <a:latin typeface="Calibri" panose="020F0502020204030204" pitchFamily="34" charset="0"/>
                <a:ea typeface="DejaVu Sans"/>
                <a:cs typeface="Calibri" panose="020F0502020204030204" pitchFamily="34" charset="0"/>
              </a:rPr>
              <a:t>2010). Nature Physics.</a:t>
            </a:r>
            <a:endParaRPr lang="en-US" sz="1400" b="0" i="1" strike="noStrike" spc="-1" dirty="0">
              <a:latin typeface="Calibri" panose="020F0502020204030204" pitchFamily="34" charset="0"/>
              <a:cs typeface="Calibri" panose="020F0502020204030204" pitchFamily="34" charset="0"/>
            </a:endParaRPr>
          </a:p>
        </p:txBody>
      </p:sp>
      <p:sp>
        <p:nvSpPr>
          <p:cNvPr id="9" name="CustomShape 1"/>
          <p:cNvSpPr/>
          <p:nvPr/>
        </p:nvSpPr>
        <p:spPr>
          <a:xfrm>
            <a:off x="640080" y="228600"/>
            <a:ext cx="7863120" cy="521766"/>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r>
              <a:rPr lang="en-US" sz="2800" spc="-1" dirty="0" smtClean="0">
                <a:solidFill>
                  <a:srgbClr val="FFFFFF"/>
                </a:solidFill>
                <a:latin typeface="Calibri" panose="020F0502020204030204" pitchFamily="34" charset="0"/>
                <a:ea typeface="DejaVu Sans"/>
                <a:cs typeface="Calibri" panose="020F0502020204030204" pitchFamily="34" charset="0"/>
              </a:rPr>
              <a:t>Core indicates the spread in the network </a:t>
            </a:r>
            <a:endParaRPr lang="en-US" sz="2800" spc="-1" dirty="0">
              <a:solidFill>
                <a:srgbClr val="FFFFFF"/>
              </a:solidFill>
              <a:latin typeface="Calibri" panose="020F0502020204030204" pitchFamily="34" charset="0"/>
              <a:ea typeface="DejaVu Sans"/>
              <a:cs typeface="Calibri" panose="020F0502020204030204"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ustomShape 3"/>
          <p:cNvSpPr/>
          <p:nvPr/>
        </p:nvSpPr>
        <p:spPr>
          <a:xfrm>
            <a:off x="640080" y="228600"/>
            <a:ext cx="7863120" cy="521766"/>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r>
              <a:rPr lang="en-US" sz="2800" spc="-1" dirty="0" smtClean="0">
                <a:solidFill>
                  <a:srgbClr val="FFFFFF"/>
                </a:solidFill>
                <a:latin typeface="Calibri" panose="020F0502020204030204" pitchFamily="34" charset="0"/>
                <a:ea typeface="DejaVu Sans"/>
                <a:cs typeface="Calibri" panose="020F0502020204030204" pitchFamily="34" charset="0"/>
              </a:rPr>
              <a:t>Overview</a:t>
            </a:r>
            <a:endParaRPr lang="en-US" sz="2800" spc="-1" dirty="0">
              <a:solidFill>
                <a:srgbClr val="FFFFFF"/>
              </a:solidFill>
              <a:latin typeface="Calibri" panose="020F0502020204030204" pitchFamily="34" charset="0"/>
              <a:ea typeface="DejaVu Sans"/>
              <a:cs typeface="Calibri" panose="020F0502020204030204" pitchFamily="34" charset="0"/>
            </a:endParaRPr>
          </a:p>
        </p:txBody>
      </p:sp>
      <p:sp>
        <p:nvSpPr>
          <p:cNvPr id="5" name="TextBox 4"/>
          <p:cNvSpPr txBox="1"/>
          <p:nvPr/>
        </p:nvSpPr>
        <p:spPr>
          <a:xfrm>
            <a:off x="457200" y="1371600"/>
            <a:ext cx="8229600" cy="4524315"/>
          </a:xfrm>
          <a:prstGeom prst="rect">
            <a:avLst/>
          </a:prstGeom>
          <a:noFill/>
        </p:spPr>
        <p:txBody>
          <a:bodyPr wrap="square" rtlCol="0">
            <a:spAutoFit/>
          </a:bodyPr>
          <a:lstStyle/>
          <a:p>
            <a:pPr marL="285750" indent="-285750">
              <a:buFont typeface="Arial" panose="020B0604020202020204" pitchFamily="34" charset="0"/>
              <a:buChar char="•"/>
            </a:pPr>
            <a:r>
              <a:rPr lang="en-US" sz="2400" dirty="0" smtClean="0">
                <a:latin typeface="Calibri" panose="020F0502020204030204" pitchFamily="34" charset="0"/>
                <a:cs typeface="Calibri" panose="020F0502020204030204" pitchFamily="34" charset="0"/>
              </a:rPr>
              <a:t>What </a:t>
            </a:r>
            <a:r>
              <a:rPr lang="en-US" sz="2400" dirty="0">
                <a:latin typeface="Calibri" panose="020F0502020204030204" pitchFamily="34" charset="0"/>
                <a:cs typeface="Calibri" panose="020F0502020204030204" pitchFamily="34" charset="0"/>
              </a:rPr>
              <a:t>is network </a:t>
            </a:r>
            <a:r>
              <a:rPr lang="en-US" sz="2400" dirty="0" smtClean="0">
                <a:latin typeface="Calibri" panose="020F0502020204030204" pitchFamily="34" charset="0"/>
                <a:cs typeface="Calibri" panose="020F0502020204030204" pitchFamily="34" charset="0"/>
              </a:rPr>
              <a:t>propagation</a:t>
            </a:r>
          </a:p>
          <a:p>
            <a:pPr marL="742950" lvl="1" indent="-285750">
              <a:buFont typeface="Arial" panose="020B0604020202020204" pitchFamily="34" charset="0"/>
              <a:buChar char="•"/>
            </a:pPr>
            <a:r>
              <a:rPr lang="en-US" sz="2400" dirty="0" smtClean="0">
                <a:latin typeface="Calibri" panose="020F0502020204030204" pitchFamily="34" charset="0"/>
                <a:cs typeface="Calibri" panose="020F0502020204030204" pitchFamily="34" charset="0"/>
              </a:rPr>
              <a:t>Random Walk with Restart formulation</a:t>
            </a:r>
            <a:endParaRPr lang="en-US" sz="2400" dirty="0">
              <a:latin typeface="Calibri" panose="020F0502020204030204" pitchFamily="34" charset="0"/>
              <a:cs typeface="Calibri" panose="020F0502020204030204" pitchFamily="34" charset="0"/>
            </a:endParaRPr>
          </a:p>
          <a:p>
            <a:pPr marL="285750" lvl="1" indent="-285750">
              <a:buFont typeface="Arial" panose="020B0604020202020204" pitchFamily="34" charset="0"/>
              <a:buChar char="•"/>
            </a:pPr>
            <a:r>
              <a:rPr lang="en-US" sz="2400" dirty="0">
                <a:latin typeface="Calibri" panose="020F0502020204030204" pitchFamily="34" charset="0"/>
                <a:cs typeface="Calibri" panose="020F0502020204030204" pitchFamily="34" charset="0"/>
              </a:rPr>
              <a:t>Current problems with existing methods</a:t>
            </a:r>
          </a:p>
          <a:p>
            <a:pPr marL="742950" lvl="3" indent="-285750">
              <a:buFont typeface="Arial" panose="020B0604020202020204" pitchFamily="34" charset="0"/>
              <a:buChar char="•"/>
            </a:pPr>
            <a:r>
              <a:rPr lang="en-US" sz="2400" dirty="0">
                <a:latin typeface="Calibri" panose="020F0502020204030204" pitchFamily="34" charset="0"/>
                <a:cs typeface="Calibri" panose="020F0502020204030204" pitchFamily="34" charset="0"/>
              </a:rPr>
              <a:t>PPI degree </a:t>
            </a:r>
            <a:r>
              <a:rPr lang="en-US" sz="2400" dirty="0" smtClean="0">
                <a:latin typeface="Calibri" panose="020F0502020204030204" pitchFamily="34" charset="0"/>
                <a:cs typeface="Calibri" panose="020F0502020204030204" pitchFamily="34" charset="0"/>
              </a:rPr>
              <a:t>bias</a:t>
            </a:r>
          </a:p>
          <a:p>
            <a:pPr marL="742950" lvl="3" indent="-285750">
              <a:buFont typeface="Arial" panose="020B0604020202020204" pitchFamily="34" charset="0"/>
              <a:buChar char="•"/>
            </a:pPr>
            <a:r>
              <a:rPr lang="en-US" sz="2400" dirty="0" smtClean="0">
                <a:latin typeface="Calibri" panose="020F0502020204030204" pitchFamily="34" charset="0"/>
                <a:cs typeface="Calibri" panose="020F0502020204030204" pitchFamily="34" charset="0"/>
              </a:rPr>
              <a:t>Module identification</a:t>
            </a:r>
          </a:p>
          <a:p>
            <a:pPr marL="285750" lvl="1" indent="-285750">
              <a:buFont typeface="Arial" panose="020B0604020202020204" pitchFamily="34" charset="0"/>
              <a:buChar char="•"/>
            </a:pPr>
            <a:r>
              <a:rPr lang="en-US" sz="2400" dirty="0" smtClean="0">
                <a:latin typeface="Calibri" panose="020F0502020204030204" pitchFamily="34" charset="0"/>
                <a:cs typeface="Calibri" panose="020F0502020204030204" pitchFamily="34" charset="0"/>
              </a:rPr>
              <a:t>Results</a:t>
            </a:r>
            <a:endParaRPr lang="en-US" sz="2400" dirty="0">
              <a:latin typeface="Calibri" panose="020F0502020204030204" pitchFamily="34" charset="0"/>
              <a:cs typeface="Calibri" panose="020F0502020204030204" pitchFamily="34" charset="0"/>
            </a:endParaRPr>
          </a:p>
          <a:p>
            <a:pPr marL="742950" lvl="2" indent="-285750">
              <a:buFont typeface="Arial" panose="020B0604020202020204" pitchFamily="34" charset="0"/>
              <a:buChar char="•"/>
            </a:pPr>
            <a:r>
              <a:rPr lang="en-US" sz="2400" dirty="0" smtClean="0">
                <a:latin typeface="Calibri" panose="020F0502020204030204" pitchFamily="34" charset="0"/>
                <a:cs typeface="Calibri" panose="020F0502020204030204" pitchFamily="34" charset="0"/>
              </a:rPr>
              <a:t>GWAS</a:t>
            </a:r>
          </a:p>
          <a:p>
            <a:pPr marL="742950" lvl="2" indent="-285750">
              <a:buFont typeface="Arial" panose="020B0604020202020204" pitchFamily="34" charset="0"/>
              <a:buChar char="•"/>
            </a:pPr>
            <a:r>
              <a:rPr lang="en-US" sz="2400" dirty="0" smtClean="0">
                <a:latin typeface="Calibri" panose="020F0502020204030204" pitchFamily="34" charset="0"/>
                <a:cs typeface="Calibri" panose="020F0502020204030204" pitchFamily="34" charset="0"/>
              </a:rPr>
              <a:t>Cardiotoxicity – </a:t>
            </a:r>
            <a:r>
              <a:rPr lang="en-US" sz="2400" dirty="0" err="1" smtClean="0">
                <a:latin typeface="Calibri" panose="020F0502020204030204" pitchFamily="34" charset="0"/>
                <a:cs typeface="Calibri" panose="020F0502020204030204" pitchFamily="34" charset="0"/>
              </a:rPr>
              <a:t>HeCaToS</a:t>
            </a:r>
            <a:endParaRPr lang="en-US" sz="2400" dirty="0" smtClean="0">
              <a:latin typeface="Calibri" panose="020F0502020204030204" pitchFamily="34" charset="0"/>
              <a:cs typeface="Calibri" panose="020F0502020204030204" pitchFamily="34" charset="0"/>
            </a:endParaRPr>
          </a:p>
          <a:p>
            <a:pPr marL="742950" lvl="2" indent="-285750">
              <a:buFont typeface="Arial" panose="020B0604020202020204" pitchFamily="34" charset="0"/>
              <a:buChar char="•"/>
            </a:pPr>
            <a:r>
              <a:rPr lang="en-US" sz="2400" dirty="0">
                <a:latin typeface="Calibri" panose="020F0502020204030204" pitchFamily="34" charset="0"/>
                <a:cs typeface="Calibri" panose="020F0502020204030204" pitchFamily="34" charset="0"/>
              </a:rPr>
              <a:t>Feature selection for drug sensitivity </a:t>
            </a:r>
            <a:r>
              <a:rPr lang="en-US" sz="2400" dirty="0" smtClean="0">
                <a:latin typeface="Calibri" panose="020F0502020204030204" pitchFamily="34" charset="0"/>
                <a:cs typeface="Calibri" panose="020F0502020204030204" pitchFamily="34" charset="0"/>
              </a:rPr>
              <a:t>prediction</a:t>
            </a:r>
          </a:p>
          <a:p>
            <a:pPr marL="285750" lvl="1" indent="-285750">
              <a:buFont typeface="Arial" panose="020B0604020202020204" pitchFamily="34" charset="0"/>
              <a:buChar char="•"/>
            </a:pPr>
            <a:r>
              <a:rPr lang="en-US" sz="2400" dirty="0" smtClean="0">
                <a:latin typeface="Calibri" panose="020F0502020204030204" pitchFamily="34" charset="0"/>
                <a:cs typeface="Calibri" panose="020F0502020204030204" pitchFamily="34" charset="0"/>
              </a:rPr>
              <a:t>Future directions</a:t>
            </a:r>
          </a:p>
          <a:p>
            <a:pPr marL="742950" lvl="2" indent="-285750">
              <a:buFont typeface="Arial" panose="020B0604020202020204" pitchFamily="34" charset="0"/>
              <a:buChar char="•"/>
            </a:pPr>
            <a:r>
              <a:rPr lang="en-US" sz="2400" dirty="0" err="1" smtClean="0">
                <a:latin typeface="Calibri" panose="020F0502020204030204" pitchFamily="34" charset="0"/>
                <a:cs typeface="Calibri" panose="020F0502020204030204" pitchFamily="34" charset="0"/>
              </a:rPr>
              <a:t>NetCore</a:t>
            </a:r>
            <a:r>
              <a:rPr lang="en-US" sz="2400" dirty="0" smtClean="0">
                <a:latin typeface="Calibri" panose="020F0502020204030204" pitchFamily="34" charset="0"/>
                <a:cs typeface="Calibri" panose="020F0502020204030204" pitchFamily="34" charset="0"/>
              </a:rPr>
              <a:t> for Proteomics</a:t>
            </a:r>
            <a:endParaRPr lang="en-US" sz="2400" dirty="0">
              <a:latin typeface="Calibri" panose="020F0502020204030204" pitchFamily="34" charset="0"/>
              <a:cs typeface="Calibri" panose="020F0502020204030204" pitchFamily="34" charset="0"/>
            </a:endParaRPr>
          </a:p>
          <a:p>
            <a:endParaRPr lang="en-US" sz="2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1146137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 name="TextShape 1"/>
          <p:cNvSpPr txBox="1"/>
          <p:nvPr/>
        </p:nvSpPr>
        <p:spPr>
          <a:xfrm>
            <a:off x="457200" y="273600"/>
            <a:ext cx="8228880" cy="1144440"/>
          </a:xfrm>
          <a:prstGeom prst="rect">
            <a:avLst/>
          </a:prstGeom>
          <a:noFill/>
          <a:ln>
            <a:noFill/>
          </a:ln>
        </p:spPr>
        <p:txBody>
          <a:bodyPr lIns="0" tIns="0" rIns="0" bIns="0" anchor="ctr">
            <a:noAutofit/>
          </a:bodyPr>
          <a:lstStyle/>
          <a:p>
            <a:endParaRPr lang="en-US" sz="1800" b="0" strike="noStrike" spc="-1">
              <a:solidFill>
                <a:srgbClr val="000000"/>
              </a:solidFill>
              <a:latin typeface="Arial"/>
            </a:endParaRPr>
          </a:p>
        </p:txBody>
      </p:sp>
      <p:sp>
        <p:nvSpPr>
          <p:cNvPr id="4" name="CustomShape 1"/>
          <p:cNvSpPr/>
          <p:nvPr/>
        </p:nvSpPr>
        <p:spPr>
          <a:xfrm>
            <a:off x="640080" y="228600"/>
            <a:ext cx="7862760" cy="521766"/>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r>
              <a:rPr lang="en-US" sz="2800" spc="-1" dirty="0">
                <a:solidFill>
                  <a:srgbClr val="FFFFFF"/>
                </a:solidFill>
                <a:latin typeface="Calibri" panose="020F0502020204030204" pitchFamily="34" charset="0"/>
                <a:ea typeface="DejaVu Sans"/>
                <a:cs typeface="Calibri" panose="020F0502020204030204" pitchFamily="34" charset="0"/>
              </a:rPr>
              <a:t>N</a:t>
            </a:r>
            <a:r>
              <a:rPr lang="en-US" sz="2800" spc="-1" dirty="0" smtClean="0">
                <a:solidFill>
                  <a:srgbClr val="FFFFFF"/>
                </a:solidFill>
                <a:latin typeface="Calibri" panose="020F0502020204030204" pitchFamily="34" charset="0"/>
                <a:ea typeface="DejaVu Sans"/>
                <a:cs typeface="Calibri" panose="020F0502020204030204" pitchFamily="34" charset="0"/>
              </a:rPr>
              <a:t>ode </a:t>
            </a:r>
            <a:r>
              <a:rPr lang="en-US" sz="2800" spc="-1" dirty="0">
                <a:solidFill>
                  <a:srgbClr val="FFFFFF"/>
                </a:solidFill>
                <a:latin typeface="Calibri" panose="020F0502020204030204" pitchFamily="34" charset="0"/>
                <a:ea typeface="DejaVu Sans"/>
                <a:cs typeface="Calibri" panose="020F0502020204030204" pitchFamily="34" charset="0"/>
              </a:rPr>
              <a:t>degree vs node core</a:t>
            </a:r>
          </a:p>
        </p:txBody>
      </p:sp>
      <p:grpSp>
        <p:nvGrpSpPr>
          <p:cNvPr id="13" name="Group 3"/>
          <p:cNvGrpSpPr/>
          <p:nvPr/>
        </p:nvGrpSpPr>
        <p:grpSpPr>
          <a:xfrm>
            <a:off x="1463556" y="2616211"/>
            <a:ext cx="2075400" cy="2055600"/>
            <a:chOff x="1308960" y="1349280"/>
            <a:chExt cx="2075400" cy="2055600"/>
          </a:xfrm>
        </p:grpSpPr>
        <p:sp>
          <p:nvSpPr>
            <p:cNvPr id="14" name="Line 4"/>
            <p:cNvSpPr/>
            <p:nvPr/>
          </p:nvSpPr>
          <p:spPr>
            <a:xfrm flipV="1">
              <a:off x="2458440" y="1743480"/>
              <a:ext cx="526320" cy="508320"/>
            </a:xfrm>
            <a:prstGeom prst="line">
              <a:avLst/>
            </a:prstGeom>
            <a:ln w="38160">
              <a:solidFill>
                <a:srgbClr val="4A7EBB"/>
              </a:solidFill>
              <a:prstDash val="solid"/>
              <a:round/>
              <a:headEnd type="none" w="med" len="med"/>
              <a:tailEnd type="none" w="med" len="med"/>
            </a:ln>
          </p:spPr>
          <p:style>
            <a:lnRef idx="1">
              <a:schemeClr val="accent1"/>
            </a:lnRef>
            <a:fillRef idx="0">
              <a:schemeClr val="accent1"/>
            </a:fillRef>
            <a:effectRef idx="0">
              <a:schemeClr val="accent1"/>
            </a:effectRef>
            <a:fontRef idx="minor"/>
          </p:style>
        </p:sp>
        <p:sp>
          <p:nvSpPr>
            <p:cNvPr id="15" name="Line 5"/>
            <p:cNvSpPr/>
            <p:nvPr/>
          </p:nvSpPr>
          <p:spPr>
            <a:xfrm flipH="1" flipV="1">
              <a:off x="1793520" y="1740240"/>
              <a:ext cx="507960" cy="526320"/>
            </a:xfrm>
            <a:prstGeom prst="line">
              <a:avLst/>
            </a:prstGeom>
            <a:ln w="38160">
              <a:solidFill>
                <a:srgbClr val="4A7EBB"/>
              </a:solidFill>
              <a:round/>
              <a:headEnd type="none" w="med" len="med"/>
              <a:tailEnd type="none" w="med" len="med"/>
            </a:ln>
          </p:spPr>
          <p:style>
            <a:lnRef idx="1">
              <a:schemeClr val="accent1"/>
            </a:lnRef>
            <a:fillRef idx="0">
              <a:schemeClr val="accent1"/>
            </a:fillRef>
            <a:effectRef idx="0">
              <a:schemeClr val="accent1"/>
            </a:effectRef>
            <a:fontRef idx="minor"/>
          </p:style>
        </p:sp>
        <p:sp>
          <p:nvSpPr>
            <p:cNvPr id="16" name="CustomShape 6"/>
            <p:cNvSpPr/>
            <p:nvPr/>
          </p:nvSpPr>
          <p:spPr>
            <a:xfrm rot="2760600">
              <a:off x="2186280" y="2148480"/>
              <a:ext cx="367560" cy="377280"/>
            </a:xfrm>
            <a:prstGeom prst="ellipse">
              <a:avLst/>
            </a:prstGeom>
            <a:solidFill>
              <a:srgbClr val="00B050"/>
            </a:solidFill>
            <a:ln>
              <a:solidFill>
                <a:srgbClr val="4A7EBB"/>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17" name="Line 7"/>
            <p:cNvSpPr/>
            <p:nvPr/>
          </p:nvSpPr>
          <p:spPr>
            <a:xfrm>
              <a:off x="2497680" y="2469600"/>
              <a:ext cx="507960" cy="526320"/>
            </a:xfrm>
            <a:prstGeom prst="line">
              <a:avLst/>
            </a:prstGeom>
            <a:ln w="38160">
              <a:solidFill>
                <a:srgbClr val="4A7EBB"/>
              </a:solidFill>
              <a:round/>
              <a:headEnd type="none" w="med" len="med"/>
              <a:tailEnd type="none" w="med" len="med"/>
            </a:ln>
          </p:spPr>
          <p:style>
            <a:lnRef idx="1">
              <a:schemeClr val="accent1"/>
            </a:lnRef>
            <a:fillRef idx="0">
              <a:schemeClr val="accent1"/>
            </a:fillRef>
            <a:effectRef idx="0">
              <a:schemeClr val="accent1"/>
            </a:effectRef>
            <a:fontRef idx="minor"/>
          </p:style>
        </p:sp>
        <p:sp>
          <p:nvSpPr>
            <p:cNvPr id="18" name="Line 8"/>
            <p:cNvSpPr/>
            <p:nvPr/>
          </p:nvSpPr>
          <p:spPr>
            <a:xfrm flipH="1">
              <a:off x="1707840" y="2468520"/>
              <a:ext cx="526320" cy="507960"/>
            </a:xfrm>
            <a:prstGeom prst="line">
              <a:avLst/>
            </a:prstGeom>
            <a:ln w="38160">
              <a:solidFill>
                <a:srgbClr val="4A7EBB"/>
              </a:solidFill>
              <a:round/>
              <a:headEnd type="none" w="med" len="med"/>
              <a:tailEnd type="none" w="med" len="med"/>
            </a:ln>
          </p:spPr>
          <p:style>
            <a:lnRef idx="1">
              <a:schemeClr val="accent1"/>
            </a:lnRef>
            <a:fillRef idx="0">
              <a:schemeClr val="accent1"/>
            </a:fillRef>
            <a:effectRef idx="0">
              <a:schemeClr val="accent1"/>
            </a:effectRef>
            <a:fontRef idx="minor"/>
          </p:style>
        </p:sp>
        <p:sp>
          <p:nvSpPr>
            <p:cNvPr id="19" name="CustomShape 9"/>
            <p:cNvSpPr/>
            <p:nvPr/>
          </p:nvSpPr>
          <p:spPr>
            <a:xfrm rot="2760600">
              <a:off x="2937240" y="1423800"/>
              <a:ext cx="367560" cy="377280"/>
            </a:xfrm>
            <a:prstGeom prst="ellipse">
              <a:avLst/>
            </a:prstGeom>
            <a:ln>
              <a:solidFill>
                <a:srgbClr val="4A7EBB"/>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20" name="CustomShape 10"/>
            <p:cNvSpPr/>
            <p:nvPr/>
          </p:nvSpPr>
          <p:spPr>
            <a:xfrm rot="2760600">
              <a:off x="1468080" y="1433160"/>
              <a:ext cx="367560" cy="377280"/>
            </a:xfrm>
            <a:prstGeom prst="ellipse">
              <a:avLst/>
            </a:prstGeom>
            <a:ln>
              <a:solidFill>
                <a:srgbClr val="4A7EBB"/>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21" name="CustomShape 11"/>
            <p:cNvSpPr/>
            <p:nvPr/>
          </p:nvSpPr>
          <p:spPr>
            <a:xfrm rot="2760600">
              <a:off x="2935440" y="2953080"/>
              <a:ext cx="367560" cy="377280"/>
            </a:xfrm>
            <a:prstGeom prst="ellipse">
              <a:avLst/>
            </a:prstGeom>
            <a:ln>
              <a:solidFill>
                <a:srgbClr val="4A7EBB"/>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22" name="CustomShape 12"/>
            <p:cNvSpPr/>
            <p:nvPr/>
          </p:nvSpPr>
          <p:spPr>
            <a:xfrm rot="2760600">
              <a:off x="1388520" y="2918880"/>
              <a:ext cx="367560" cy="377280"/>
            </a:xfrm>
            <a:prstGeom prst="ellipse">
              <a:avLst/>
            </a:prstGeom>
            <a:ln>
              <a:solidFill>
                <a:srgbClr val="4A7EBB"/>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grpSp>
      <p:grpSp>
        <p:nvGrpSpPr>
          <p:cNvPr id="2" name="Group 1"/>
          <p:cNvGrpSpPr/>
          <p:nvPr/>
        </p:nvGrpSpPr>
        <p:grpSpPr>
          <a:xfrm>
            <a:off x="5885776" y="2738745"/>
            <a:ext cx="1926000" cy="1896840"/>
            <a:chOff x="5372400" y="2729711"/>
            <a:chExt cx="1926000" cy="1896840"/>
          </a:xfrm>
        </p:grpSpPr>
        <p:sp>
          <p:nvSpPr>
            <p:cNvPr id="40" name="Line 5"/>
            <p:cNvSpPr/>
            <p:nvPr/>
          </p:nvSpPr>
          <p:spPr>
            <a:xfrm flipH="1">
              <a:off x="7107960" y="3081566"/>
              <a:ext cx="79559" cy="1218320"/>
            </a:xfrm>
            <a:prstGeom prst="line">
              <a:avLst/>
            </a:prstGeom>
            <a:ln w="38160">
              <a:solidFill>
                <a:schemeClr val="accent1"/>
              </a:solidFill>
              <a:round/>
              <a:headEnd type="none" w="med" len="med"/>
              <a:tailEnd type="none" w="med" len="med"/>
            </a:ln>
          </p:spPr>
          <p:style>
            <a:lnRef idx="1">
              <a:schemeClr val="accent1"/>
            </a:lnRef>
            <a:fillRef idx="0">
              <a:schemeClr val="accent1"/>
            </a:fillRef>
            <a:effectRef idx="0">
              <a:schemeClr val="accent1"/>
            </a:effectRef>
            <a:fontRef idx="minor"/>
          </p:style>
        </p:sp>
        <p:sp>
          <p:nvSpPr>
            <p:cNvPr id="39" name="Line 5"/>
            <p:cNvSpPr/>
            <p:nvPr/>
          </p:nvSpPr>
          <p:spPr>
            <a:xfrm flipH="1" flipV="1">
              <a:off x="5737043" y="4440450"/>
              <a:ext cx="1236455" cy="2320"/>
            </a:xfrm>
            <a:prstGeom prst="line">
              <a:avLst/>
            </a:prstGeom>
            <a:ln w="38160">
              <a:solidFill>
                <a:schemeClr val="accent1"/>
              </a:solidFill>
              <a:round/>
              <a:headEnd type="none" w="med" len="med"/>
              <a:tailEnd type="none" w="med" len="med"/>
            </a:ln>
          </p:spPr>
          <p:style>
            <a:lnRef idx="1">
              <a:schemeClr val="accent1"/>
            </a:lnRef>
            <a:fillRef idx="0">
              <a:schemeClr val="accent1"/>
            </a:fillRef>
            <a:effectRef idx="0">
              <a:schemeClr val="accent1"/>
            </a:effectRef>
            <a:fontRef idx="minor"/>
          </p:style>
        </p:sp>
        <p:sp>
          <p:nvSpPr>
            <p:cNvPr id="38" name="Line 5"/>
            <p:cNvSpPr/>
            <p:nvPr/>
          </p:nvSpPr>
          <p:spPr>
            <a:xfrm flipH="1">
              <a:off x="5561040" y="3044531"/>
              <a:ext cx="79559" cy="1218320"/>
            </a:xfrm>
            <a:prstGeom prst="line">
              <a:avLst/>
            </a:prstGeom>
            <a:ln w="38160">
              <a:solidFill>
                <a:schemeClr val="accent1"/>
              </a:solidFill>
              <a:round/>
              <a:headEnd type="none" w="med" len="med"/>
              <a:tailEnd type="none" w="med" len="med"/>
            </a:ln>
          </p:spPr>
          <p:style>
            <a:lnRef idx="1">
              <a:schemeClr val="accent1"/>
            </a:lnRef>
            <a:fillRef idx="0">
              <a:schemeClr val="accent1"/>
            </a:fillRef>
            <a:effectRef idx="0">
              <a:schemeClr val="accent1"/>
            </a:effectRef>
            <a:fontRef idx="minor"/>
          </p:style>
        </p:sp>
        <p:sp>
          <p:nvSpPr>
            <p:cNvPr id="37" name="Line 5"/>
            <p:cNvSpPr/>
            <p:nvPr/>
          </p:nvSpPr>
          <p:spPr>
            <a:xfrm flipH="1" flipV="1">
              <a:off x="5824400" y="2922851"/>
              <a:ext cx="1149099" cy="0"/>
            </a:xfrm>
            <a:prstGeom prst="line">
              <a:avLst/>
            </a:prstGeom>
            <a:ln w="38160">
              <a:solidFill>
                <a:schemeClr val="accent1"/>
              </a:solidFill>
              <a:round/>
              <a:headEnd type="none" w="med" len="med"/>
              <a:tailEnd type="none" w="med" len="med"/>
            </a:ln>
          </p:spPr>
          <p:style>
            <a:lnRef idx="1">
              <a:schemeClr val="accent1"/>
            </a:lnRef>
            <a:fillRef idx="0">
              <a:schemeClr val="accent1"/>
            </a:fillRef>
            <a:effectRef idx="0">
              <a:schemeClr val="accent1"/>
            </a:effectRef>
            <a:fontRef idx="minor"/>
          </p:style>
        </p:sp>
        <p:sp>
          <p:nvSpPr>
            <p:cNvPr id="28" name="Line 4"/>
            <p:cNvSpPr/>
            <p:nvPr/>
          </p:nvSpPr>
          <p:spPr>
            <a:xfrm flipV="1">
              <a:off x="6447180" y="3044531"/>
              <a:ext cx="526320" cy="508320"/>
            </a:xfrm>
            <a:prstGeom prst="line">
              <a:avLst/>
            </a:prstGeom>
            <a:ln w="38160">
              <a:solidFill>
                <a:srgbClr val="4A7EBB"/>
              </a:solidFill>
              <a:prstDash val="solid"/>
              <a:round/>
              <a:headEnd type="none" w="med" len="med"/>
              <a:tailEnd type="none" w="med" len="med"/>
            </a:ln>
          </p:spPr>
          <p:style>
            <a:lnRef idx="1">
              <a:schemeClr val="accent1"/>
            </a:lnRef>
            <a:fillRef idx="0">
              <a:schemeClr val="accent1"/>
            </a:fillRef>
            <a:effectRef idx="0">
              <a:schemeClr val="accent1"/>
            </a:effectRef>
            <a:fontRef idx="minor"/>
          </p:style>
        </p:sp>
        <p:sp>
          <p:nvSpPr>
            <p:cNvPr id="29" name="Line 5"/>
            <p:cNvSpPr/>
            <p:nvPr/>
          </p:nvSpPr>
          <p:spPr>
            <a:xfrm flipH="1" flipV="1">
              <a:off x="5782260" y="3041291"/>
              <a:ext cx="507960" cy="526320"/>
            </a:xfrm>
            <a:prstGeom prst="line">
              <a:avLst/>
            </a:prstGeom>
            <a:ln w="38160">
              <a:solidFill>
                <a:srgbClr val="4A7EBB"/>
              </a:solidFill>
              <a:round/>
              <a:headEnd type="none" w="med" len="med"/>
              <a:tailEnd type="none" w="med" len="med"/>
            </a:ln>
          </p:spPr>
          <p:style>
            <a:lnRef idx="1">
              <a:schemeClr val="accent1"/>
            </a:lnRef>
            <a:fillRef idx="0">
              <a:schemeClr val="accent1"/>
            </a:fillRef>
            <a:effectRef idx="0">
              <a:schemeClr val="accent1"/>
            </a:effectRef>
            <a:fontRef idx="minor"/>
          </p:style>
        </p:sp>
        <p:sp>
          <p:nvSpPr>
            <p:cNvPr id="30" name="CustomShape 6"/>
            <p:cNvSpPr/>
            <p:nvPr/>
          </p:nvSpPr>
          <p:spPr>
            <a:xfrm rot="2760600">
              <a:off x="6175020" y="3449531"/>
              <a:ext cx="367560" cy="377280"/>
            </a:xfrm>
            <a:prstGeom prst="ellipse">
              <a:avLst/>
            </a:prstGeom>
            <a:solidFill>
              <a:srgbClr val="00B050"/>
            </a:solidFill>
            <a:ln>
              <a:solidFill>
                <a:srgbClr val="4A7EBB"/>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31" name="Line 7"/>
            <p:cNvSpPr/>
            <p:nvPr/>
          </p:nvSpPr>
          <p:spPr>
            <a:xfrm>
              <a:off x="6486420" y="3770651"/>
              <a:ext cx="507960" cy="526320"/>
            </a:xfrm>
            <a:prstGeom prst="line">
              <a:avLst/>
            </a:prstGeom>
            <a:ln w="38160">
              <a:solidFill>
                <a:srgbClr val="4A7EBB"/>
              </a:solidFill>
              <a:round/>
              <a:headEnd type="none" w="med" len="med"/>
              <a:tailEnd type="none" w="med" len="med"/>
            </a:ln>
          </p:spPr>
          <p:style>
            <a:lnRef idx="1">
              <a:schemeClr val="accent1"/>
            </a:lnRef>
            <a:fillRef idx="0">
              <a:schemeClr val="accent1"/>
            </a:fillRef>
            <a:effectRef idx="0">
              <a:schemeClr val="accent1"/>
            </a:effectRef>
            <a:fontRef idx="minor"/>
          </p:style>
        </p:sp>
        <p:sp>
          <p:nvSpPr>
            <p:cNvPr id="32" name="Line 8"/>
            <p:cNvSpPr/>
            <p:nvPr/>
          </p:nvSpPr>
          <p:spPr>
            <a:xfrm flipH="1">
              <a:off x="5696580" y="3769571"/>
              <a:ext cx="526320" cy="507960"/>
            </a:xfrm>
            <a:prstGeom prst="line">
              <a:avLst/>
            </a:prstGeom>
            <a:ln w="38160">
              <a:solidFill>
                <a:srgbClr val="4A7EBB"/>
              </a:solidFill>
              <a:round/>
              <a:headEnd type="none" w="med" len="med"/>
              <a:tailEnd type="none" w="med" len="med"/>
            </a:ln>
          </p:spPr>
          <p:style>
            <a:lnRef idx="1">
              <a:schemeClr val="accent1"/>
            </a:lnRef>
            <a:fillRef idx="0">
              <a:schemeClr val="accent1"/>
            </a:fillRef>
            <a:effectRef idx="0">
              <a:schemeClr val="accent1"/>
            </a:effectRef>
            <a:fontRef idx="minor"/>
          </p:style>
        </p:sp>
        <p:sp>
          <p:nvSpPr>
            <p:cNvPr id="33" name="CustomShape 9"/>
            <p:cNvSpPr/>
            <p:nvPr/>
          </p:nvSpPr>
          <p:spPr>
            <a:xfrm rot="2760600">
              <a:off x="6925980" y="2724851"/>
              <a:ext cx="367560" cy="377280"/>
            </a:xfrm>
            <a:prstGeom prst="ellipse">
              <a:avLst/>
            </a:prstGeom>
            <a:ln>
              <a:solidFill>
                <a:srgbClr val="4A7EBB"/>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34" name="CustomShape 10"/>
            <p:cNvSpPr/>
            <p:nvPr/>
          </p:nvSpPr>
          <p:spPr>
            <a:xfrm rot="2760600">
              <a:off x="5456820" y="2734211"/>
              <a:ext cx="367560" cy="377280"/>
            </a:xfrm>
            <a:prstGeom prst="ellipse">
              <a:avLst/>
            </a:prstGeom>
            <a:ln>
              <a:solidFill>
                <a:srgbClr val="4A7EBB"/>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35" name="CustomShape 11"/>
            <p:cNvSpPr/>
            <p:nvPr/>
          </p:nvSpPr>
          <p:spPr>
            <a:xfrm rot="2760600">
              <a:off x="6924180" y="4254131"/>
              <a:ext cx="367560" cy="377280"/>
            </a:xfrm>
            <a:prstGeom prst="ellipse">
              <a:avLst/>
            </a:prstGeom>
            <a:ln>
              <a:solidFill>
                <a:srgbClr val="4A7EBB"/>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36" name="CustomShape 12"/>
            <p:cNvSpPr/>
            <p:nvPr/>
          </p:nvSpPr>
          <p:spPr>
            <a:xfrm rot="2760600">
              <a:off x="5377260" y="4219931"/>
              <a:ext cx="367560" cy="377280"/>
            </a:xfrm>
            <a:prstGeom prst="ellipse">
              <a:avLst/>
            </a:prstGeom>
            <a:ln>
              <a:solidFill>
                <a:srgbClr val="4A7EBB"/>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grpSp>
      <p:sp>
        <p:nvSpPr>
          <p:cNvPr id="5" name="TextBox 4"/>
          <p:cNvSpPr txBox="1"/>
          <p:nvPr/>
        </p:nvSpPr>
        <p:spPr>
          <a:xfrm>
            <a:off x="1764218" y="1676400"/>
            <a:ext cx="1566564" cy="830997"/>
          </a:xfrm>
          <a:prstGeom prst="rect">
            <a:avLst/>
          </a:prstGeom>
          <a:noFill/>
        </p:spPr>
        <p:txBody>
          <a:bodyPr wrap="square" rtlCol="0">
            <a:spAutoFit/>
          </a:bodyPr>
          <a:lstStyle/>
          <a:p>
            <a:pPr algn="ctr"/>
            <a:r>
              <a:rPr lang="en-US" sz="2400" i="1" dirty="0" smtClean="0">
                <a:latin typeface="Calibri Light" panose="020F0302020204030204" pitchFamily="34" charset="0"/>
                <a:cs typeface="Calibri Light" panose="020F0302020204030204" pitchFamily="34" charset="0"/>
              </a:rPr>
              <a:t>Degree = 4</a:t>
            </a:r>
          </a:p>
          <a:p>
            <a:pPr algn="ctr"/>
            <a:r>
              <a:rPr lang="en-US" sz="2400" i="1" dirty="0" smtClean="0">
                <a:latin typeface="Calibri Light" panose="020F0302020204030204" pitchFamily="34" charset="0"/>
                <a:cs typeface="Calibri Light" panose="020F0302020204030204" pitchFamily="34" charset="0"/>
              </a:rPr>
              <a:t>Core = 1</a:t>
            </a:r>
            <a:endParaRPr lang="en-US" sz="2400" i="1" dirty="0">
              <a:latin typeface="Calibri Light" panose="020F0302020204030204" pitchFamily="34" charset="0"/>
              <a:cs typeface="Calibri Light" panose="020F0302020204030204" pitchFamily="34" charset="0"/>
            </a:endParaRPr>
          </a:p>
        </p:txBody>
      </p:sp>
      <p:sp>
        <p:nvSpPr>
          <p:cNvPr id="41" name="TextBox 40"/>
          <p:cNvSpPr txBox="1"/>
          <p:nvPr/>
        </p:nvSpPr>
        <p:spPr>
          <a:xfrm>
            <a:off x="6205836" y="1676400"/>
            <a:ext cx="1566564" cy="830997"/>
          </a:xfrm>
          <a:prstGeom prst="rect">
            <a:avLst/>
          </a:prstGeom>
          <a:noFill/>
        </p:spPr>
        <p:txBody>
          <a:bodyPr wrap="square" rtlCol="0">
            <a:spAutoFit/>
          </a:bodyPr>
          <a:lstStyle/>
          <a:p>
            <a:pPr algn="ctr"/>
            <a:r>
              <a:rPr lang="en-US" sz="2400" i="1" dirty="0" smtClean="0">
                <a:latin typeface="Calibri Light" panose="020F0302020204030204" pitchFamily="34" charset="0"/>
                <a:cs typeface="Calibri Light" panose="020F0302020204030204" pitchFamily="34" charset="0"/>
              </a:rPr>
              <a:t>Degree = 4</a:t>
            </a:r>
          </a:p>
          <a:p>
            <a:pPr algn="ctr"/>
            <a:r>
              <a:rPr lang="en-US" sz="2400" i="1" dirty="0" smtClean="0">
                <a:latin typeface="Calibri Light" panose="020F0302020204030204" pitchFamily="34" charset="0"/>
                <a:cs typeface="Calibri Light" panose="020F0302020204030204" pitchFamily="34" charset="0"/>
              </a:rPr>
              <a:t>Core = 3</a:t>
            </a:r>
            <a:endParaRPr lang="en-US" sz="2400" i="1" dirty="0">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1608514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 name="TextShape 1"/>
          <p:cNvSpPr txBox="1"/>
          <p:nvPr/>
        </p:nvSpPr>
        <p:spPr>
          <a:xfrm>
            <a:off x="457200" y="273600"/>
            <a:ext cx="8228880" cy="1144440"/>
          </a:xfrm>
          <a:prstGeom prst="rect">
            <a:avLst/>
          </a:prstGeom>
          <a:noFill/>
          <a:ln>
            <a:noFill/>
          </a:ln>
        </p:spPr>
        <p:txBody>
          <a:bodyPr lIns="0" tIns="0" rIns="0" bIns="0" anchor="ctr">
            <a:noAutofit/>
          </a:bodyPr>
          <a:lstStyle/>
          <a:p>
            <a:endParaRPr lang="en-US" sz="1800" b="0" strike="noStrike" spc="-1">
              <a:solidFill>
                <a:srgbClr val="000000"/>
              </a:solidFill>
              <a:latin typeface="Arial"/>
            </a:endParaRPr>
          </a:p>
        </p:txBody>
      </p:sp>
      <p:sp>
        <p:nvSpPr>
          <p:cNvPr id="4" name="CustomShape 1"/>
          <p:cNvSpPr/>
          <p:nvPr/>
        </p:nvSpPr>
        <p:spPr>
          <a:xfrm>
            <a:off x="640080" y="228600"/>
            <a:ext cx="7862760" cy="521766"/>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r>
              <a:rPr lang="en-US" sz="2800" spc="-1" dirty="0">
                <a:solidFill>
                  <a:srgbClr val="FFFFFF"/>
                </a:solidFill>
                <a:latin typeface="Calibri" panose="020F0502020204030204" pitchFamily="34" charset="0"/>
                <a:ea typeface="DejaVu Sans"/>
                <a:cs typeface="Calibri" panose="020F0502020204030204" pitchFamily="34" charset="0"/>
              </a:rPr>
              <a:t>N</a:t>
            </a:r>
            <a:r>
              <a:rPr lang="en-US" sz="2800" spc="-1" dirty="0" smtClean="0">
                <a:solidFill>
                  <a:srgbClr val="FFFFFF"/>
                </a:solidFill>
                <a:latin typeface="Calibri" panose="020F0502020204030204" pitchFamily="34" charset="0"/>
                <a:ea typeface="DejaVu Sans"/>
                <a:cs typeface="Calibri" panose="020F0502020204030204" pitchFamily="34" charset="0"/>
              </a:rPr>
              <a:t>ode </a:t>
            </a:r>
            <a:r>
              <a:rPr lang="en-US" sz="2800" spc="-1" dirty="0">
                <a:solidFill>
                  <a:srgbClr val="FFFFFF"/>
                </a:solidFill>
                <a:latin typeface="Calibri" panose="020F0502020204030204" pitchFamily="34" charset="0"/>
                <a:ea typeface="DejaVu Sans"/>
                <a:cs typeface="Calibri" panose="020F0502020204030204" pitchFamily="34" charset="0"/>
              </a:rPr>
              <a:t>degree vs node core</a:t>
            </a:r>
          </a:p>
        </p:txBody>
      </p:sp>
      <p:sp>
        <p:nvSpPr>
          <p:cNvPr id="5" name="TextBox 4"/>
          <p:cNvSpPr txBox="1"/>
          <p:nvPr/>
        </p:nvSpPr>
        <p:spPr>
          <a:xfrm>
            <a:off x="1764218" y="1676400"/>
            <a:ext cx="1969582" cy="830997"/>
          </a:xfrm>
          <a:prstGeom prst="rect">
            <a:avLst/>
          </a:prstGeom>
          <a:noFill/>
        </p:spPr>
        <p:txBody>
          <a:bodyPr wrap="square" rtlCol="0">
            <a:spAutoFit/>
          </a:bodyPr>
          <a:lstStyle/>
          <a:p>
            <a:pPr algn="ctr"/>
            <a:r>
              <a:rPr lang="en-US" sz="2400" i="1" dirty="0" smtClean="0">
                <a:latin typeface="Calibri Light" panose="020F0302020204030204" pitchFamily="34" charset="0"/>
                <a:cs typeface="Calibri Light" panose="020F0302020204030204" pitchFamily="34" charset="0"/>
              </a:rPr>
              <a:t>Degree = 21</a:t>
            </a:r>
          </a:p>
          <a:p>
            <a:pPr algn="ctr"/>
            <a:r>
              <a:rPr lang="en-US" sz="2400" i="1" dirty="0" smtClean="0">
                <a:latin typeface="Calibri Light" panose="020F0302020204030204" pitchFamily="34" charset="0"/>
                <a:cs typeface="Calibri Light" panose="020F0302020204030204" pitchFamily="34" charset="0"/>
              </a:rPr>
              <a:t>Core = 8</a:t>
            </a:r>
            <a:endParaRPr lang="en-US" sz="2400" i="1" dirty="0">
              <a:latin typeface="Calibri Light" panose="020F0302020204030204" pitchFamily="34" charset="0"/>
              <a:cs typeface="Calibri Light" panose="020F0302020204030204" pitchFamily="34" charset="0"/>
            </a:endParaRPr>
          </a:p>
        </p:txBody>
      </p:sp>
      <p:sp>
        <p:nvSpPr>
          <p:cNvPr id="41" name="TextBox 40"/>
          <p:cNvSpPr txBox="1"/>
          <p:nvPr/>
        </p:nvSpPr>
        <p:spPr>
          <a:xfrm>
            <a:off x="6205836" y="1676400"/>
            <a:ext cx="1795164" cy="830997"/>
          </a:xfrm>
          <a:prstGeom prst="rect">
            <a:avLst/>
          </a:prstGeom>
          <a:noFill/>
        </p:spPr>
        <p:txBody>
          <a:bodyPr wrap="square" rtlCol="0">
            <a:spAutoFit/>
          </a:bodyPr>
          <a:lstStyle/>
          <a:p>
            <a:pPr algn="ctr"/>
            <a:r>
              <a:rPr lang="en-US" sz="2400" i="1" dirty="0" smtClean="0">
                <a:latin typeface="Calibri Light" panose="020F0302020204030204" pitchFamily="34" charset="0"/>
                <a:cs typeface="Calibri Light" panose="020F0302020204030204" pitchFamily="34" charset="0"/>
              </a:rPr>
              <a:t>Degree = 21</a:t>
            </a:r>
          </a:p>
          <a:p>
            <a:pPr algn="ctr"/>
            <a:r>
              <a:rPr lang="en-US" sz="2400" i="1" dirty="0" smtClean="0">
                <a:latin typeface="Calibri Light" panose="020F0302020204030204" pitchFamily="34" charset="0"/>
                <a:cs typeface="Calibri Light" panose="020F0302020204030204" pitchFamily="34" charset="0"/>
              </a:rPr>
              <a:t>Core = 18</a:t>
            </a:r>
            <a:endParaRPr lang="en-US" sz="2400" i="1" dirty="0">
              <a:latin typeface="Calibri Light" panose="020F0302020204030204" pitchFamily="34" charset="0"/>
              <a:cs typeface="Calibri Light" panose="020F0302020204030204" pitchFamily="34" charset="0"/>
            </a:endParaRPr>
          </a:p>
        </p:txBody>
      </p:sp>
      <p:pic>
        <p:nvPicPr>
          <p:cNvPr id="3" name="Picture 2"/>
          <p:cNvPicPr>
            <a:picLocks noChangeAspect="1"/>
          </p:cNvPicPr>
          <p:nvPr/>
        </p:nvPicPr>
        <p:blipFill rotWithShape="1">
          <a:blip r:embed="rId3" cstate="print">
            <a:extLst>
              <a:ext uri="{28A0092B-C50C-407E-A947-70E740481C1C}">
                <a14:useLocalDpi xmlns:a14="http://schemas.microsoft.com/office/drawing/2010/main" val="0"/>
              </a:ext>
            </a:extLst>
          </a:blip>
          <a:srcRect t="30000" b="43333"/>
          <a:stretch/>
        </p:blipFill>
        <p:spPr>
          <a:xfrm>
            <a:off x="640080" y="2507397"/>
            <a:ext cx="8271174" cy="3676671"/>
          </a:xfrm>
          <a:prstGeom prst="rect">
            <a:avLst/>
          </a:prstGeom>
        </p:spPr>
      </p:pic>
      <p:sp>
        <p:nvSpPr>
          <p:cNvPr id="6" name="Oval 5"/>
          <p:cNvSpPr/>
          <p:nvPr/>
        </p:nvSpPr>
        <p:spPr>
          <a:xfrm>
            <a:off x="1066800" y="2507397"/>
            <a:ext cx="457200" cy="457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p:cNvSpPr/>
          <p:nvPr/>
        </p:nvSpPr>
        <p:spPr>
          <a:xfrm>
            <a:off x="4857938" y="2507397"/>
            <a:ext cx="457200" cy="457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314149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 name="CustomShape 2"/>
          <p:cNvSpPr/>
          <p:nvPr/>
        </p:nvSpPr>
        <p:spPr>
          <a:xfrm>
            <a:off x="548640" y="1066800"/>
            <a:ext cx="8137440" cy="521766"/>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2800" b="0" strike="noStrike" spc="-1" dirty="0">
                <a:solidFill>
                  <a:srgbClr val="006666"/>
                </a:solidFill>
                <a:latin typeface="Calibri" panose="020F0502020204030204" pitchFamily="34" charset="0"/>
                <a:ea typeface="DejaVu Sans"/>
                <a:cs typeface="Calibri" panose="020F0502020204030204" pitchFamily="34" charset="0"/>
              </a:rPr>
              <a:t>Random Walk (with restart)</a:t>
            </a:r>
            <a:endParaRPr lang="en-US" sz="2800" b="0" strike="noStrike" spc="-1"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214" name="Formula 3"/>
              <p:cNvSpPr txBox="1"/>
              <p:nvPr/>
            </p:nvSpPr>
            <p:spPr>
              <a:xfrm>
                <a:off x="2455565" y="1828800"/>
                <a:ext cx="4323590" cy="430560"/>
              </a:xfrm>
              <a:prstGeom prst="rect">
                <a:avLst/>
              </a:prstGeom>
            </p:spPr>
            <p:txBody>
              <a:bodyPr/>
              <a:lstStyle/>
              <a:p>
                <a:pPr/>
                <a14:m>
                  <m:oMathPara xmlns:m="http://schemas.openxmlformats.org/officeDocument/2006/math">
                    <m:oMathParaPr>
                      <m:jc m:val="centerGroup"/>
                    </m:oMathParaPr>
                    <m:oMath xmlns:m="http://schemas.openxmlformats.org/officeDocument/2006/math">
                      <m:sSub>
                        <m:sSubPr>
                          <m:ctrlPr>
                            <a:rPr sz="2400" i="1">
                              <a:latin typeface="Cambria Math" panose="02040503050406030204" pitchFamily="18" charset="0"/>
                            </a:rPr>
                          </m:ctrlPr>
                        </m:sSubPr>
                        <m:e>
                          <m:r>
                            <a:rPr sz="2400">
                              <a:latin typeface="Cambria Math"/>
                            </a:rPr>
                            <m:t>𝑝</m:t>
                          </m:r>
                        </m:e>
                        <m:sub>
                          <m:r>
                            <a:rPr sz="2400">
                              <a:latin typeface="Cambria Math"/>
                            </a:rPr>
                            <m:t>𝑘</m:t>
                          </m:r>
                        </m:sub>
                      </m:sSub>
                      <m:r>
                        <a:rPr sz="2400">
                          <a:latin typeface="Cambria Math"/>
                        </a:rPr>
                        <m:t>=</m:t>
                      </m:r>
                      <m:r>
                        <a:rPr sz="2400">
                          <a:latin typeface="Cambria Math"/>
                        </a:rPr>
                        <m:t>𝛼</m:t>
                      </m:r>
                      <m:sSub>
                        <m:sSubPr>
                          <m:ctrlPr>
                            <a:rPr sz="2400" i="1">
                              <a:latin typeface="Cambria Math" panose="02040503050406030204" pitchFamily="18" charset="0"/>
                            </a:rPr>
                          </m:ctrlPr>
                        </m:sSubPr>
                        <m:e>
                          <m:r>
                            <a:rPr sz="2400">
                              <a:latin typeface="Cambria Math"/>
                            </a:rPr>
                            <m:t>𝑝</m:t>
                          </m:r>
                        </m:e>
                        <m:sub>
                          <m:r>
                            <a:rPr sz="2400">
                              <a:latin typeface="Cambria Math"/>
                            </a:rPr>
                            <m:t>0</m:t>
                          </m:r>
                        </m:sub>
                      </m:sSub>
                      <m:r>
                        <a:rPr sz="2400">
                          <a:latin typeface="Cambria Math"/>
                        </a:rPr>
                        <m:t>+</m:t>
                      </m:r>
                      <m:d>
                        <m:dPr>
                          <m:ctrlPr>
                            <a:rPr sz="2400" i="1">
                              <a:latin typeface="Cambria Math" panose="02040503050406030204" pitchFamily="18" charset="0"/>
                            </a:rPr>
                          </m:ctrlPr>
                        </m:dPr>
                        <m:e>
                          <m:r>
                            <a:rPr sz="2400">
                              <a:latin typeface="Cambria Math"/>
                            </a:rPr>
                            <m:t>1</m:t>
                          </m:r>
                          <m:r>
                            <a:rPr sz="2400">
                              <a:latin typeface="Cambria Math"/>
                            </a:rPr>
                            <m:t>−</m:t>
                          </m:r>
                          <m:r>
                            <a:rPr sz="2400">
                              <a:latin typeface="Cambria Math"/>
                            </a:rPr>
                            <m:t>𝛼</m:t>
                          </m:r>
                        </m:e>
                      </m:d>
                      <m:r>
                        <a:rPr sz="2400">
                          <a:latin typeface="Cambria Math"/>
                        </a:rPr>
                        <m:t>𝑊</m:t>
                      </m:r>
                      <m:sSub>
                        <m:sSubPr>
                          <m:ctrlPr>
                            <a:rPr sz="2400" i="1">
                              <a:latin typeface="Cambria Math" panose="02040503050406030204" pitchFamily="18" charset="0"/>
                            </a:rPr>
                          </m:ctrlPr>
                        </m:sSubPr>
                        <m:e>
                          <m:r>
                            <a:rPr sz="2400">
                              <a:latin typeface="Cambria Math"/>
                            </a:rPr>
                            <m:t>𝑝</m:t>
                          </m:r>
                        </m:e>
                        <m:sub>
                          <m:r>
                            <a:rPr sz="2400">
                              <a:latin typeface="Cambria Math"/>
                            </a:rPr>
                            <m:t>𝑘</m:t>
                          </m:r>
                          <m:r>
                            <a:rPr sz="2400">
                              <a:latin typeface="Cambria Math"/>
                            </a:rPr>
                            <m:t>−</m:t>
                          </m:r>
                          <m:r>
                            <a:rPr sz="2400">
                              <a:latin typeface="Cambria Math"/>
                            </a:rPr>
                            <m:t>1</m:t>
                          </m:r>
                        </m:sub>
                      </m:sSub>
                    </m:oMath>
                  </m:oMathPara>
                </a14:m>
                <a:endParaRPr sz="2400" dirty="0"/>
              </a:p>
            </p:txBody>
          </p:sp>
        </mc:Choice>
        <mc:Fallback xmlns="">
          <p:sp>
            <p:nvSpPr>
              <p:cNvPr id="214" name="Formula 3"/>
              <p:cNvSpPr txBox="1">
                <a:spLocks noRot="1" noChangeAspect="1" noMove="1" noResize="1" noEditPoints="1" noAdjustHandles="1" noChangeArrowheads="1" noChangeShapeType="1" noTextEdit="1"/>
              </p:cNvSpPr>
              <p:nvPr/>
            </p:nvSpPr>
            <p:spPr>
              <a:xfrm>
                <a:off x="2455565" y="1828800"/>
                <a:ext cx="4323590" cy="430560"/>
              </a:xfrm>
              <a:prstGeom prst="rect">
                <a:avLst/>
              </a:prstGeom>
              <a:blipFill>
                <a:blip r:embed="rId3"/>
                <a:stretch>
                  <a:fillRect b="-19718"/>
                </a:stretch>
              </a:blipFill>
            </p:spPr>
            <p:txBody>
              <a:bodyPr/>
              <a:lstStyle/>
              <a:p>
                <a:r>
                  <a:rPr lang="en-US">
                    <a:noFill/>
                  </a:rPr>
                  <a:t> </a:t>
                </a:r>
              </a:p>
            </p:txBody>
          </p:sp>
        </mc:Fallback>
      </mc:AlternateContent>
      <p:sp>
        <p:nvSpPr>
          <p:cNvPr id="10" name="CustomShape 3"/>
          <p:cNvSpPr/>
          <p:nvPr/>
        </p:nvSpPr>
        <p:spPr>
          <a:xfrm>
            <a:off x="640080" y="164034"/>
            <a:ext cx="7863120" cy="521766"/>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r>
              <a:rPr lang="en-US" sz="2800" spc="-1" dirty="0">
                <a:solidFill>
                  <a:srgbClr val="FFFFFF"/>
                </a:solidFill>
                <a:latin typeface="Calibri" panose="020F0502020204030204" pitchFamily="34" charset="0"/>
                <a:ea typeface="DejaVu Sans"/>
                <a:cs typeface="Calibri" panose="020F0502020204030204" pitchFamily="34" charset="0"/>
              </a:rPr>
              <a:t>Network Propagation</a:t>
            </a:r>
          </a:p>
        </p:txBody>
      </p:sp>
      <mc:AlternateContent xmlns:mc="http://schemas.openxmlformats.org/markup-compatibility/2006" xmlns:a14="http://schemas.microsoft.com/office/drawing/2010/main">
        <mc:Choice Requires="a14">
          <p:sp>
            <p:nvSpPr>
              <p:cNvPr id="16" name="TextBox 15"/>
              <p:cNvSpPr txBox="1"/>
              <p:nvPr/>
            </p:nvSpPr>
            <p:spPr>
              <a:xfrm>
                <a:off x="4481907" y="2362200"/>
                <a:ext cx="270907"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600" i="1" smtClean="0">
                          <a:latin typeface="Cambria Math" panose="02040503050406030204" pitchFamily="18" charset="0"/>
                        </a:rPr>
                        <m:t>⋮</m:t>
                      </m:r>
                    </m:oMath>
                  </m:oMathPara>
                </a14:m>
                <a:endParaRPr lang="en-US" sz="3600" dirty="0"/>
              </a:p>
            </p:txBody>
          </p:sp>
        </mc:Choice>
        <mc:Fallback xmlns="">
          <p:sp>
            <p:nvSpPr>
              <p:cNvPr id="16" name="TextBox 15"/>
              <p:cNvSpPr txBox="1">
                <a:spLocks noRot="1" noChangeAspect="1" noMove="1" noResize="1" noEditPoints="1" noAdjustHandles="1" noChangeArrowheads="1" noChangeShapeType="1" noTextEdit="1"/>
              </p:cNvSpPr>
              <p:nvPr/>
            </p:nvSpPr>
            <p:spPr>
              <a:xfrm>
                <a:off x="4481907" y="2362200"/>
                <a:ext cx="270907" cy="553998"/>
              </a:xfrm>
              <a:prstGeom prst="rect">
                <a:avLst/>
              </a:prstGeom>
              <a:blipFill>
                <a:blip r:embed="rId4"/>
                <a:stretch>
                  <a:fillRect/>
                </a:stretch>
              </a:blipFill>
            </p:spPr>
            <p:txBody>
              <a:bodyPr/>
              <a:lstStyle/>
              <a:p>
                <a:r>
                  <a:rPr lang="en-US">
                    <a:noFill/>
                  </a:rPr>
                  <a:t> </a:t>
                </a:r>
              </a:p>
            </p:txBody>
          </p:sp>
        </mc:Fallback>
      </mc:AlternateContent>
      <p:grpSp>
        <p:nvGrpSpPr>
          <p:cNvPr id="5" name="Group 4"/>
          <p:cNvGrpSpPr/>
          <p:nvPr/>
        </p:nvGrpSpPr>
        <p:grpSpPr>
          <a:xfrm>
            <a:off x="2121395" y="3048000"/>
            <a:ext cx="4901210" cy="3581400"/>
            <a:chOff x="2121395" y="3200400"/>
            <a:chExt cx="4901210" cy="3581400"/>
          </a:xfrm>
        </p:grpSpPr>
        <p:grpSp>
          <p:nvGrpSpPr>
            <p:cNvPr id="2" name="Group 1"/>
            <p:cNvGrpSpPr/>
            <p:nvPr/>
          </p:nvGrpSpPr>
          <p:grpSpPr>
            <a:xfrm>
              <a:off x="2121395" y="3200400"/>
              <a:ext cx="4901210" cy="2479913"/>
              <a:chOff x="1999575" y="3499544"/>
              <a:chExt cx="4901210" cy="2479913"/>
            </a:xfrm>
          </p:grpSpPr>
          <mc:AlternateContent xmlns:mc="http://schemas.openxmlformats.org/markup-compatibility/2006" xmlns:a14="http://schemas.microsoft.com/office/drawing/2010/main">
            <mc:Choice Requires="a14">
              <p:sp>
                <p:nvSpPr>
                  <p:cNvPr id="216" name="Formula 5"/>
                  <p:cNvSpPr txBox="1"/>
                  <p:nvPr/>
                </p:nvSpPr>
                <p:spPr>
                  <a:xfrm>
                    <a:off x="2478054" y="3499544"/>
                    <a:ext cx="4255560" cy="430560"/>
                  </a:xfrm>
                  <a:prstGeom prst="rect">
                    <a:avLst/>
                  </a:prstGeom>
                </p:spPr>
                <p:txBody>
                  <a:bodyPr/>
                  <a:lstStyle/>
                  <a:p>
                    <a:pPr/>
                    <a14:m>
                      <m:oMathPara xmlns:m="http://schemas.openxmlformats.org/officeDocument/2006/math">
                        <m:oMathParaPr>
                          <m:jc m:val="centerGroup"/>
                        </m:oMathParaPr>
                        <m:oMath xmlns:m="http://schemas.openxmlformats.org/officeDocument/2006/math">
                          <m:r>
                            <a:rPr sz="2400">
                              <a:latin typeface="Cambria Math"/>
                            </a:rPr>
                            <m:t>𝑝</m:t>
                          </m:r>
                          <m:r>
                            <a:rPr sz="2400">
                              <a:latin typeface="Cambria Math"/>
                            </a:rPr>
                            <m:t>=</m:t>
                          </m:r>
                          <m:r>
                            <a:rPr sz="2400">
                              <a:latin typeface="Cambria Math"/>
                            </a:rPr>
                            <m:t>𝛼</m:t>
                          </m:r>
                          <m:sSup>
                            <m:sSupPr>
                              <m:ctrlPr>
                                <a:rPr sz="2400" i="1">
                                  <a:latin typeface="Cambria Math" panose="02040503050406030204" pitchFamily="18" charset="0"/>
                                </a:rPr>
                              </m:ctrlPr>
                            </m:sSupPr>
                            <m:e>
                              <m:d>
                                <m:dPr>
                                  <m:ctrlPr>
                                    <a:rPr sz="2400" i="1">
                                      <a:latin typeface="Cambria Math" panose="02040503050406030204" pitchFamily="18" charset="0"/>
                                    </a:rPr>
                                  </m:ctrlPr>
                                </m:dPr>
                                <m:e>
                                  <m:r>
                                    <a:rPr sz="2400">
                                      <a:latin typeface="Cambria Math"/>
                                    </a:rPr>
                                    <m:t>𝐼</m:t>
                                  </m:r>
                                  <m:r>
                                    <a:rPr sz="2400">
                                      <a:latin typeface="Cambria Math"/>
                                    </a:rPr>
                                    <m:t>−</m:t>
                                  </m:r>
                                  <m:d>
                                    <m:dPr>
                                      <m:ctrlPr>
                                        <a:rPr sz="2400" i="1">
                                          <a:latin typeface="Cambria Math" panose="02040503050406030204" pitchFamily="18" charset="0"/>
                                        </a:rPr>
                                      </m:ctrlPr>
                                    </m:dPr>
                                    <m:e>
                                      <m:r>
                                        <a:rPr sz="2400">
                                          <a:latin typeface="Cambria Math"/>
                                        </a:rPr>
                                        <m:t>1</m:t>
                                      </m:r>
                                      <m:r>
                                        <a:rPr sz="2400">
                                          <a:latin typeface="Cambria Math"/>
                                        </a:rPr>
                                        <m:t>−</m:t>
                                      </m:r>
                                      <m:r>
                                        <a:rPr sz="2400">
                                          <a:latin typeface="Cambria Math"/>
                                        </a:rPr>
                                        <m:t>𝛼</m:t>
                                      </m:r>
                                    </m:e>
                                  </m:d>
                                  <m:r>
                                    <a:rPr sz="2400">
                                      <a:latin typeface="Cambria Math"/>
                                    </a:rPr>
                                    <m:t>𝑊</m:t>
                                  </m:r>
                                </m:e>
                              </m:d>
                            </m:e>
                            <m:sup>
                              <m:r>
                                <a:rPr sz="2400">
                                  <a:latin typeface="Cambria Math"/>
                                </a:rPr>
                                <m:t>−</m:t>
                              </m:r>
                              <m:r>
                                <a:rPr sz="2400">
                                  <a:latin typeface="Cambria Math"/>
                                </a:rPr>
                                <m:t>1</m:t>
                              </m:r>
                            </m:sup>
                          </m:sSup>
                          <m:sSub>
                            <m:sSubPr>
                              <m:ctrlPr>
                                <a:rPr sz="2400" i="1">
                                  <a:latin typeface="Cambria Math" panose="02040503050406030204" pitchFamily="18" charset="0"/>
                                </a:rPr>
                              </m:ctrlPr>
                            </m:sSubPr>
                            <m:e>
                              <m:r>
                                <a:rPr sz="2400">
                                  <a:latin typeface="Cambria Math"/>
                                </a:rPr>
                                <m:t>𝑝</m:t>
                              </m:r>
                            </m:e>
                            <m:sub>
                              <m:r>
                                <a:rPr sz="2400">
                                  <a:latin typeface="Cambria Math"/>
                                </a:rPr>
                                <m:t>0</m:t>
                              </m:r>
                            </m:sub>
                          </m:sSub>
                        </m:oMath>
                      </m:oMathPara>
                    </a14:m>
                    <a:endParaRPr sz="2400" dirty="0"/>
                  </a:p>
                </p:txBody>
              </p:sp>
            </mc:Choice>
            <mc:Fallback xmlns="">
              <p:sp>
                <p:nvSpPr>
                  <p:cNvPr id="216" name="Formula 5"/>
                  <p:cNvSpPr txBox="1">
                    <a:spLocks noRot="1" noChangeAspect="1" noMove="1" noResize="1" noEditPoints="1" noAdjustHandles="1" noChangeArrowheads="1" noChangeShapeType="1" noTextEdit="1"/>
                  </p:cNvSpPr>
                  <p:nvPr/>
                </p:nvSpPr>
                <p:spPr>
                  <a:xfrm>
                    <a:off x="2478054" y="3499544"/>
                    <a:ext cx="4255560" cy="430560"/>
                  </a:xfrm>
                  <a:prstGeom prst="rect">
                    <a:avLst/>
                  </a:prstGeom>
                  <a:blipFill>
                    <a:blip r:embed="rId5"/>
                    <a:stretch>
                      <a:fillRect b="-197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1999575" y="4662224"/>
                    <a:ext cx="1095363" cy="128137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ctrlPr>
                                <a:rPr lang="en-US" sz="2400" i="1" smtClean="0">
                                  <a:latin typeface="Cambria Math" panose="02040503050406030204" pitchFamily="18" charset="0"/>
                                </a:rPr>
                              </m:ctrlPr>
                            </m:dPr>
                            <m:e>
                              <m:m>
                                <m:mPr>
                                  <m:mcs>
                                    <m:mc>
                                      <m:mcPr>
                                        <m:count m:val="1"/>
                                        <m:mcJc m:val="center"/>
                                      </m:mcPr>
                                    </m:mc>
                                  </m:mcs>
                                  <m:ctrlPr>
                                    <a:rPr lang="en-US" sz="2400" i="1">
                                      <a:latin typeface="Cambria Math" panose="02040503050406030204" pitchFamily="18" charset="0"/>
                                    </a:rPr>
                                  </m:ctrlPr>
                                </m:mPr>
                                <m:mr>
                                  <m:e>
                                    <m:sSub>
                                      <m:sSubPr>
                                        <m:ctrlPr>
                                          <a:rPr lang="en-US" sz="2400" i="1">
                                            <a:latin typeface="Cambria Math" panose="02040503050406030204" pitchFamily="18" charset="0"/>
                                          </a:rPr>
                                        </m:ctrlPr>
                                      </m:sSubPr>
                                      <m:e>
                                        <m:r>
                                          <a:rPr lang="en-US" sz="2400" i="1">
                                            <a:latin typeface="Cambria Math"/>
                                          </a:rPr>
                                          <m:t>𝑆</m:t>
                                        </m:r>
                                        <m:r>
                                          <a:rPr lang="en-US" sz="2400" b="0" i="1" smtClean="0">
                                            <a:latin typeface="Cambria Math"/>
                                          </a:rPr>
                                          <m:t>′</m:t>
                                        </m:r>
                                      </m:e>
                                      <m:sub>
                                        <m:r>
                                          <a:rPr lang="en-US" sz="2400" i="1">
                                            <a:latin typeface="Cambria Math"/>
                                          </a:rPr>
                                          <m:t>1</m:t>
                                        </m:r>
                                      </m:sub>
                                    </m:sSub>
                                  </m:e>
                                </m:mr>
                                <m:mr>
                                  <m:e>
                                    <m:r>
                                      <a:rPr lang="en-US" sz="2400" i="1">
                                        <a:latin typeface="Cambria Math"/>
                                      </a:rPr>
                                      <m:t>⋮</m:t>
                                    </m:r>
                                  </m:e>
                                </m:mr>
                                <m:mr>
                                  <m:e>
                                    <m:sSub>
                                      <m:sSubPr>
                                        <m:ctrlPr>
                                          <a:rPr lang="en-US" sz="2400" i="1">
                                            <a:latin typeface="Cambria Math" panose="02040503050406030204" pitchFamily="18" charset="0"/>
                                          </a:rPr>
                                        </m:ctrlPr>
                                      </m:sSubPr>
                                      <m:e>
                                        <m:r>
                                          <a:rPr lang="en-US" sz="2400" i="1">
                                            <a:latin typeface="Cambria Math"/>
                                          </a:rPr>
                                          <m:t>𝑆</m:t>
                                        </m:r>
                                        <m:r>
                                          <a:rPr lang="en-US" sz="2400" b="0" i="1" smtClean="0">
                                            <a:latin typeface="Cambria Math"/>
                                          </a:rPr>
                                          <m:t>′</m:t>
                                        </m:r>
                                      </m:e>
                                      <m:sub>
                                        <m:r>
                                          <a:rPr lang="en-US" sz="2400" i="1">
                                            <a:latin typeface="Cambria Math"/>
                                          </a:rPr>
                                          <m:t>𝑛</m:t>
                                        </m:r>
                                      </m:sub>
                                    </m:sSub>
                                  </m:e>
                                </m:mr>
                              </m:m>
                            </m:e>
                          </m:d>
                        </m:oMath>
                      </m:oMathPara>
                    </a14:m>
                    <a:endParaRPr lang="en-US" sz="2400" dirty="0"/>
                  </a:p>
                </p:txBody>
              </p:sp>
            </mc:Choice>
            <mc:Fallback xmlns="">
              <p:sp>
                <p:nvSpPr>
                  <p:cNvPr id="7" name="TextBox 6"/>
                  <p:cNvSpPr txBox="1">
                    <a:spLocks noRot="1" noChangeAspect="1" noMove="1" noResize="1" noEditPoints="1" noAdjustHandles="1" noChangeArrowheads="1" noChangeShapeType="1" noTextEdit="1"/>
                  </p:cNvSpPr>
                  <p:nvPr/>
                </p:nvSpPr>
                <p:spPr>
                  <a:xfrm>
                    <a:off x="1999575" y="4662224"/>
                    <a:ext cx="1095363" cy="1281376"/>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5943600" y="4695700"/>
                    <a:ext cx="957185" cy="113140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ctrlPr>
                                <a:rPr lang="en-US" sz="2400" i="1" smtClean="0">
                                  <a:latin typeface="Cambria Math" panose="02040503050406030204" pitchFamily="18" charset="0"/>
                                </a:rPr>
                              </m:ctrlPr>
                            </m:dPr>
                            <m:e>
                              <m:m>
                                <m:mPr>
                                  <m:mcs>
                                    <m:mc>
                                      <m:mcPr>
                                        <m:count m:val="1"/>
                                        <m:mcJc m:val="center"/>
                                      </m:mcPr>
                                    </m:mc>
                                  </m:mcs>
                                  <m:ctrlPr>
                                    <a:rPr lang="en-US" sz="2400" i="1">
                                      <a:latin typeface="Cambria Math" panose="02040503050406030204" pitchFamily="18" charset="0"/>
                                    </a:rPr>
                                  </m:ctrlPr>
                                </m:mPr>
                                <m:mr>
                                  <m:e>
                                    <m:sSub>
                                      <m:sSubPr>
                                        <m:ctrlPr>
                                          <a:rPr lang="en-US" sz="2400" i="1">
                                            <a:latin typeface="Cambria Math" panose="02040503050406030204" pitchFamily="18" charset="0"/>
                                          </a:rPr>
                                        </m:ctrlPr>
                                      </m:sSubPr>
                                      <m:e>
                                        <m:r>
                                          <a:rPr lang="en-US" sz="2400" i="1">
                                            <a:latin typeface="Cambria Math"/>
                                          </a:rPr>
                                          <m:t>𝑆</m:t>
                                        </m:r>
                                      </m:e>
                                      <m:sub>
                                        <m:r>
                                          <a:rPr lang="en-US" sz="2400" i="1">
                                            <a:latin typeface="Cambria Math"/>
                                          </a:rPr>
                                          <m:t>1</m:t>
                                        </m:r>
                                      </m:sub>
                                    </m:sSub>
                                  </m:e>
                                </m:mr>
                                <m:mr>
                                  <m:e>
                                    <m:r>
                                      <a:rPr lang="en-US" sz="2400" i="1">
                                        <a:latin typeface="Cambria Math"/>
                                      </a:rPr>
                                      <m:t>⋮</m:t>
                                    </m:r>
                                  </m:e>
                                </m:mr>
                                <m:mr>
                                  <m:e>
                                    <m:sSub>
                                      <m:sSubPr>
                                        <m:ctrlPr>
                                          <a:rPr lang="en-US" sz="2400" i="1">
                                            <a:latin typeface="Cambria Math" panose="02040503050406030204" pitchFamily="18" charset="0"/>
                                          </a:rPr>
                                        </m:ctrlPr>
                                      </m:sSubPr>
                                      <m:e>
                                        <m:r>
                                          <a:rPr lang="en-US" sz="2400" i="1">
                                            <a:latin typeface="Cambria Math"/>
                                          </a:rPr>
                                          <m:t>𝑆</m:t>
                                        </m:r>
                                      </m:e>
                                      <m:sub>
                                        <m:r>
                                          <a:rPr lang="en-US" sz="2400" i="1">
                                            <a:latin typeface="Cambria Math"/>
                                          </a:rPr>
                                          <m:t>𝑛</m:t>
                                        </m:r>
                                      </m:sub>
                                    </m:sSub>
                                  </m:e>
                                </m:mr>
                              </m:m>
                            </m:e>
                          </m:d>
                        </m:oMath>
                      </m:oMathPara>
                    </a14:m>
                    <a:endParaRPr lang="en-US" sz="2400" dirty="0"/>
                  </a:p>
                </p:txBody>
              </p:sp>
            </mc:Choice>
            <mc:Fallback xmlns="">
              <p:sp>
                <p:nvSpPr>
                  <p:cNvPr id="8" name="TextBox 7"/>
                  <p:cNvSpPr txBox="1">
                    <a:spLocks noRot="1" noChangeAspect="1" noMove="1" noResize="1" noEditPoints="1" noAdjustHandles="1" noChangeArrowheads="1" noChangeShapeType="1" noTextEdit="1"/>
                  </p:cNvSpPr>
                  <p:nvPr/>
                </p:nvSpPr>
                <p:spPr>
                  <a:xfrm>
                    <a:off x="5943600" y="4695700"/>
                    <a:ext cx="957185" cy="1131400"/>
                  </a:xfrm>
                  <a:prstGeom prst="rect">
                    <a:avLst/>
                  </a:prstGeom>
                  <a:blipFill rotWithShape="0">
                    <a:blip r:embed="rId7"/>
                    <a:stretch>
                      <a:fillRect b="-8065"/>
                    </a:stretch>
                  </a:blipFill>
                </p:spPr>
                <p:txBody>
                  <a:bodyPr/>
                  <a:lstStyle/>
                  <a:p>
                    <a:r>
                      <a:rPr lang="en-US">
                        <a:noFill/>
                      </a:rPr>
                      <a:t> </a:t>
                    </a:r>
                  </a:p>
                </p:txBody>
              </p:sp>
            </mc:Fallback>
          </mc:AlternateContent>
          <p:sp>
            <p:nvSpPr>
              <p:cNvPr id="9" name="CustomShape 16"/>
              <p:cNvSpPr/>
              <p:nvPr/>
            </p:nvSpPr>
            <p:spPr>
              <a:xfrm>
                <a:off x="2812435" y="3565761"/>
                <a:ext cx="326940" cy="410663"/>
              </a:xfrm>
              <a:prstGeom prst="roundRect">
                <a:avLst>
                  <a:gd name="adj" fmla="val 16667"/>
                </a:avLst>
              </a:prstGeom>
              <a:noFill/>
              <a:ln w="38160">
                <a:solidFill>
                  <a:schemeClr val="accent5">
                    <a:lumMod val="75000"/>
                  </a:schemeClr>
                </a:solidFill>
                <a:round/>
              </a:ln>
            </p:spPr>
            <p:style>
              <a:lnRef idx="2">
                <a:schemeClr val="accent1">
                  <a:shade val="50000"/>
                </a:schemeClr>
              </a:lnRef>
              <a:fillRef idx="1">
                <a:schemeClr val="accent1"/>
              </a:fillRef>
              <a:effectRef idx="0">
                <a:schemeClr val="accent1"/>
              </a:effectRef>
              <a:fontRef idx="minor"/>
            </p:style>
          </p:sp>
          <p:sp>
            <p:nvSpPr>
              <p:cNvPr id="11" name="CustomShape 17"/>
              <p:cNvSpPr/>
              <p:nvPr/>
            </p:nvSpPr>
            <p:spPr>
              <a:xfrm flipH="1">
                <a:off x="2547256" y="3976424"/>
                <a:ext cx="515864" cy="685800"/>
              </a:xfrm>
              <a:custGeom>
                <a:avLst/>
                <a:gdLst/>
                <a:ahLst/>
                <a:cxnLst/>
                <a:rect l="l" t="t" r="r" b="b"/>
                <a:pathLst>
                  <a:path w="21600" h="21600">
                    <a:moveTo>
                      <a:pt x="0" y="0"/>
                    </a:moveTo>
                    <a:lnTo>
                      <a:pt x="21600" y="21600"/>
                    </a:lnTo>
                  </a:path>
                </a:pathLst>
              </a:custGeom>
              <a:noFill/>
              <a:ln w="38160">
                <a:solidFill>
                  <a:schemeClr val="accent5">
                    <a:lumMod val="75000"/>
                  </a:schemeClr>
                </a:solidFill>
                <a:round/>
                <a:tailEnd type="triangle" w="med" len="med"/>
              </a:ln>
            </p:spPr>
            <p:style>
              <a:lnRef idx="1">
                <a:schemeClr val="accent1"/>
              </a:lnRef>
              <a:fillRef idx="0">
                <a:schemeClr val="accent1"/>
              </a:fillRef>
              <a:effectRef idx="0">
                <a:schemeClr val="accent1"/>
              </a:effectRef>
              <a:fontRef idx="minor"/>
            </p:style>
          </p:sp>
          <p:sp>
            <p:nvSpPr>
              <p:cNvPr id="12" name="CustomShape 16"/>
              <p:cNvSpPr/>
              <p:nvPr/>
            </p:nvSpPr>
            <p:spPr>
              <a:xfrm>
                <a:off x="2039257" y="4662224"/>
                <a:ext cx="1005720" cy="1281376"/>
              </a:xfrm>
              <a:prstGeom prst="roundRect">
                <a:avLst>
                  <a:gd name="adj" fmla="val 16667"/>
                </a:avLst>
              </a:prstGeom>
              <a:noFill/>
              <a:ln w="38160">
                <a:solidFill>
                  <a:schemeClr val="accent5">
                    <a:lumMod val="75000"/>
                  </a:schemeClr>
                </a:solidFill>
                <a:round/>
              </a:ln>
            </p:spPr>
            <p:style>
              <a:lnRef idx="2">
                <a:schemeClr val="accent1">
                  <a:shade val="50000"/>
                </a:schemeClr>
              </a:lnRef>
              <a:fillRef idx="1">
                <a:schemeClr val="accent1"/>
              </a:fillRef>
              <a:effectRef idx="0">
                <a:schemeClr val="accent1"/>
              </a:effectRef>
              <a:fontRef idx="minor"/>
            </p:style>
          </p:sp>
          <p:sp>
            <p:nvSpPr>
              <p:cNvPr id="13" name="CustomShape 16"/>
              <p:cNvSpPr/>
              <p:nvPr/>
            </p:nvSpPr>
            <p:spPr>
              <a:xfrm>
                <a:off x="5992395" y="3583270"/>
                <a:ext cx="353975" cy="396783"/>
              </a:xfrm>
              <a:prstGeom prst="roundRect">
                <a:avLst>
                  <a:gd name="adj" fmla="val 16667"/>
                </a:avLst>
              </a:prstGeom>
              <a:noFill/>
              <a:ln w="38160">
                <a:solidFill>
                  <a:schemeClr val="accent4">
                    <a:lumMod val="75000"/>
                  </a:schemeClr>
                </a:solidFill>
                <a:round/>
              </a:ln>
            </p:spPr>
            <p:style>
              <a:lnRef idx="2">
                <a:schemeClr val="accent1">
                  <a:shade val="50000"/>
                </a:schemeClr>
              </a:lnRef>
              <a:fillRef idx="1">
                <a:schemeClr val="accent1"/>
              </a:fillRef>
              <a:effectRef idx="0">
                <a:schemeClr val="accent1"/>
              </a:effectRef>
              <a:fontRef idx="minor"/>
            </p:style>
          </p:sp>
          <p:sp>
            <p:nvSpPr>
              <p:cNvPr id="14" name="CustomShape 16"/>
              <p:cNvSpPr/>
              <p:nvPr/>
            </p:nvSpPr>
            <p:spPr>
              <a:xfrm>
                <a:off x="5992396" y="4702957"/>
                <a:ext cx="859592" cy="1276500"/>
              </a:xfrm>
              <a:prstGeom prst="roundRect">
                <a:avLst>
                  <a:gd name="adj" fmla="val 16667"/>
                </a:avLst>
              </a:prstGeom>
              <a:noFill/>
              <a:ln w="38160">
                <a:solidFill>
                  <a:schemeClr val="accent4">
                    <a:lumMod val="75000"/>
                  </a:schemeClr>
                </a:solidFill>
                <a:round/>
              </a:ln>
            </p:spPr>
            <p:style>
              <a:lnRef idx="2">
                <a:schemeClr val="accent1">
                  <a:shade val="50000"/>
                </a:schemeClr>
              </a:lnRef>
              <a:fillRef idx="1">
                <a:schemeClr val="accent1"/>
              </a:fillRef>
              <a:effectRef idx="0">
                <a:schemeClr val="accent1"/>
              </a:effectRef>
              <a:fontRef idx="minor"/>
            </p:style>
          </p:sp>
          <p:sp>
            <p:nvSpPr>
              <p:cNvPr id="15" name="CustomShape 20"/>
              <p:cNvSpPr/>
              <p:nvPr/>
            </p:nvSpPr>
            <p:spPr>
              <a:xfrm>
                <a:off x="6096000" y="3980053"/>
                <a:ext cx="335380" cy="730103"/>
              </a:xfrm>
              <a:custGeom>
                <a:avLst/>
                <a:gdLst/>
                <a:ahLst/>
                <a:cxnLst/>
                <a:rect l="l" t="t" r="r" b="b"/>
                <a:pathLst>
                  <a:path w="21600" h="21600">
                    <a:moveTo>
                      <a:pt x="0" y="0"/>
                    </a:moveTo>
                    <a:lnTo>
                      <a:pt x="21600" y="21600"/>
                    </a:lnTo>
                  </a:path>
                </a:pathLst>
              </a:custGeom>
              <a:noFill/>
              <a:ln w="38160">
                <a:solidFill>
                  <a:schemeClr val="accent4">
                    <a:lumMod val="75000"/>
                  </a:schemeClr>
                </a:solidFill>
                <a:round/>
                <a:tailEnd type="triangle" w="med" len="med"/>
              </a:ln>
            </p:spPr>
            <p:style>
              <a:lnRef idx="1">
                <a:schemeClr val="accent1"/>
              </a:lnRef>
              <a:fillRef idx="0">
                <a:schemeClr val="accent1"/>
              </a:fillRef>
              <a:effectRef idx="0">
                <a:schemeClr val="accent1"/>
              </a:effectRef>
              <a:fontRef idx="minor"/>
            </p:style>
          </p:sp>
          <p:sp>
            <p:nvSpPr>
              <p:cNvPr id="18" name="CustomShape 15"/>
              <p:cNvSpPr/>
              <p:nvPr/>
            </p:nvSpPr>
            <p:spPr>
              <a:xfrm>
                <a:off x="3461657" y="3544149"/>
                <a:ext cx="2514600" cy="462960"/>
              </a:xfrm>
              <a:prstGeom prst="roundRect">
                <a:avLst>
                  <a:gd name="adj" fmla="val 16667"/>
                </a:avLst>
              </a:prstGeom>
              <a:noFill/>
              <a:ln w="38160">
                <a:solidFill>
                  <a:schemeClr val="accent2"/>
                </a:solidFill>
                <a:round/>
              </a:ln>
            </p:spPr>
            <p:style>
              <a:lnRef idx="2">
                <a:schemeClr val="accent1">
                  <a:shade val="50000"/>
                </a:schemeClr>
              </a:lnRef>
              <a:fillRef idx="1">
                <a:schemeClr val="accent1"/>
              </a:fillRef>
              <a:effectRef idx="0">
                <a:schemeClr val="accent1"/>
              </a:effectRef>
              <a:fontRef idx="minor"/>
            </p:style>
          </p:sp>
          <p:sp>
            <p:nvSpPr>
              <p:cNvPr id="19" name="CustomShape 17"/>
              <p:cNvSpPr/>
              <p:nvPr/>
            </p:nvSpPr>
            <p:spPr>
              <a:xfrm flipH="1">
                <a:off x="4604657" y="4035519"/>
                <a:ext cx="138229" cy="826590"/>
              </a:xfrm>
              <a:custGeom>
                <a:avLst/>
                <a:gdLst/>
                <a:ahLst/>
                <a:cxnLst/>
                <a:rect l="l" t="t" r="r" b="b"/>
                <a:pathLst>
                  <a:path w="21600" h="21600">
                    <a:moveTo>
                      <a:pt x="0" y="0"/>
                    </a:moveTo>
                    <a:lnTo>
                      <a:pt x="21600" y="21600"/>
                    </a:lnTo>
                  </a:path>
                </a:pathLst>
              </a:custGeom>
              <a:noFill/>
              <a:ln w="38160">
                <a:solidFill>
                  <a:schemeClr val="accent2"/>
                </a:solidFill>
                <a:round/>
                <a:tailEnd type="triangle" w="med" len="med"/>
              </a:ln>
            </p:spPr>
            <p:style>
              <a:lnRef idx="1">
                <a:schemeClr val="accent1"/>
              </a:lnRef>
              <a:fillRef idx="0">
                <a:schemeClr val="accent1"/>
              </a:fillRef>
              <a:effectRef idx="0">
                <a:schemeClr val="accent1"/>
              </a:effectRef>
              <a:fontRef idx="minor"/>
            </p:style>
          </p:sp>
          <p:sp>
            <p:nvSpPr>
              <p:cNvPr id="20" name="CustomShape 18"/>
              <p:cNvSpPr/>
              <p:nvPr/>
            </p:nvSpPr>
            <p:spPr>
              <a:xfrm>
                <a:off x="3842657" y="4862109"/>
                <a:ext cx="1676400" cy="551130"/>
              </a:xfrm>
              <a:prstGeom prst="roundRect">
                <a:avLst>
                  <a:gd name="adj" fmla="val 16667"/>
                </a:avLst>
              </a:prstGeom>
              <a:noFill/>
              <a:ln w="38160">
                <a:solidFill>
                  <a:schemeClr val="accent2"/>
                </a:solidFill>
                <a:round/>
              </a:ln>
            </p:spPr>
            <p:style>
              <a:lnRef idx="2">
                <a:schemeClr val="accent1">
                  <a:shade val="50000"/>
                </a:schemeClr>
              </a:lnRef>
              <a:fillRef idx="1">
                <a:schemeClr val="accent1"/>
              </a:fillRef>
              <a:effectRef idx="0">
                <a:schemeClr val="accent1"/>
              </a:effectRef>
              <a:fontRef idx="minor"/>
            </p:style>
          </p:sp>
          <mc:AlternateContent xmlns:mc="http://schemas.openxmlformats.org/markup-compatibility/2006" xmlns:a14="http://schemas.microsoft.com/office/drawing/2010/main">
            <mc:Choice Requires="a14">
              <p:sp>
                <p:nvSpPr>
                  <p:cNvPr id="21" name="Formula 11"/>
                  <p:cNvSpPr txBox="1"/>
                  <p:nvPr/>
                </p:nvSpPr>
                <p:spPr>
                  <a:xfrm>
                    <a:off x="3752177" y="4908208"/>
                    <a:ext cx="1933560" cy="522720"/>
                  </a:xfrm>
                  <a:prstGeom prst="rect">
                    <a:avLst/>
                  </a:prstGeom>
                </p:spPr>
                <p:txBody>
                  <a:bodyPr/>
                  <a:lstStyle/>
                  <a:p>
                    <a:pPr/>
                    <a14:m>
                      <m:oMathPara xmlns:m="http://schemas.openxmlformats.org/officeDocument/2006/math">
                        <m:oMathParaPr>
                          <m:jc m:val="centerGroup"/>
                        </m:oMathParaPr>
                        <m:oMath xmlns:m="http://schemas.openxmlformats.org/officeDocument/2006/math">
                          <m:r>
                            <a:rPr sz="2400">
                              <a:latin typeface="Cambria Math"/>
                            </a:rPr>
                            <m:t>𝑊</m:t>
                          </m:r>
                          <m:r>
                            <a:rPr sz="2400">
                              <a:latin typeface="Cambria Math"/>
                            </a:rPr>
                            <m:t>=</m:t>
                          </m:r>
                          <m:r>
                            <a:rPr sz="2400">
                              <a:latin typeface="Cambria Math"/>
                            </a:rPr>
                            <m:t>𝐴</m:t>
                          </m:r>
                          <m:sSup>
                            <m:sSupPr>
                              <m:ctrlPr>
                                <a:rPr sz="2400" i="1">
                                  <a:latin typeface="Cambria Math" panose="02040503050406030204" pitchFamily="18" charset="0"/>
                                </a:rPr>
                              </m:ctrlPr>
                            </m:sSupPr>
                            <m:e>
                              <m:r>
                                <a:rPr sz="2400">
                                  <a:latin typeface="Cambria Math"/>
                                </a:rPr>
                                <m:t>𝐷</m:t>
                              </m:r>
                            </m:e>
                            <m:sup>
                              <m:r>
                                <a:rPr sz="2400">
                                  <a:latin typeface="Cambria Math"/>
                                </a:rPr>
                                <m:t>−</m:t>
                              </m:r>
                              <m:r>
                                <a:rPr sz="2400">
                                  <a:latin typeface="Cambria Math"/>
                                </a:rPr>
                                <m:t>1</m:t>
                              </m:r>
                            </m:sup>
                          </m:sSup>
                        </m:oMath>
                      </m:oMathPara>
                    </a14:m>
                    <a:endParaRPr sz="2400" dirty="0"/>
                  </a:p>
                </p:txBody>
              </p:sp>
            </mc:Choice>
            <mc:Fallback xmlns="">
              <p:sp>
                <p:nvSpPr>
                  <p:cNvPr id="21" name="Formula 11"/>
                  <p:cNvSpPr txBox="1">
                    <a:spLocks noRot="1" noChangeAspect="1" noMove="1" noResize="1" noEditPoints="1" noAdjustHandles="1" noChangeArrowheads="1" noChangeShapeType="1" noTextEdit="1"/>
                  </p:cNvSpPr>
                  <p:nvPr/>
                </p:nvSpPr>
                <p:spPr>
                  <a:xfrm>
                    <a:off x="3752177" y="4908208"/>
                    <a:ext cx="1933560" cy="522720"/>
                  </a:xfrm>
                  <a:prstGeom prst="rect">
                    <a:avLst/>
                  </a:prstGeom>
                  <a:blipFill>
                    <a:blip r:embed="rId8"/>
                    <a:stretch>
                      <a:fillRect/>
                    </a:stretch>
                  </a:blipFill>
                </p:spPr>
                <p:txBody>
                  <a:bodyPr/>
                  <a:lstStyle/>
                  <a:p>
                    <a:r>
                      <a:rPr lang="en-US">
                        <a:noFill/>
                      </a:rPr>
                      <a:t> </a:t>
                    </a:r>
                  </a:p>
                </p:txBody>
              </p:sp>
            </mc:Fallback>
          </mc:AlternateContent>
        </p:grpSp>
        <p:sp>
          <p:nvSpPr>
            <p:cNvPr id="22" name="CustomShape 17"/>
            <p:cNvSpPr/>
            <p:nvPr/>
          </p:nvSpPr>
          <p:spPr>
            <a:xfrm flipH="1">
              <a:off x="3873997" y="5136032"/>
              <a:ext cx="706934" cy="679523"/>
            </a:xfrm>
            <a:custGeom>
              <a:avLst/>
              <a:gdLst/>
              <a:ahLst/>
              <a:cxnLst/>
              <a:rect l="l" t="t" r="r" b="b"/>
              <a:pathLst>
                <a:path w="21600" h="21600">
                  <a:moveTo>
                    <a:pt x="0" y="0"/>
                  </a:moveTo>
                  <a:lnTo>
                    <a:pt x="21600" y="21600"/>
                  </a:lnTo>
                </a:path>
              </a:pathLst>
            </a:custGeom>
            <a:noFill/>
            <a:ln w="38160">
              <a:solidFill>
                <a:schemeClr val="accent2"/>
              </a:solidFill>
              <a:round/>
              <a:tailEnd type="triangle" w="med" len="med"/>
            </a:ln>
          </p:spPr>
          <p:style>
            <a:lnRef idx="1">
              <a:schemeClr val="accent1"/>
            </a:lnRef>
            <a:fillRef idx="0">
              <a:schemeClr val="accent1"/>
            </a:fillRef>
            <a:effectRef idx="0">
              <a:schemeClr val="accent1"/>
            </a:effectRef>
            <a:fontRef idx="minor"/>
          </p:style>
        </p:sp>
        <p:sp>
          <p:nvSpPr>
            <p:cNvPr id="23" name="CustomShape 17"/>
            <p:cNvSpPr/>
            <p:nvPr/>
          </p:nvSpPr>
          <p:spPr>
            <a:xfrm>
              <a:off x="4970109" y="5131783"/>
              <a:ext cx="837448" cy="683771"/>
            </a:xfrm>
            <a:custGeom>
              <a:avLst/>
              <a:gdLst/>
              <a:ahLst/>
              <a:cxnLst/>
              <a:rect l="l" t="t" r="r" b="b"/>
              <a:pathLst>
                <a:path w="21600" h="21600">
                  <a:moveTo>
                    <a:pt x="0" y="0"/>
                  </a:moveTo>
                  <a:lnTo>
                    <a:pt x="21600" y="21600"/>
                  </a:lnTo>
                </a:path>
              </a:pathLst>
            </a:custGeom>
            <a:noFill/>
            <a:ln w="38160">
              <a:solidFill>
                <a:schemeClr val="accent2"/>
              </a:solidFill>
              <a:round/>
              <a:tailEnd type="triangle" w="med" len="med"/>
            </a:ln>
          </p:spPr>
          <p:style>
            <a:lnRef idx="1">
              <a:schemeClr val="accent1"/>
            </a:lnRef>
            <a:fillRef idx="0">
              <a:schemeClr val="accent1"/>
            </a:fillRef>
            <a:effectRef idx="0">
              <a:schemeClr val="accent1"/>
            </a:effectRef>
            <a:fontRef idx="minor"/>
          </p:style>
        </p:sp>
        <mc:AlternateContent xmlns:mc="http://schemas.openxmlformats.org/markup-compatibility/2006" xmlns:a14="http://schemas.microsoft.com/office/drawing/2010/main">
          <mc:Choice Requires="a14">
            <p:sp>
              <p:nvSpPr>
                <p:cNvPr id="3" name="Rectangle 2"/>
                <p:cNvSpPr/>
                <p:nvPr/>
              </p:nvSpPr>
              <p:spPr>
                <a:xfrm>
                  <a:off x="2663937" y="5815556"/>
                  <a:ext cx="1969193" cy="87171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ar-AE" i="1" smtClean="0">
                                <a:latin typeface="Cambria Math" panose="02040503050406030204" pitchFamily="18" charset="0"/>
                              </a:rPr>
                            </m:ctrlPr>
                          </m:dPr>
                          <m:e>
                            <m:m>
                              <m:mPr>
                                <m:mcs>
                                  <m:mc>
                                    <m:mcPr>
                                      <m:count m:val="3"/>
                                      <m:mcJc m:val="center"/>
                                    </m:mcPr>
                                  </m:mc>
                                </m:mcs>
                                <m:ctrlPr>
                                  <a:rPr lang="ar-AE" i="1">
                                    <a:latin typeface="Cambria Math" panose="02040503050406030204" pitchFamily="18" charset="0"/>
                                  </a:rPr>
                                </m:ctrlPr>
                              </m:mPr>
                              <m:mr>
                                <m:e>
                                  <m:sSub>
                                    <m:sSubPr>
                                      <m:ctrlPr>
                                        <a:rPr lang="ar-AE" i="1">
                                          <a:latin typeface="Cambria Math" panose="02040503050406030204" pitchFamily="18" charset="0"/>
                                        </a:rPr>
                                      </m:ctrlPr>
                                    </m:sSubPr>
                                    <m:e>
                                      <m:r>
                                        <a:rPr lang="en-US" b="0" i="1" smtClean="0">
                                          <a:latin typeface="Cambria Math" panose="02040503050406030204" pitchFamily="18" charset="0"/>
                                        </a:rPr>
                                        <m:t>𝐴</m:t>
                                      </m:r>
                                    </m:e>
                                    <m:sub>
                                      <m:r>
                                        <a:rPr lang="ar-AE">
                                          <a:latin typeface="Cambria Math"/>
                                        </a:rPr>
                                        <m:t>1</m:t>
                                      </m:r>
                                      <m:r>
                                        <a:rPr lang="en-US">
                                          <a:latin typeface="Cambria Math" panose="02040503050406030204" pitchFamily="18" charset="0"/>
                                        </a:rPr>
                                        <m:t>1</m:t>
                                      </m:r>
                                    </m:sub>
                                  </m:sSub>
                                </m:e>
                                <m:e>
                                  <m:r>
                                    <a:rPr lang="ar-AE" i="1">
                                      <a:latin typeface="Cambria Math" panose="02040503050406030204" pitchFamily="18" charset="0"/>
                                    </a:rPr>
                                    <m:t>…</m:t>
                                  </m:r>
                                </m:e>
                                <m:e>
                                  <m:sSub>
                                    <m:sSubPr>
                                      <m:ctrlPr>
                                        <a:rPr lang="ar-AE" i="1">
                                          <a:latin typeface="Cambria Math" panose="02040503050406030204" pitchFamily="18" charset="0"/>
                                        </a:rPr>
                                      </m:ctrlPr>
                                    </m:sSubPr>
                                    <m:e>
                                      <m:r>
                                        <a:rPr lang="en-US" b="0" i="1" smtClean="0">
                                          <a:latin typeface="Cambria Math" panose="02040503050406030204" pitchFamily="18" charset="0"/>
                                        </a:rPr>
                                        <m:t>𝐴</m:t>
                                      </m:r>
                                    </m:e>
                                    <m:sub>
                                      <m:r>
                                        <a:rPr lang="en-US" i="1">
                                          <a:latin typeface="Cambria Math" panose="02040503050406030204" pitchFamily="18" charset="0"/>
                                        </a:rPr>
                                        <m:t>1</m:t>
                                      </m:r>
                                      <m:r>
                                        <a:rPr lang="en-US" i="1">
                                          <a:latin typeface="Cambria Math" panose="02040503050406030204" pitchFamily="18" charset="0"/>
                                        </a:rPr>
                                        <m:t>𝑛</m:t>
                                      </m:r>
                                    </m:sub>
                                  </m:sSub>
                                </m:e>
                              </m:mr>
                              <m:mr>
                                <m:e>
                                  <m:r>
                                    <a:rPr lang="ar-AE" i="1">
                                      <a:latin typeface="Cambria Math" panose="02040503050406030204" pitchFamily="18" charset="0"/>
                                    </a:rPr>
                                    <m:t>⋮</m:t>
                                  </m:r>
                                </m:e>
                                <m:e>
                                  <m:r>
                                    <a:rPr lang="ar-AE">
                                      <a:latin typeface="Cambria Math"/>
                                    </a:rPr>
                                    <m:t>⋱</m:t>
                                  </m:r>
                                </m:e>
                                <m:e>
                                  <m:r>
                                    <a:rPr lang="ar-AE" i="1">
                                      <a:latin typeface="Cambria Math" panose="02040503050406030204" pitchFamily="18" charset="0"/>
                                    </a:rPr>
                                    <m:t>⋮</m:t>
                                  </m:r>
                                </m:e>
                              </m:mr>
                              <m:mr>
                                <m:e>
                                  <m:sSub>
                                    <m:sSubPr>
                                      <m:ctrlPr>
                                        <a:rPr lang="ar-AE" i="1">
                                          <a:latin typeface="Cambria Math" panose="02040503050406030204" pitchFamily="18" charset="0"/>
                                        </a:rPr>
                                      </m:ctrlPr>
                                    </m:sSubPr>
                                    <m:e>
                                      <m:r>
                                        <a:rPr lang="en-US" b="0" i="1" smtClean="0">
                                          <a:latin typeface="Cambria Math" panose="02040503050406030204" pitchFamily="18" charset="0"/>
                                        </a:rPr>
                                        <m:t>𝐴</m:t>
                                      </m:r>
                                    </m:e>
                                    <m:sub>
                                      <m:r>
                                        <a:rPr lang="en-US" i="1">
                                          <a:latin typeface="Cambria Math" panose="02040503050406030204" pitchFamily="18" charset="0"/>
                                        </a:rPr>
                                        <m:t>𝑛</m:t>
                                      </m:r>
                                      <m:r>
                                        <a:rPr lang="en-US" i="1">
                                          <a:latin typeface="Cambria Math" panose="02040503050406030204" pitchFamily="18" charset="0"/>
                                        </a:rPr>
                                        <m:t>1</m:t>
                                      </m:r>
                                    </m:sub>
                                  </m:sSub>
                                </m:e>
                                <m:e>
                                  <m:r>
                                    <a:rPr lang="ar-AE" i="1">
                                      <a:latin typeface="Cambria Math" panose="02040503050406030204" pitchFamily="18" charset="0"/>
                                    </a:rPr>
                                    <m:t>…</m:t>
                                  </m:r>
                                </m:e>
                                <m:e>
                                  <m:sSub>
                                    <m:sSubPr>
                                      <m:ctrlPr>
                                        <a:rPr lang="ar-AE" i="1">
                                          <a:latin typeface="Cambria Math" panose="02040503050406030204" pitchFamily="18" charset="0"/>
                                        </a:rPr>
                                      </m:ctrlPr>
                                    </m:sSubPr>
                                    <m:e>
                                      <m:r>
                                        <a:rPr lang="en-US" b="0" i="1" smtClean="0">
                                          <a:latin typeface="Cambria Math" panose="02040503050406030204" pitchFamily="18" charset="0"/>
                                        </a:rPr>
                                        <m:t>𝐴</m:t>
                                      </m:r>
                                    </m:e>
                                    <m:sub>
                                      <m:r>
                                        <a:rPr lang="en-US" i="1">
                                          <a:latin typeface="Cambria Math" panose="02040503050406030204" pitchFamily="18" charset="0"/>
                                        </a:rPr>
                                        <m:t>𝑛𝑛</m:t>
                                      </m:r>
                                    </m:sub>
                                  </m:sSub>
                                </m:e>
                              </m:mr>
                            </m:m>
                          </m:e>
                        </m:d>
                      </m:oMath>
                    </m:oMathPara>
                  </a14:m>
                  <a:endParaRPr lang="en-US" dirty="0"/>
                </a:p>
              </p:txBody>
            </p:sp>
          </mc:Choice>
          <mc:Fallback xmlns="">
            <p:sp>
              <p:nvSpPr>
                <p:cNvPr id="3" name="Rectangle 2"/>
                <p:cNvSpPr>
                  <a:spLocks noRot="1" noChangeAspect="1" noMove="1" noResize="1" noEditPoints="1" noAdjustHandles="1" noChangeArrowheads="1" noChangeShapeType="1" noTextEdit="1"/>
                </p:cNvSpPr>
                <p:nvPr/>
              </p:nvSpPr>
              <p:spPr>
                <a:xfrm>
                  <a:off x="2663937" y="5815556"/>
                  <a:ext cx="1969193" cy="871713"/>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angle 3"/>
                <p:cNvSpPr/>
                <p:nvPr/>
              </p:nvSpPr>
              <p:spPr>
                <a:xfrm>
                  <a:off x="5105400" y="5819427"/>
                  <a:ext cx="1716304" cy="87748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ar-AE" i="1" smtClean="0">
                                <a:latin typeface="Cambria Math" panose="02040503050406030204" pitchFamily="18" charset="0"/>
                              </a:rPr>
                            </m:ctrlPr>
                          </m:dPr>
                          <m:e>
                            <m:m>
                              <m:mPr>
                                <m:mcs>
                                  <m:mc>
                                    <m:mcPr>
                                      <m:count m:val="3"/>
                                      <m:mcJc m:val="center"/>
                                    </m:mcPr>
                                  </m:mc>
                                </m:mcs>
                                <m:ctrlPr>
                                  <a:rPr lang="ar-AE" i="1">
                                    <a:latin typeface="Cambria Math" panose="02040503050406030204" pitchFamily="18" charset="0"/>
                                  </a:rPr>
                                </m:ctrlPr>
                              </m:mPr>
                              <m:mr>
                                <m:e>
                                  <m:sSub>
                                    <m:sSubPr>
                                      <m:ctrlPr>
                                        <a:rPr lang="ar-AE" i="1">
                                          <a:latin typeface="Cambria Math" panose="02040503050406030204" pitchFamily="18" charset="0"/>
                                        </a:rPr>
                                      </m:ctrlPr>
                                    </m:sSubPr>
                                    <m:e>
                                      <m:r>
                                        <a:rPr lang="en-US" b="0" i="1" smtClean="0">
                                          <a:latin typeface="Cambria Math" panose="02040503050406030204" pitchFamily="18" charset="0"/>
                                        </a:rPr>
                                        <m:t>𝐷</m:t>
                                      </m:r>
                                    </m:e>
                                    <m:sub>
                                      <m:r>
                                        <a:rPr lang="ar-AE">
                                          <a:latin typeface="Cambria Math"/>
                                        </a:rPr>
                                        <m:t>1</m:t>
                                      </m:r>
                                    </m:sub>
                                  </m:sSub>
                                </m:e>
                                <m:e>
                                  <m:r>
                                    <a:rPr lang="ar-AE">
                                      <a:latin typeface="Cambria Math"/>
                                    </a:rPr>
                                    <m:t>0</m:t>
                                  </m:r>
                                </m:e>
                                <m:e>
                                  <m:r>
                                    <a:rPr lang="ar-AE">
                                      <a:latin typeface="Cambria Math"/>
                                    </a:rPr>
                                    <m:t>0</m:t>
                                  </m:r>
                                </m:e>
                              </m:mr>
                              <m:mr>
                                <m:e>
                                  <m:r>
                                    <a:rPr lang="ar-AE">
                                      <a:latin typeface="Cambria Math"/>
                                    </a:rPr>
                                    <m:t>0</m:t>
                                  </m:r>
                                </m:e>
                                <m:e>
                                  <m:r>
                                    <a:rPr lang="ar-AE">
                                      <a:latin typeface="Cambria Math"/>
                                    </a:rPr>
                                    <m:t>⋱</m:t>
                                  </m:r>
                                </m:e>
                                <m:e>
                                  <m:r>
                                    <a:rPr lang="ar-AE">
                                      <a:latin typeface="Cambria Math"/>
                                    </a:rPr>
                                    <m:t>0</m:t>
                                  </m:r>
                                </m:e>
                              </m:mr>
                              <m:mr>
                                <m:e>
                                  <m:r>
                                    <a:rPr lang="ar-AE">
                                      <a:latin typeface="Cambria Math"/>
                                    </a:rPr>
                                    <m:t>0</m:t>
                                  </m:r>
                                </m:e>
                                <m:e>
                                  <m:r>
                                    <a:rPr lang="ar-AE">
                                      <a:latin typeface="Cambria Math"/>
                                    </a:rPr>
                                    <m:t>0</m:t>
                                  </m:r>
                                </m:e>
                                <m:e>
                                  <m:sSub>
                                    <m:sSubPr>
                                      <m:ctrlPr>
                                        <a:rPr lang="ar-AE" i="1">
                                          <a:latin typeface="Cambria Math" panose="02040503050406030204" pitchFamily="18" charset="0"/>
                                        </a:rPr>
                                      </m:ctrlPr>
                                    </m:sSubPr>
                                    <m:e>
                                      <m:r>
                                        <a:rPr lang="en-US" b="0" i="1" smtClean="0">
                                          <a:latin typeface="Cambria Math" panose="02040503050406030204" pitchFamily="18" charset="0"/>
                                        </a:rPr>
                                        <m:t>𝐷</m:t>
                                      </m:r>
                                    </m:e>
                                    <m:sub>
                                      <m:r>
                                        <a:rPr lang="ar-AE">
                                          <a:latin typeface="Cambria Math"/>
                                        </a:rPr>
                                        <m:t>𝑛</m:t>
                                      </m:r>
                                    </m:sub>
                                  </m:sSub>
                                </m:e>
                              </m:mr>
                            </m:m>
                          </m:e>
                        </m:d>
                      </m:oMath>
                    </m:oMathPara>
                  </a14:m>
                  <a:endParaRPr lang="en-US" dirty="0"/>
                </a:p>
              </p:txBody>
            </p:sp>
          </mc:Choice>
          <mc:Fallback xmlns="">
            <p:sp>
              <p:nvSpPr>
                <p:cNvPr id="4" name="Rectangle 3"/>
                <p:cNvSpPr>
                  <a:spLocks noRot="1" noChangeAspect="1" noMove="1" noResize="1" noEditPoints="1" noAdjustHandles="1" noChangeArrowheads="1" noChangeShapeType="1" noTextEdit="1"/>
                </p:cNvSpPr>
                <p:nvPr/>
              </p:nvSpPr>
              <p:spPr>
                <a:xfrm>
                  <a:off x="5105400" y="5819427"/>
                  <a:ext cx="1716304" cy="877484"/>
                </a:xfrm>
                <a:prstGeom prst="rect">
                  <a:avLst/>
                </a:prstGeom>
                <a:blipFill>
                  <a:blip r:embed="rId10"/>
                  <a:stretch>
                    <a:fillRect/>
                  </a:stretch>
                </a:blipFill>
              </p:spPr>
              <p:txBody>
                <a:bodyPr/>
                <a:lstStyle/>
                <a:p>
                  <a:r>
                    <a:rPr lang="en-US">
                      <a:noFill/>
                    </a:rPr>
                    <a:t> </a:t>
                  </a:r>
                </a:p>
              </p:txBody>
            </p:sp>
          </mc:Fallback>
        </mc:AlternateContent>
        <p:sp>
          <p:nvSpPr>
            <p:cNvPr id="24" name="CustomShape 18"/>
            <p:cNvSpPr/>
            <p:nvPr/>
          </p:nvSpPr>
          <p:spPr>
            <a:xfrm>
              <a:off x="2743200" y="5815556"/>
              <a:ext cx="1837732" cy="966244"/>
            </a:xfrm>
            <a:prstGeom prst="roundRect">
              <a:avLst>
                <a:gd name="adj" fmla="val 16667"/>
              </a:avLst>
            </a:prstGeom>
            <a:noFill/>
            <a:ln w="38160">
              <a:solidFill>
                <a:schemeClr val="accent2"/>
              </a:solidFill>
              <a:round/>
            </a:ln>
          </p:spPr>
          <p:style>
            <a:lnRef idx="2">
              <a:schemeClr val="accent1">
                <a:shade val="50000"/>
              </a:schemeClr>
            </a:lnRef>
            <a:fillRef idx="1">
              <a:schemeClr val="accent1"/>
            </a:fillRef>
            <a:effectRef idx="0">
              <a:schemeClr val="accent1"/>
            </a:effectRef>
            <a:fontRef idx="minor"/>
          </p:style>
        </p:sp>
        <p:sp>
          <p:nvSpPr>
            <p:cNvPr id="25" name="CustomShape 18"/>
            <p:cNvSpPr/>
            <p:nvPr/>
          </p:nvSpPr>
          <p:spPr>
            <a:xfrm>
              <a:off x="5017702" y="5815556"/>
              <a:ext cx="1837732" cy="966244"/>
            </a:xfrm>
            <a:prstGeom prst="roundRect">
              <a:avLst>
                <a:gd name="adj" fmla="val 16667"/>
              </a:avLst>
            </a:prstGeom>
            <a:noFill/>
            <a:ln w="38160">
              <a:solidFill>
                <a:schemeClr val="accent2"/>
              </a:solidFill>
              <a:round/>
            </a:ln>
          </p:spPr>
          <p:style>
            <a:lnRef idx="2">
              <a:schemeClr val="accent1">
                <a:shade val="50000"/>
              </a:schemeClr>
            </a:lnRef>
            <a:fillRef idx="1">
              <a:schemeClr val="accent1"/>
            </a:fillRef>
            <a:effectRef idx="0">
              <a:schemeClr val="accent1"/>
            </a:effectRef>
            <a:fontRef idx="minor"/>
          </p:style>
        </p:sp>
      </p:grpSp>
      <p:sp>
        <p:nvSpPr>
          <p:cNvPr id="26" name="Bent Arrow 25"/>
          <p:cNvSpPr/>
          <p:nvPr/>
        </p:nvSpPr>
        <p:spPr>
          <a:xfrm rot="10800000">
            <a:off x="6912652" y="5558030"/>
            <a:ext cx="1183999" cy="898561"/>
          </a:xfrm>
          <a:prstGeom prst="ben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solidFill>
                <a:schemeClr val="tx1"/>
              </a:solidFill>
            </a:endParaRPr>
          </a:p>
        </p:txBody>
      </p:sp>
      <p:sp>
        <p:nvSpPr>
          <p:cNvPr id="27" name="Rectangle 26"/>
          <p:cNvSpPr/>
          <p:nvPr/>
        </p:nvSpPr>
        <p:spPr>
          <a:xfrm>
            <a:off x="7620000" y="5028148"/>
            <a:ext cx="766557" cy="461665"/>
          </a:xfrm>
          <a:prstGeom prst="rect">
            <a:avLst/>
          </a:prstGeom>
        </p:spPr>
        <p:txBody>
          <a:bodyPr wrap="none">
            <a:spAutoFit/>
          </a:bodyPr>
          <a:lstStyle/>
          <a:p>
            <a:pPr algn="ctr"/>
            <a:r>
              <a:rPr lang="en-US" sz="2400" b="1" i="1" dirty="0" smtClean="0">
                <a:solidFill>
                  <a:schemeClr val="accent6"/>
                </a:solidFill>
                <a:latin typeface="Calibri" panose="020F0502020204030204" pitchFamily="34" charset="0"/>
                <a:cs typeface="Calibri" panose="020F0502020204030204" pitchFamily="34" charset="0"/>
              </a:rPr>
              <a:t>Core</a:t>
            </a:r>
            <a:endParaRPr lang="en-US" b="1" i="1" dirty="0">
              <a:solidFill>
                <a:schemeClr val="accent6"/>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22086770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stomShape 1"/>
          <p:cNvSpPr/>
          <p:nvPr/>
        </p:nvSpPr>
        <p:spPr>
          <a:xfrm>
            <a:off x="640080" y="228600"/>
            <a:ext cx="7863120" cy="521766"/>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r>
              <a:rPr lang="en-US" sz="2800" spc="-1" dirty="0">
                <a:solidFill>
                  <a:srgbClr val="FFFFFF"/>
                </a:solidFill>
                <a:latin typeface="Calibri" panose="020F0502020204030204" pitchFamily="34" charset="0"/>
                <a:ea typeface="DejaVu Sans"/>
                <a:cs typeface="Calibri" panose="020F0502020204030204" pitchFamily="34" charset="0"/>
              </a:rPr>
              <a:t>Normalization of the Adjacency Matrix</a:t>
            </a:r>
          </a:p>
        </p:txBody>
      </p:sp>
      <p:grpSp>
        <p:nvGrpSpPr>
          <p:cNvPr id="5" name="Group 4"/>
          <p:cNvGrpSpPr/>
          <p:nvPr/>
        </p:nvGrpSpPr>
        <p:grpSpPr>
          <a:xfrm>
            <a:off x="1308960" y="1349280"/>
            <a:ext cx="2075400" cy="2055600"/>
            <a:chOff x="1308960" y="1349280"/>
            <a:chExt cx="2075400" cy="2055600"/>
          </a:xfrm>
        </p:grpSpPr>
        <p:grpSp>
          <p:nvGrpSpPr>
            <p:cNvPr id="6" name="Group 3"/>
            <p:cNvGrpSpPr/>
            <p:nvPr/>
          </p:nvGrpSpPr>
          <p:grpSpPr>
            <a:xfrm>
              <a:off x="1308960" y="1349280"/>
              <a:ext cx="2075400" cy="2055600"/>
              <a:chOff x="1308960" y="1349280"/>
              <a:chExt cx="2075400" cy="2055600"/>
            </a:xfrm>
          </p:grpSpPr>
          <p:sp>
            <p:nvSpPr>
              <p:cNvPr id="11" name="Line 4"/>
              <p:cNvSpPr/>
              <p:nvPr/>
            </p:nvSpPr>
            <p:spPr>
              <a:xfrm flipV="1">
                <a:off x="2458440" y="1743480"/>
                <a:ext cx="526320" cy="508320"/>
              </a:xfrm>
              <a:prstGeom prst="line">
                <a:avLst/>
              </a:prstGeom>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12" name="Line 5"/>
              <p:cNvSpPr/>
              <p:nvPr/>
            </p:nvSpPr>
            <p:spPr>
              <a:xfrm flipH="1" flipV="1">
                <a:off x="1793520" y="1740240"/>
                <a:ext cx="507960" cy="526320"/>
              </a:xfrm>
              <a:prstGeom prst="line">
                <a:avLst/>
              </a:prstGeom>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13" name="CustomShape 6"/>
              <p:cNvSpPr/>
              <p:nvPr/>
            </p:nvSpPr>
            <p:spPr>
              <a:xfrm rot="2760600">
                <a:off x="2186280" y="2148480"/>
                <a:ext cx="367560" cy="377280"/>
              </a:xfrm>
              <a:prstGeom prst="ellipse">
                <a:avLst/>
              </a:prstGeom>
              <a:ln>
                <a:solidFill>
                  <a:srgbClr val="4A7EBB"/>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14" name="Line 7"/>
              <p:cNvSpPr/>
              <p:nvPr/>
            </p:nvSpPr>
            <p:spPr>
              <a:xfrm>
                <a:off x="2497680" y="2469600"/>
                <a:ext cx="507960" cy="526320"/>
              </a:xfrm>
              <a:prstGeom prst="line">
                <a:avLst/>
              </a:prstGeom>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15" name="Line 8"/>
              <p:cNvSpPr/>
              <p:nvPr/>
            </p:nvSpPr>
            <p:spPr>
              <a:xfrm flipH="1">
                <a:off x="1707840" y="2468520"/>
                <a:ext cx="526320" cy="507960"/>
              </a:xfrm>
              <a:prstGeom prst="line">
                <a:avLst/>
              </a:prstGeom>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16" name="CustomShape 9"/>
              <p:cNvSpPr/>
              <p:nvPr/>
            </p:nvSpPr>
            <p:spPr>
              <a:xfrm rot="2760600">
                <a:off x="2937240" y="1423800"/>
                <a:ext cx="367560" cy="377280"/>
              </a:xfrm>
              <a:prstGeom prst="ellipse">
                <a:avLst/>
              </a:prstGeom>
              <a:ln>
                <a:solidFill>
                  <a:srgbClr val="4A7EBB"/>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17" name="CustomShape 10"/>
              <p:cNvSpPr/>
              <p:nvPr/>
            </p:nvSpPr>
            <p:spPr>
              <a:xfrm rot="2760600">
                <a:off x="1468080" y="1433160"/>
                <a:ext cx="367560" cy="377280"/>
              </a:xfrm>
              <a:prstGeom prst="ellipse">
                <a:avLst/>
              </a:prstGeom>
              <a:ln>
                <a:solidFill>
                  <a:srgbClr val="4A7EBB"/>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18" name="CustomShape 11"/>
              <p:cNvSpPr/>
              <p:nvPr/>
            </p:nvSpPr>
            <p:spPr>
              <a:xfrm rot="2760600">
                <a:off x="2935440" y="2953080"/>
                <a:ext cx="367560" cy="377280"/>
              </a:xfrm>
              <a:prstGeom prst="ellipse">
                <a:avLst/>
              </a:prstGeom>
              <a:ln>
                <a:solidFill>
                  <a:srgbClr val="4A7EBB"/>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19" name="CustomShape 12"/>
              <p:cNvSpPr/>
              <p:nvPr/>
            </p:nvSpPr>
            <p:spPr>
              <a:xfrm rot="2760600">
                <a:off x="1388520" y="2918880"/>
                <a:ext cx="367560" cy="377280"/>
              </a:xfrm>
              <a:prstGeom prst="ellipse">
                <a:avLst/>
              </a:prstGeom>
              <a:ln>
                <a:solidFill>
                  <a:srgbClr val="4A7EBB"/>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grpSp>
        <p:sp>
          <p:nvSpPr>
            <p:cNvPr id="7" name="CustomShape 14"/>
            <p:cNvSpPr/>
            <p:nvPr/>
          </p:nvSpPr>
          <p:spPr>
            <a:xfrm>
              <a:off x="2748960" y="1943280"/>
              <a:ext cx="191880" cy="518400"/>
            </a:xfrm>
            <a:prstGeom prst="rect">
              <a:avLst/>
            </a:prstGeom>
            <a:blipFill rotWithShape="0">
              <a:blip r:embed="rId2"/>
              <a:stretch>
                <a:fillRect/>
              </a:stretch>
            </a:blip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1800" b="0" strike="noStrike" spc="-1">
                  <a:latin typeface="Arial"/>
                  <a:ea typeface="DejaVu Sans"/>
                </a:rPr>
                <a:t> </a:t>
              </a:r>
              <a:endParaRPr lang="en-US" sz="1800" b="0" strike="noStrike" spc="-1">
                <a:latin typeface="Arial"/>
              </a:endParaRPr>
            </a:p>
          </p:txBody>
        </p:sp>
        <p:sp>
          <p:nvSpPr>
            <p:cNvPr id="8" name="CustomShape 16"/>
            <p:cNvSpPr/>
            <p:nvPr/>
          </p:nvSpPr>
          <p:spPr>
            <a:xfrm>
              <a:off x="1817280" y="1940040"/>
              <a:ext cx="191880" cy="518400"/>
            </a:xfrm>
            <a:prstGeom prst="rect">
              <a:avLst/>
            </a:prstGeom>
            <a:blipFill rotWithShape="0">
              <a:blip r:embed="rId3"/>
              <a:stretch>
                <a:fillRect/>
              </a:stretch>
            </a:blip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1800" b="0" strike="noStrike" spc="-1">
                  <a:latin typeface="Arial"/>
                  <a:ea typeface="DejaVu Sans"/>
                </a:rPr>
                <a:t> </a:t>
              </a:r>
              <a:endParaRPr lang="en-US" sz="1800" b="0" strike="noStrike" spc="-1">
                <a:latin typeface="Arial"/>
              </a:endParaRPr>
            </a:p>
          </p:txBody>
        </p:sp>
        <p:sp>
          <p:nvSpPr>
            <p:cNvPr id="9" name="CustomShape 18"/>
            <p:cNvSpPr/>
            <p:nvPr/>
          </p:nvSpPr>
          <p:spPr>
            <a:xfrm>
              <a:off x="1962000" y="2694600"/>
              <a:ext cx="191880" cy="518400"/>
            </a:xfrm>
            <a:prstGeom prst="rect">
              <a:avLst/>
            </a:prstGeom>
            <a:blipFill rotWithShape="0">
              <a:blip r:embed="rId4"/>
              <a:stretch>
                <a:fillRect/>
              </a:stretch>
            </a:blip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1800" b="0" strike="noStrike" spc="-1">
                  <a:latin typeface="Arial"/>
                  <a:ea typeface="DejaVu Sans"/>
                </a:rPr>
                <a:t> </a:t>
              </a:r>
              <a:endParaRPr lang="en-US" sz="1800" b="0" strike="noStrike" spc="-1">
                <a:latin typeface="Arial"/>
              </a:endParaRPr>
            </a:p>
          </p:txBody>
        </p:sp>
        <p:sp>
          <p:nvSpPr>
            <p:cNvPr id="10" name="CustomShape 20"/>
            <p:cNvSpPr/>
            <p:nvPr/>
          </p:nvSpPr>
          <p:spPr>
            <a:xfrm>
              <a:off x="2524680" y="2697840"/>
              <a:ext cx="191880" cy="518400"/>
            </a:xfrm>
            <a:prstGeom prst="rect">
              <a:avLst/>
            </a:prstGeom>
            <a:blipFill rotWithShape="0">
              <a:blip r:embed="rId5"/>
              <a:stretch>
                <a:fillRect/>
              </a:stretch>
            </a:blip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1800" b="0" strike="noStrike" spc="-1">
                  <a:latin typeface="Arial"/>
                  <a:ea typeface="DejaVu Sans"/>
                </a:rPr>
                <a:t> </a:t>
              </a:r>
              <a:endParaRPr lang="en-US" sz="1800" b="0" strike="noStrike" spc="-1">
                <a:latin typeface="Arial"/>
              </a:endParaRPr>
            </a:p>
          </p:txBody>
        </p:sp>
      </p:grpSp>
      <p:sp>
        <p:nvSpPr>
          <p:cNvPr id="20" name="CustomShape 114"/>
          <p:cNvSpPr/>
          <p:nvPr/>
        </p:nvSpPr>
        <p:spPr>
          <a:xfrm>
            <a:off x="1907280" y="993240"/>
            <a:ext cx="1211760" cy="364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800" b="0" strike="noStrike" spc="-1" dirty="0">
                <a:solidFill>
                  <a:srgbClr val="006666"/>
                </a:solidFill>
                <a:latin typeface="Trebuchet MS"/>
                <a:ea typeface="DejaVu Sans"/>
              </a:rPr>
              <a:t>degree</a:t>
            </a:r>
            <a:endParaRPr lang="en-US" sz="1800" b="0" strike="noStrike" spc="-1" dirty="0">
              <a:latin typeface="Arial"/>
            </a:endParaRPr>
          </a:p>
        </p:txBody>
      </p:sp>
    </p:spTree>
    <p:extLst>
      <p:ext uri="{BB962C8B-B14F-4D97-AF65-F5344CB8AC3E}">
        <p14:creationId xmlns:p14="http://schemas.microsoft.com/office/powerpoint/2010/main" val="41592500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 name="CustomShape 1"/>
          <p:cNvSpPr/>
          <p:nvPr/>
        </p:nvSpPr>
        <p:spPr>
          <a:xfrm>
            <a:off x="640080" y="228600"/>
            <a:ext cx="7863120" cy="521766"/>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r>
              <a:rPr lang="en-US" sz="2800" spc="-1" dirty="0">
                <a:solidFill>
                  <a:srgbClr val="FFFFFF"/>
                </a:solidFill>
                <a:latin typeface="Calibri" panose="020F0502020204030204" pitchFamily="34" charset="0"/>
                <a:ea typeface="DejaVu Sans"/>
                <a:cs typeface="Calibri" panose="020F0502020204030204" pitchFamily="34" charset="0"/>
              </a:rPr>
              <a:t>Normalization of the Adjacency Matrix</a:t>
            </a:r>
          </a:p>
        </p:txBody>
      </p:sp>
      <p:sp>
        <p:nvSpPr>
          <p:cNvPr id="285" name="Formula 13"/>
          <p:cNvSpPr txBox="1"/>
          <p:nvPr/>
        </p:nvSpPr>
        <p:spPr>
          <a:xfrm>
            <a:off x="2748960" y="1943280"/>
            <a:ext cx="191880" cy="518400"/>
          </a:xfrm>
          <a:prstGeom prst="rect">
            <a:avLst/>
          </a:prstGeom>
        </p:spPr>
        <p:txBody>
          <a:bodyPr/>
          <a:lstStyle/>
          <a:p>
            <a:endParaRPr dirty="0"/>
          </a:p>
        </p:txBody>
      </p:sp>
      <p:sp>
        <p:nvSpPr>
          <p:cNvPr id="287" name="Formula 15"/>
          <p:cNvSpPr txBox="1"/>
          <p:nvPr/>
        </p:nvSpPr>
        <p:spPr>
          <a:xfrm>
            <a:off x="1817280" y="1940040"/>
            <a:ext cx="191880" cy="518400"/>
          </a:xfrm>
          <a:prstGeom prst="rect">
            <a:avLst/>
          </a:prstGeom>
        </p:spPr>
        <p:txBody>
          <a:bodyPr/>
          <a:lstStyle/>
          <a:p>
            <a:endParaRPr dirty="0"/>
          </a:p>
        </p:txBody>
      </p:sp>
      <p:sp>
        <p:nvSpPr>
          <p:cNvPr id="289" name="Formula 17"/>
          <p:cNvSpPr txBox="1"/>
          <p:nvPr/>
        </p:nvSpPr>
        <p:spPr>
          <a:xfrm>
            <a:off x="1962000" y="2694600"/>
            <a:ext cx="191880" cy="518400"/>
          </a:xfrm>
          <a:prstGeom prst="rect">
            <a:avLst/>
          </a:prstGeom>
        </p:spPr>
        <p:txBody>
          <a:bodyPr/>
          <a:lstStyle/>
          <a:p>
            <a:endParaRPr dirty="0"/>
          </a:p>
        </p:txBody>
      </p:sp>
      <p:sp>
        <p:nvSpPr>
          <p:cNvPr id="291" name="Formula 19"/>
          <p:cNvSpPr txBox="1"/>
          <p:nvPr/>
        </p:nvSpPr>
        <p:spPr>
          <a:xfrm>
            <a:off x="2524680" y="2697840"/>
            <a:ext cx="191880" cy="518400"/>
          </a:xfrm>
          <a:prstGeom prst="rect">
            <a:avLst/>
          </a:prstGeom>
        </p:spPr>
        <p:txBody>
          <a:bodyPr/>
          <a:lstStyle/>
          <a:p>
            <a:endParaRPr dirty="0"/>
          </a:p>
        </p:txBody>
      </p:sp>
      <p:grpSp>
        <p:nvGrpSpPr>
          <p:cNvPr id="2" name="Group 1"/>
          <p:cNvGrpSpPr/>
          <p:nvPr/>
        </p:nvGrpSpPr>
        <p:grpSpPr>
          <a:xfrm>
            <a:off x="1308960" y="1349280"/>
            <a:ext cx="2075400" cy="2055600"/>
            <a:chOff x="1308960" y="1349280"/>
            <a:chExt cx="2075400" cy="2055600"/>
          </a:xfrm>
        </p:grpSpPr>
        <p:grpSp>
          <p:nvGrpSpPr>
            <p:cNvPr id="275" name="Group 3"/>
            <p:cNvGrpSpPr/>
            <p:nvPr/>
          </p:nvGrpSpPr>
          <p:grpSpPr>
            <a:xfrm>
              <a:off x="1308960" y="1349280"/>
              <a:ext cx="2075400" cy="2055600"/>
              <a:chOff x="1308960" y="1349280"/>
              <a:chExt cx="2075400" cy="2055600"/>
            </a:xfrm>
          </p:grpSpPr>
          <p:sp>
            <p:nvSpPr>
              <p:cNvPr id="276" name="Line 4"/>
              <p:cNvSpPr/>
              <p:nvPr/>
            </p:nvSpPr>
            <p:spPr>
              <a:xfrm flipV="1">
                <a:off x="2458440" y="1743480"/>
                <a:ext cx="526320" cy="508320"/>
              </a:xfrm>
              <a:prstGeom prst="line">
                <a:avLst/>
              </a:prstGeom>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77" name="Line 5"/>
              <p:cNvSpPr/>
              <p:nvPr/>
            </p:nvSpPr>
            <p:spPr>
              <a:xfrm flipH="1" flipV="1">
                <a:off x="1793520" y="1740240"/>
                <a:ext cx="507960" cy="526320"/>
              </a:xfrm>
              <a:prstGeom prst="line">
                <a:avLst/>
              </a:prstGeom>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78" name="CustomShape 6"/>
              <p:cNvSpPr/>
              <p:nvPr/>
            </p:nvSpPr>
            <p:spPr>
              <a:xfrm rot="2760600">
                <a:off x="2186280" y="2148480"/>
                <a:ext cx="367560" cy="377280"/>
              </a:xfrm>
              <a:prstGeom prst="ellipse">
                <a:avLst/>
              </a:prstGeom>
              <a:ln>
                <a:solidFill>
                  <a:srgbClr val="4A7EBB"/>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279" name="Line 7"/>
              <p:cNvSpPr/>
              <p:nvPr/>
            </p:nvSpPr>
            <p:spPr>
              <a:xfrm>
                <a:off x="2497680" y="2469600"/>
                <a:ext cx="507960" cy="526320"/>
              </a:xfrm>
              <a:prstGeom prst="line">
                <a:avLst/>
              </a:prstGeom>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80" name="Line 8"/>
              <p:cNvSpPr/>
              <p:nvPr/>
            </p:nvSpPr>
            <p:spPr>
              <a:xfrm flipH="1">
                <a:off x="1707840" y="2468520"/>
                <a:ext cx="526320" cy="507960"/>
              </a:xfrm>
              <a:prstGeom prst="line">
                <a:avLst/>
              </a:prstGeom>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81" name="CustomShape 9"/>
              <p:cNvSpPr/>
              <p:nvPr/>
            </p:nvSpPr>
            <p:spPr>
              <a:xfrm rot="2760600">
                <a:off x="2937240" y="1423800"/>
                <a:ext cx="367560" cy="377280"/>
              </a:xfrm>
              <a:prstGeom prst="ellipse">
                <a:avLst/>
              </a:prstGeom>
              <a:ln>
                <a:solidFill>
                  <a:srgbClr val="4A7EBB"/>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282" name="CustomShape 10"/>
              <p:cNvSpPr/>
              <p:nvPr/>
            </p:nvSpPr>
            <p:spPr>
              <a:xfrm rot="2760600">
                <a:off x="1468080" y="1433160"/>
                <a:ext cx="367560" cy="377280"/>
              </a:xfrm>
              <a:prstGeom prst="ellipse">
                <a:avLst/>
              </a:prstGeom>
              <a:ln>
                <a:solidFill>
                  <a:srgbClr val="4A7EBB"/>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283" name="CustomShape 11"/>
              <p:cNvSpPr/>
              <p:nvPr/>
            </p:nvSpPr>
            <p:spPr>
              <a:xfrm rot="2760600">
                <a:off x="2935440" y="2953080"/>
                <a:ext cx="367560" cy="377280"/>
              </a:xfrm>
              <a:prstGeom prst="ellipse">
                <a:avLst/>
              </a:prstGeom>
              <a:ln>
                <a:solidFill>
                  <a:srgbClr val="4A7EBB"/>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284" name="CustomShape 12"/>
              <p:cNvSpPr/>
              <p:nvPr/>
            </p:nvSpPr>
            <p:spPr>
              <a:xfrm rot="2760600">
                <a:off x="1388520" y="2918880"/>
                <a:ext cx="367560" cy="377280"/>
              </a:xfrm>
              <a:prstGeom prst="ellipse">
                <a:avLst/>
              </a:prstGeom>
              <a:ln>
                <a:solidFill>
                  <a:srgbClr val="4A7EBB"/>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grpSp>
        <p:sp>
          <p:nvSpPr>
            <p:cNvPr id="286" name="CustomShape 14"/>
            <p:cNvSpPr/>
            <p:nvPr/>
          </p:nvSpPr>
          <p:spPr>
            <a:xfrm>
              <a:off x="2748960" y="1943280"/>
              <a:ext cx="191880" cy="518400"/>
            </a:xfrm>
            <a:prstGeom prst="rect">
              <a:avLst/>
            </a:prstGeom>
            <a:blipFill rotWithShape="0">
              <a:blip r:embed="rId3"/>
              <a:stretch>
                <a:fillRect/>
              </a:stretch>
            </a:blip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1800" b="0" strike="noStrike" spc="-1" dirty="0" smtClean="0">
                  <a:latin typeface="Arial"/>
                  <a:ea typeface="DejaVu Sans"/>
                </a:rPr>
                <a:t> </a:t>
              </a:r>
              <a:endParaRPr lang="en-US" sz="1800" b="0" strike="noStrike" spc="-1" dirty="0">
                <a:latin typeface="Arial"/>
              </a:endParaRPr>
            </a:p>
          </p:txBody>
        </p:sp>
        <p:sp>
          <p:nvSpPr>
            <p:cNvPr id="288" name="CustomShape 16"/>
            <p:cNvSpPr/>
            <p:nvPr/>
          </p:nvSpPr>
          <p:spPr>
            <a:xfrm>
              <a:off x="1817280" y="1940040"/>
              <a:ext cx="191880" cy="518400"/>
            </a:xfrm>
            <a:prstGeom prst="rect">
              <a:avLst/>
            </a:prstGeom>
            <a:blipFill rotWithShape="0">
              <a:blip r:embed="rId4"/>
              <a:stretch>
                <a:fillRect/>
              </a:stretch>
            </a:blip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1800" b="0" strike="noStrike" spc="-1">
                  <a:latin typeface="Arial"/>
                  <a:ea typeface="DejaVu Sans"/>
                </a:rPr>
                <a:t> </a:t>
              </a:r>
              <a:endParaRPr lang="en-US" sz="1800" b="0" strike="noStrike" spc="-1">
                <a:latin typeface="Arial"/>
              </a:endParaRPr>
            </a:p>
          </p:txBody>
        </p:sp>
        <p:sp>
          <p:nvSpPr>
            <p:cNvPr id="290" name="CustomShape 18"/>
            <p:cNvSpPr/>
            <p:nvPr/>
          </p:nvSpPr>
          <p:spPr>
            <a:xfrm>
              <a:off x="1962000" y="2694600"/>
              <a:ext cx="191880" cy="518400"/>
            </a:xfrm>
            <a:prstGeom prst="rect">
              <a:avLst/>
            </a:prstGeom>
            <a:blipFill rotWithShape="0">
              <a:blip r:embed="rId5"/>
              <a:stretch>
                <a:fillRect/>
              </a:stretch>
            </a:blip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1800" b="0" strike="noStrike" spc="-1">
                  <a:latin typeface="Arial"/>
                  <a:ea typeface="DejaVu Sans"/>
                </a:rPr>
                <a:t> </a:t>
              </a:r>
              <a:endParaRPr lang="en-US" sz="1800" b="0" strike="noStrike" spc="-1">
                <a:latin typeface="Arial"/>
              </a:endParaRPr>
            </a:p>
          </p:txBody>
        </p:sp>
        <p:sp>
          <p:nvSpPr>
            <p:cNvPr id="292" name="CustomShape 20"/>
            <p:cNvSpPr/>
            <p:nvPr/>
          </p:nvSpPr>
          <p:spPr>
            <a:xfrm>
              <a:off x="2524680" y="2697840"/>
              <a:ext cx="191880" cy="518400"/>
            </a:xfrm>
            <a:prstGeom prst="rect">
              <a:avLst/>
            </a:prstGeom>
            <a:blipFill rotWithShape="0">
              <a:blip r:embed="rId6"/>
              <a:stretch>
                <a:fillRect/>
              </a:stretch>
            </a:blip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1800" b="0" strike="noStrike" spc="-1">
                  <a:latin typeface="Arial"/>
                  <a:ea typeface="DejaVu Sans"/>
                </a:rPr>
                <a:t> </a:t>
              </a:r>
              <a:endParaRPr lang="en-US" sz="1800" b="0" strike="noStrike" spc="-1">
                <a:latin typeface="Arial"/>
              </a:endParaRPr>
            </a:p>
          </p:txBody>
        </p:sp>
      </p:grpSp>
      <p:sp>
        <p:nvSpPr>
          <p:cNvPr id="385" name="Line 113"/>
          <p:cNvSpPr/>
          <p:nvPr/>
        </p:nvSpPr>
        <p:spPr>
          <a:xfrm flipH="1">
            <a:off x="4572000" y="924120"/>
            <a:ext cx="0" cy="2683080"/>
          </a:xfrm>
          <a:prstGeom prst="line">
            <a:avLst/>
          </a:prstGeom>
          <a:ln w="57240">
            <a:solidFill>
              <a:schemeClr val="bg1">
                <a:lumMod val="50000"/>
              </a:schemeClr>
            </a:solidFill>
            <a:round/>
          </a:ln>
        </p:spPr>
        <p:style>
          <a:lnRef idx="1">
            <a:schemeClr val="accent1"/>
          </a:lnRef>
          <a:fillRef idx="0">
            <a:schemeClr val="accent1"/>
          </a:fillRef>
          <a:effectRef idx="0">
            <a:schemeClr val="accent1"/>
          </a:effectRef>
          <a:fontRef idx="minor"/>
        </p:style>
      </p:sp>
      <p:sp>
        <p:nvSpPr>
          <p:cNvPr id="386" name="CustomShape 114"/>
          <p:cNvSpPr/>
          <p:nvPr/>
        </p:nvSpPr>
        <p:spPr>
          <a:xfrm>
            <a:off x="1907280" y="993240"/>
            <a:ext cx="1211760" cy="364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800" b="0" strike="noStrike" spc="-1">
                <a:solidFill>
                  <a:srgbClr val="006666"/>
                </a:solidFill>
                <a:latin typeface="Trebuchet MS"/>
                <a:ea typeface="DejaVu Sans"/>
              </a:rPr>
              <a:t>degree</a:t>
            </a:r>
            <a:endParaRPr lang="en-US" sz="1800" b="0" strike="noStrike" spc="-1">
              <a:latin typeface="Arial"/>
            </a:endParaRPr>
          </a:p>
        </p:txBody>
      </p:sp>
      <p:sp>
        <p:nvSpPr>
          <p:cNvPr id="387" name="CustomShape 115"/>
          <p:cNvSpPr/>
          <p:nvPr/>
        </p:nvSpPr>
        <p:spPr>
          <a:xfrm>
            <a:off x="6702480" y="978840"/>
            <a:ext cx="642960" cy="364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800" b="0" strike="noStrike" spc="-1">
                <a:solidFill>
                  <a:srgbClr val="006666"/>
                </a:solidFill>
                <a:latin typeface="Trebuchet MS"/>
                <a:ea typeface="DejaVu Sans"/>
              </a:rPr>
              <a:t>core</a:t>
            </a:r>
            <a:endParaRPr lang="en-US" sz="1800" b="0" strike="noStrike" spc="-1">
              <a:latin typeface="Arial"/>
            </a:endParaRPr>
          </a:p>
        </p:txBody>
      </p:sp>
      <p:grpSp>
        <p:nvGrpSpPr>
          <p:cNvPr id="3" name="Group 2"/>
          <p:cNvGrpSpPr/>
          <p:nvPr/>
        </p:nvGrpSpPr>
        <p:grpSpPr>
          <a:xfrm>
            <a:off x="6053400" y="1354860"/>
            <a:ext cx="2009160" cy="1897200"/>
            <a:chOff x="6053400" y="1354860"/>
            <a:chExt cx="2009160" cy="1897200"/>
          </a:xfrm>
        </p:grpSpPr>
        <p:sp>
          <p:nvSpPr>
            <p:cNvPr id="294" name="Line 22"/>
            <p:cNvSpPr/>
            <p:nvPr/>
          </p:nvSpPr>
          <p:spPr>
            <a:xfrm flipV="1">
              <a:off x="7135200" y="1670040"/>
              <a:ext cx="526320" cy="507960"/>
            </a:xfrm>
            <a:prstGeom prst="line">
              <a:avLst/>
            </a:prstGeom>
            <a:ln w="38160">
              <a:solidFill>
                <a:schemeClr val="accent4">
                  <a:lumMod val="75000"/>
                </a:schemeClr>
              </a:solidFill>
              <a:round/>
              <a:tailEnd type="triangle" w="med" len="med"/>
            </a:ln>
          </p:spPr>
          <p:style>
            <a:lnRef idx="1">
              <a:schemeClr val="accent1"/>
            </a:lnRef>
            <a:fillRef idx="0">
              <a:schemeClr val="accent1"/>
            </a:fillRef>
            <a:effectRef idx="0">
              <a:schemeClr val="accent1"/>
            </a:effectRef>
            <a:fontRef idx="minor"/>
          </p:style>
        </p:sp>
        <p:sp>
          <p:nvSpPr>
            <p:cNvPr id="295" name="Line 23"/>
            <p:cNvSpPr/>
            <p:nvPr/>
          </p:nvSpPr>
          <p:spPr>
            <a:xfrm flipH="1" flipV="1">
              <a:off x="6470280" y="1666440"/>
              <a:ext cx="507960" cy="526320"/>
            </a:xfrm>
            <a:prstGeom prst="line">
              <a:avLst/>
            </a:prstGeom>
            <a:ln w="38160">
              <a:solidFill>
                <a:schemeClr val="accent3">
                  <a:lumMod val="75000"/>
                </a:schemeClr>
              </a:solidFill>
              <a:round/>
              <a:tailEnd type="triangle" w="med" len="med"/>
            </a:ln>
          </p:spPr>
          <p:style>
            <a:lnRef idx="1">
              <a:schemeClr val="accent1"/>
            </a:lnRef>
            <a:fillRef idx="0">
              <a:schemeClr val="accent1"/>
            </a:fillRef>
            <a:effectRef idx="0">
              <a:schemeClr val="accent1"/>
            </a:effectRef>
            <a:fontRef idx="minor"/>
          </p:style>
        </p:sp>
        <p:sp>
          <p:nvSpPr>
            <p:cNvPr id="296" name="CustomShape 24"/>
            <p:cNvSpPr/>
            <p:nvPr/>
          </p:nvSpPr>
          <p:spPr>
            <a:xfrm rot="2760600">
              <a:off x="6863040" y="2074680"/>
              <a:ext cx="367560" cy="377280"/>
            </a:xfrm>
            <a:prstGeom prst="ellipse">
              <a:avLst/>
            </a:prstGeom>
            <a:ln>
              <a:solidFill>
                <a:srgbClr val="4A7EBB"/>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297" name="Line 25"/>
            <p:cNvSpPr/>
            <p:nvPr/>
          </p:nvSpPr>
          <p:spPr>
            <a:xfrm>
              <a:off x="7174440" y="2395800"/>
              <a:ext cx="507960" cy="526320"/>
            </a:xfrm>
            <a:prstGeom prst="line">
              <a:avLst/>
            </a:prstGeom>
            <a:ln w="38160">
              <a:solidFill>
                <a:schemeClr val="accent3">
                  <a:lumMod val="75000"/>
                </a:schemeClr>
              </a:solidFill>
              <a:round/>
              <a:tailEnd type="triangle" w="med" len="med"/>
            </a:ln>
          </p:spPr>
          <p:style>
            <a:lnRef idx="1">
              <a:schemeClr val="accent1"/>
            </a:lnRef>
            <a:fillRef idx="0">
              <a:schemeClr val="accent1"/>
            </a:fillRef>
            <a:effectRef idx="0">
              <a:schemeClr val="accent1"/>
            </a:effectRef>
            <a:fontRef idx="minor"/>
          </p:style>
        </p:sp>
        <p:sp>
          <p:nvSpPr>
            <p:cNvPr id="298" name="Line 26"/>
            <p:cNvSpPr/>
            <p:nvPr/>
          </p:nvSpPr>
          <p:spPr>
            <a:xfrm flipH="1">
              <a:off x="6384600" y="2394720"/>
              <a:ext cx="526320" cy="507960"/>
            </a:xfrm>
            <a:prstGeom prst="line">
              <a:avLst/>
            </a:prstGeom>
            <a:ln w="38160">
              <a:solidFill>
                <a:schemeClr val="accent6">
                  <a:lumMod val="75000"/>
                </a:schemeClr>
              </a:solidFill>
              <a:round/>
              <a:tailEnd type="triangle" w="med" len="med"/>
            </a:ln>
          </p:spPr>
          <p:style>
            <a:lnRef idx="1">
              <a:schemeClr val="accent1"/>
            </a:lnRef>
            <a:fillRef idx="0">
              <a:schemeClr val="accent1"/>
            </a:fillRef>
            <a:effectRef idx="0">
              <a:schemeClr val="accent1"/>
            </a:effectRef>
            <a:fontRef idx="minor"/>
          </p:style>
        </p:sp>
        <p:sp>
          <p:nvSpPr>
            <p:cNvPr id="299" name="CustomShape 27"/>
            <p:cNvSpPr/>
            <p:nvPr/>
          </p:nvSpPr>
          <p:spPr>
            <a:xfrm rot="2760600">
              <a:off x="7614000" y="1350000"/>
              <a:ext cx="367560" cy="377280"/>
            </a:xfrm>
            <a:prstGeom prst="ellipse">
              <a:avLst/>
            </a:prstGeom>
            <a:ln>
              <a:solidFill>
                <a:srgbClr val="7D5FA0"/>
              </a:solidFill>
              <a:round/>
            </a:ln>
            <a:effectLst>
              <a:outerShdw blurRad="40000" dist="23040" dir="5400000" rotWithShape="0">
                <a:srgbClr val="000000">
                  <a:alpha val="35000"/>
                </a:srgbClr>
              </a:outerShdw>
            </a:effectLst>
          </p:spPr>
          <p:style>
            <a:lnRef idx="1">
              <a:schemeClr val="accent4"/>
            </a:lnRef>
            <a:fillRef idx="3">
              <a:schemeClr val="accent4"/>
            </a:fillRef>
            <a:effectRef idx="2">
              <a:schemeClr val="accent4"/>
            </a:effectRef>
            <a:fontRef idx="minor"/>
          </p:style>
        </p:sp>
        <p:sp>
          <p:nvSpPr>
            <p:cNvPr id="300" name="CustomShape 28"/>
            <p:cNvSpPr/>
            <p:nvPr/>
          </p:nvSpPr>
          <p:spPr>
            <a:xfrm rot="2760600">
              <a:off x="6144840" y="1359360"/>
              <a:ext cx="367560" cy="377280"/>
            </a:xfrm>
            <a:prstGeom prst="ellipse">
              <a:avLst/>
            </a:prstGeom>
            <a:ln>
              <a:solidFill>
                <a:srgbClr val="98B855"/>
              </a:solidFill>
              <a:round/>
            </a:ln>
            <a:effectLst>
              <a:outerShdw blurRad="40000" dist="23040" dir="5400000" rotWithShape="0">
                <a:srgbClr val="000000">
                  <a:alpha val="35000"/>
                </a:srgbClr>
              </a:outerShdw>
            </a:effectLst>
          </p:spPr>
          <p:style>
            <a:lnRef idx="1">
              <a:schemeClr val="accent3"/>
            </a:lnRef>
            <a:fillRef idx="3">
              <a:schemeClr val="accent3"/>
            </a:fillRef>
            <a:effectRef idx="2">
              <a:schemeClr val="accent3"/>
            </a:effectRef>
            <a:fontRef idx="minor"/>
          </p:style>
        </p:sp>
        <p:sp>
          <p:nvSpPr>
            <p:cNvPr id="301" name="CustomShape 29"/>
            <p:cNvSpPr/>
            <p:nvPr/>
          </p:nvSpPr>
          <p:spPr>
            <a:xfrm rot="2760600">
              <a:off x="7612200" y="2879640"/>
              <a:ext cx="367560" cy="377280"/>
            </a:xfrm>
            <a:prstGeom prst="ellipse">
              <a:avLst/>
            </a:prstGeom>
            <a:ln>
              <a:solidFill>
                <a:srgbClr val="98B855"/>
              </a:solidFill>
              <a:round/>
            </a:ln>
            <a:effectLst>
              <a:outerShdw blurRad="40000" dist="23040" dir="5400000" rotWithShape="0">
                <a:srgbClr val="000000">
                  <a:alpha val="35000"/>
                </a:srgbClr>
              </a:outerShdw>
            </a:effectLst>
          </p:spPr>
          <p:style>
            <a:lnRef idx="1">
              <a:schemeClr val="accent3"/>
            </a:lnRef>
            <a:fillRef idx="3">
              <a:schemeClr val="accent3"/>
            </a:fillRef>
            <a:effectRef idx="2">
              <a:schemeClr val="accent3"/>
            </a:effectRef>
            <a:fontRef idx="minor"/>
          </p:style>
        </p:sp>
        <p:sp>
          <p:nvSpPr>
            <p:cNvPr id="302" name="CustomShape 30"/>
            <p:cNvSpPr/>
            <p:nvPr/>
          </p:nvSpPr>
          <p:spPr>
            <a:xfrm rot="2760600">
              <a:off x="6065280" y="2845080"/>
              <a:ext cx="367560" cy="377280"/>
            </a:xfrm>
            <a:prstGeom prst="ellipse">
              <a:avLst/>
            </a:prstGeom>
            <a:ln>
              <a:solidFill>
                <a:srgbClr val="F59240"/>
              </a:solidFill>
              <a:round/>
            </a:ln>
            <a:effectLst>
              <a:outerShdw blurRad="40000" dist="23040" dir="5400000" rotWithShape="0">
                <a:srgbClr val="000000">
                  <a:alpha val="35000"/>
                </a:srgbClr>
              </a:outerShdw>
            </a:effectLst>
          </p:spPr>
          <p:style>
            <a:lnRef idx="1">
              <a:schemeClr val="accent6"/>
            </a:lnRef>
            <a:fillRef idx="3">
              <a:schemeClr val="accent6"/>
            </a:fillRef>
            <a:effectRef idx="2">
              <a:schemeClr val="accent6"/>
            </a:effectRef>
            <a:fontRef idx="minor"/>
          </p:style>
        </p:sp>
        <p:sp>
          <p:nvSpPr>
            <p:cNvPr id="303" name="CustomShape 31"/>
            <p:cNvSpPr/>
            <p:nvPr/>
          </p:nvSpPr>
          <p:spPr>
            <a:xfrm>
              <a:off x="6651000" y="2598840"/>
              <a:ext cx="360" cy="276480"/>
            </a:xfrm>
            <a:prstGeom prst="rect">
              <a:avLst/>
            </a:prstGeom>
            <a:noFill/>
            <a:ln>
              <a:noFill/>
            </a:ln>
          </p:spPr>
          <p:style>
            <a:lnRef idx="0">
              <a:scrgbClr r="0" g="0" b="0"/>
            </a:lnRef>
            <a:fillRef idx="0">
              <a:scrgbClr r="0" g="0" b="0"/>
            </a:fillRef>
            <a:effectRef idx="0">
              <a:scrgbClr r="0" g="0" b="0"/>
            </a:effectRef>
            <a:fontRef idx="minor"/>
          </p:style>
        </p:sp>
        <p:sp>
          <p:nvSpPr>
            <p:cNvPr id="311" name="CustomShape 39"/>
            <p:cNvSpPr/>
            <p:nvPr/>
          </p:nvSpPr>
          <p:spPr>
            <a:xfrm>
              <a:off x="6053400" y="2878200"/>
              <a:ext cx="407160" cy="276480"/>
            </a:xfrm>
            <a:prstGeom prst="rect">
              <a:avLst/>
            </a:prstGeom>
            <a:blipFill rotWithShape="0">
              <a:blip r:embed="rId7"/>
              <a:stretch>
                <a:fillRect l="-11893" r="-4469" b="-17725"/>
              </a:stretch>
            </a:blip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1800" b="0" strike="noStrike" spc="-1" dirty="0">
                  <a:latin typeface="Arial"/>
                  <a:ea typeface="DejaVu Sans"/>
                </a:rPr>
                <a:t> </a:t>
              </a:r>
              <a:endParaRPr lang="en-US" sz="1800" b="0" strike="noStrike" spc="-1" dirty="0">
                <a:latin typeface="Arial"/>
              </a:endParaRPr>
            </a:p>
          </p:txBody>
        </p:sp>
        <p:sp>
          <p:nvSpPr>
            <p:cNvPr id="314" name="Formula 42"/>
            <p:cNvSpPr txBox="1"/>
            <p:nvPr/>
          </p:nvSpPr>
          <p:spPr>
            <a:xfrm>
              <a:off x="7097400" y="2849040"/>
              <a:ext cx="496440" cy="276480"/>
            </a:xfrm>
            <a:prstGeom prst="rect">
              <a:avLst/>
            </a:prstGeom>
          </p:spPr>
          <p:txBody>
            <a:bodyPr/>
            <a:lstStyle/>
            <a:p>
              <a:endParaRPr dirty="0"/>
            </a:p>
          </p:txBody>
        </p:sp>
        <p:sp>
          <p:nvSpPr>
            <p:cNvPr id="316" name="Formula 44"/>
            <p:cNvSpPr txBox="1"/>
            <p:nvPr/>
          </p:nvSpPr>
          <p:spPr>
            <a:xfrm>
              <a:off x="6095160" y="1815840"/>
              <a:ext cx="496440" cy="276480"/>
            </a:xfrm>
            <a:prstGeom prst="rect">
              <a:avLst/>
            </a:prstGeom>
          </p:spPr>
          <p:txBody>
            <a:bodyPr/>
            <a:lstStyle/>
            <a:p>
              <a:endParaRPr dirty="0"/>
            </a:p>
          </p:txBody>
        </p:sp>
        <p:sp>
          <p:nvSpPr>
            <p:cNvPr id="318" name="Formula 46"/>
            <p:cNvSpPr txBox="1"/>
            <p:nvPr/>
          </p:nvSpPr>
          <p:spPr>
            <a:xfrm>
              <a:off x="7566120" y="1800360"/>
              <a:ext cx="496440" cy="276480"/>
            </a:xfrm>
            <a:prstGeom prst="rect">
              <a:avLst/>
            </a:prstGeom>
          </p:spPr>
          <p:txBody>
            <a:bodyPr/>
            <a:lstStyle/>
            <a:p>
              <a:endParaRPr dirty="0"/>
            </a:p>
          </p:txBody>
        </p:sp>
        <p:sp>
          <p:nvSpPr>
            <p:cNvPr id="135" name="CustomShape 35"/>
            <p:cNvSpPr/>
            <p:nvPr/>
          </p:nvSpPr>
          <p:spPr>
            <a:xfrm>
              <a:off x="7657200" y="2912760"/>
              <a:ext cx="314640" cy="276480"/>
            </a:xfrm>
            <a:prstGeom prst="rect">
              <a:avLst/>
            </a:prstGeom>
            <a:blipFill rotWithShape="0">
              <a:blip r:embed="rId8"/>
              <a:stretch>
                <a:fillRect l="-15384" r="-5722" b="-17286"/>
              </a:stretch>
            </a:blip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1800" b="0" strike="noStrike" spc="-1">
                  <a:latin typeface="Arial"/>
                  <a:ea typeface="DejaVu Sans"/>
                </a:rPr>
                <a:t> </a:t>
              </a:r>
              <a:endParaRPr lang="en-US" sz="1800" b="0" strike="noStrike" spc="-1">
                <a:latin typeface="Arial"/>
              </a:endParaRPr>
            </a:p>
          </p:txBody>
        </p:sp>
        <p:sp>
          <p:nvSpPr>
            <p:cNvPr id="136" name="CustomShape 33"/>
            <p:cNvSpPr/>
            <p:nvPr/>
          </p:nvSpPr>
          <p:spPr>
            <a:xfrm>
              <a:off x="6192000" y="1392480"/>
              <a:ext cx="314640" cy="276480"/>
            </a:xfrm>
            <a:prstGeom prst="rect">
              <a:avLst/>
            </a:prstGeom>
            <a:blipFill rotWithShape="0">
              <a:blip r:embed="rId9"/>
              <a:stretch>
                <a:fillRect l="-17636" r="-5816" b="-17286"/>
              </a:stretch>
            </a:blip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1800" b="0" strike="noStrike" spc="-1">
                  <a:latin typeface="Arial"/>
                  <a:ea typeface="DejaVu Sans"/>
                </a:rPr>
                <a:t> </a:t>
              </a:r>
              <a:endParaRPr lang="en-US" sz="1800" b="0" strike="noStrike" spc="-1">
                <a:latin typeface="Arial"/>
              </a:endParaRPr>
            </a:p>
          </p:txBody>
        </p:sp>
        <p:sp>
          <p:nvSpPr>
            <p:cNvPr id="137" name="CustomShape 37"/>
            <p:cNvSpPr/>
            <p:nvPr/>
          </p:nvSpPr>
          <p:spPr>
            <a:xfrm>
              <a:off x="7657200" y="1375920"/>
              <a:ext cx="314640" cy="276480"/>
            </a:xfrm>
            <a:prstGeom prst="rect">
              <a:avLst/>
            </a:prstGeom>
            <a:blipFill rotWithShape="0">
              <a:blip r:embed="rId10"/>
              <a:stretch>
                <a:fillRect l="-15384" r="-5722" b="-17286"/>
              </a:stretch>
            </a:blip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1800" b="0" strike="noStrike" spc="-1">
                  <a:latin typeface="Arial"/>
                  <a:ea typeface="DejaVu Sans"/>
                </a:rPr>
                <a:t> </a:t>
              </a:r>
              <a:endParaRPr lang="en-US" sz="1800" b="0" strike="noStrike" spc="-1">
                <a:latin typeface="Arial"/>
              </a:endParaRPr>
            </a:p>
          </p:txBody>
        </p:sp>
      </p:grpSp>
      <mc:AlternateContent xmlns:mc="http://schemas.openxmlformats.org/markup-compatibility/2006" xmlns:a14="http://schemas.microsoft.com/office/drawing/2010/main">
        <mc:Choice Requires="a14">
          <p:sp>
            <p:nvSpPr>
              <p:cNvPr id="129" name="Rectangle 128"/>
              <p:cNvSpPr/>
              <p:nvPr/>
            </p:nvSpPr>
            <p:spPr>
              <a:xfrm>
                <a:off x="8011627" y="1189424"/>
                <a:ext cx="505267" cy="61093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i="1" smtClean="0">
                              <a:solidFill>
                                <a:schemeClr val="accent4">
                                  <a:lumMod val="75000"/>
                                </a:schemeClr>
                              </a:solidFill>
                              <a:latin typeface="Cambria Math" panose="02040503050406030204" pitchFamily="18" charset="0"/>
                            </a:rPr>
                          </m:ctrlPr>
                        </m:fPr>
                        <m:num>
                          <m:r>
                            <a:rPr lang="en-US" b="0" i="1" smtClean="0">
                              <a:solidFill>
                                <a:schemeClr val="accent4">
                                  <a:lumMod val="75000"/>
                                </a:schemeClr>
                              </a:solidFill>
                              <a:latin typeface="Cambria Math" panose="02040503050406030204" pitchFamily="18" charset="0"/>
                            </a:rPr>
                            <m:t>6</m:t>
                          </m:r>
                        </m:num>
                        <m:den>
                          <m:r>
                            <a:rPr lang="en-US" b="0" i="1" smtClean="0">
                              <a:solidFill>
                                <a:schemeClr val="accent4">
                                  <a:lumMod val="75000"/>
                                </a:schemeClr>
                              </a:solidFill>
                              <a:latin typeface="Cambria Math" panose="02040503050406030204" pitchFamily="18" charset="0"/>
                            </a:rPr>
                            <m:t>22</m:t>
                          </m:r>
                        </m:den>
                      </m:f>
                    </m:oMath>
                  </m:oMathPara>
                </a14:m>
                <a:endParaRPr lang="en-US" dirty="0">
                  <a:solidFill>
                    <a:schemeClr val="accent4">
                      <a:lumMod val="75000"/>
                    </a:schemeClr>
                  </a:solidFill>
                </a:endParaRPr>
              </a:p>
            </p:txBody>
          </p:sp>
        </mc:Choice>
        <mc:Fallback xmlns="">
          <p:sp>
            <p:nvSpPr>
              <p:cNvPr id="129" name="Rectangle 128"/>
              <p:cNvSpPr>
                <a:spLocks noRot="1" noChangeAspect="1" noMove="1" noResize="1" noEditPoints="1" noAdjustHandles="1" noChangeArrowheads="1" noChangeShapeType="1" noTextEdit="1"/>
              </p:cNvSpPr>
              <p:nvPr/>
            </p:nvSpPr>
            <p:spPr>
              <a:xfrm>
                <a:off x="8011627" y="1189424"/>
                <a:ext cx="505267" cy="610936"/>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0" name="Rectangle 129"/>
              <p:cNvSpPr/>
              <p:nvPr/>
            </p:nvSpPr>
            <p:spPr>
              <a:xfrm>
                <a:off x="8020525" y="2745532"/>
                <a:ext cx="505267" cy="61093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i="1" smtClean="0">
                              <a:solidFill>
                                <a:schemeClr val="accent3">
                                  <a:lumMod val="75000"/>
                                </a:schemeClr>
                              </a:solidFill>
                              <a:latin typeface="Cambria Math" panose="02040503050406030204" pitchFamily="18" charset="0"/>
                            </a:rPr>
                          </m:ctrlPr>
                        </m:fPr>
                        <m:num>
                          <m:r>
                            <a:rPr lang="en-US" b="0" i="1" smtClean="0">
                              <a:solidFill>
                                <a:schemeClr val="accent3">
                                  <a:lumMod val="75000"/>
                                </a:schemeClr>
                              </a:solidFill>
                              <a:latin typeface="Cambria Math" panose="02040503050406030204" pitchFamily="18" charset="0"/>
                            </a:rPr>
                            <m:t>3</m:t>
                          </m:r>
                        </m:num>
                        <m:den>
                          <m:r>
                            <a:rPr lang="en-US" b="0" i="1" smtClean="0">
                              <a:solidFill>
                                <a:schemeClr val="accent3">
                                  <a:lumMod val="75000"/>
                                </a:schemeClr>
                              </a:solidFill>
                              <a:latin typeface="Cambria Math" panose="02040503050406030204" pitchFamily="18" charset="0"/>
                            </a:rPr>
                            <m:t>22</m:t>
                          </m:r>
                        </m:den>
                      </m:f>
                    </m:oMath>
                  </m:oMathPara>
                </a14:m>
                <a:endParaRPr lang="en-US" dirty="0">
                  <a:solidFill>
                    <a:schemeClr val="accent3">
                      <a:lumMod val="75000"/>
                    </a:schemeClr>
                  </a:solidFill>
                </a:endParaRPr>
              </a:p>
            </p:txBody>
          </p:sp>
        </mc:Choice>
        <mc:Fallback xmlns="">
          <p:sp>
            <p:nvSpPr>
              <p:cNvPr id="130" name="Rectangle 129"/>
              <p:cNvSpPr>
                <a:spLocks noRot="1" noChangeAspect="1" noMove="1" noResize="1" noEditPoints="1" noAdjustHandles="1" noChangeArrowheads="1" noChangeShapeType="1" noTextEdit="1"/>
              </p:cNvSpPr>
              <p:nvPr/>
            </p:nvSpPr>
            <p:spPr>
              <a:xfrm>
                <a:off x="8020525" y="2745532"/>
                <a:ext cx="505267" cy="610936"/>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1" name="Rectangle 130"/>
              <p:cNvSpPr/>
              <p:nvPr/>
            </p:nvSpPr>
            <p:spPr>
              <a:xfrm>
                <a:off x="5617890" y="1242532"/>
                <a:ext cx="505267" cy="61093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i="1" smtClean="0">
                              <a:solidFill>
                                <a:schemeClr val="accent3">
                                  <a:lumMod val="75000"/>
                                </a:schemeClr>
                              </a:solidFill>
                              <a:latin typeface="Cambria Math" panose="02040503050406030204" pitchFamily="18" charset="0"/>
                            </a:rPr>
                          </m:ctrlPr>
                        </m:fPr>
                        <m:num>
                          <m:r>
                            <a:rPr lang="en-US" b="0" i="1" smtClean="0">
                              <a:solidFill>
                                <a:schemeClr val="accent3">
                                  <a:lumMod val="75000"/>
                                </a:schemeClr>
                              </a:solidFill>
                              <a:latin typeface="Cambria Math" panose="02040503050406030204" pitchFamily="18" charset="0"/>
                            </a:rPr>
                            <m:t>3</m:t>
                          </m:r>
                        </m:num>
                        <m:den>
                          <m:r>
                            <a:rPr lang="en-US" b="0" i="1" smtClean="0">
                              <a:solidFill>
                                <a:schemeClr val="accent3">
                                  <a:lumMod val="75000"/>
                                </a:schemeClr>
                              </a:solidFill>
                              <a:latin typeface="Cambria Math" panose="02040503050406030204" pitchFamily="18" charset="0"/>
                            </a:rPr>
                            <m:t>22</m:t>
                          </m:r>
                        </m:den>
                      </m:f>
                    </m:oMath>
                  </m:oMathPara>
                </a14:m>
                <a:endParaRPr lang="en-US" dirty="0">
                  <a:solidFill>
                    <a:schemeClr val="accent3">
                      <a:lumMod val="75000"/>
                    </a:schemeClr>
                  </a:solidFill>
                </a:endParaRPr>
              </a:p>
            </p:txBody>
          </p:sp>
        </mc:Choice>
        <mc:Fallback xmlns="">
          <p:sp>
            <p:nvSpPr>
              <p:cNvPr id="131" name="Rectangle 130"/>
              <p:cNvSpPr>
                <a:spLocks noRot="1" noChangeAspect="1" noMove="1" noResize="1" noEditPoints="1" noAdjustHandles="1" noChangeArrowheads="1" noChangeShapeType="1" noTextEdit="1"/>
              </p:cNvSpPr>
              <p:nvPr/>
            </p:nvSpPr>
            <p:spPr>
              <a:xfrm>
                <a:off x="5617890" y="1242532"/>
                <a:ext cx="505267" cy="610936"/>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2" name="Rectangle 131"/>
              <p:cNvSpPr/>
              <p:nvPr/>
            </p:nvSpPr>
            <p:spPr>
              <a:xfrm>
                <a:off x="5578880" y="2694600"/>
                <a:ext cx="505267" cy="6127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i="1" smtClean="0">
                              <a:solidFill>
                                <a:schemeClr val="accent6">
                                  <a:lumMod val="75000"/>
                                </a:schemeClr>
                              </a:solidFill>
                              <a:latin typeface="Cambria Math" panose="02040503050406030204" pitchFamily="18" charset="0"/>
                            </a:rPr>
                          </m:ctrlPr>
                        </m:fPr>
                        <m:num>
                          <m:r>
                            <a:rPr lang="en-US" b="0" i="1" smtClean="0">
                              <a:solidFill>
                                <a:schemeClr val="accent6">
                                  <a:lumMod val="75000"/>
                                </a:schemeClr>
                              </a:solidFill>
                              <a:latin typeface="Cambria Math" panose="02040503050406030204" pitchFamily="18" charset="0"/>
                            </a:rPr>
                            <m:t>10</m:t>
                          </m:r>
                        </m:num>
                        <m:den>
                          <m:r>
                            <a:rPr lang="en-US" b="0" i="1" smtClean="0">
                              <a:solidFill>
                                <a:schemeClr val="accent6">
                                  <a:lumMod val="75000"/>
                                </a:schemeClr>
                              </a:solidFill>
                              <a:latin typeface="Cambria Math" panose="02040503050406030204" pitchFamily="18" charset="0"/>
                            </a:rPr>
                            <m:t>22</m:t>
                          </m:r>
                        </m:den>
                      </m:f>
                    </m:oMath>
                  </m:oMathPara>
                </a14:m>
                <a:endParaRPr lang="en-US" dirty="0">
                  <a:solidFill>
                    <a:schemeClr val="accent6">
                      <a:lumMod val="75000"/>
                    </a:schemeClr>
                  </a:solidFill>
                </a:endParaRPr>
              </a:p>
            </p:txBody>
          </p:sp>
        </mc:Choice>
        <mc:Fallback xmlns="">
          <p:sp>
            <p:nvSpPr>
              <p:cNvPr id="132" name="Rectangle 131"/>
              <p:cNvSpPr>
                <a:spLocks noRot="1" noChangeAspect="1" noMove="1" noResize="1" noEditPoints="1" noAdjustHandles="1" noChangeArrowheads="1" noChangeShapeType="1" noTextEdit="1"/>
              </p:cNvSpPr>
              <p:nvPr/>
            </p:nvSpPr>
            <p:spPr>
              <a:xfrm>
                <a:off x="5578880" y="2694600"/>
                <a:ext cx="505267" cy="612732"/>
              </a:xfrm>
              <a:prstGeom prst="rect">
                <a:avLst/>
              </a:prstGeom>
              <a:blipFill>
                <a:blip r:embed="rId1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0932357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 name="CustomShape 1"/>
          <p:cNvSpPr/>
          <p:nvPr/>
        </p:nvSpPr>
        <p:spPr>
          <a:xfrm>
            <a:off x="640080" y="228600"/>
            <a:ext cx="7863120" cy="521766"/>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r>
              <a:rPr lang="en-US" sz="2800" spc="-1" dirty="0">
                <a:solidFill>
                  <a:srgbClr val="FFFFFF"/>
                </a:solidFill>
                <a:latin typeface="Calibri" panose="020F0502020204030204" pitchFamily="34" charset="0"/>
                <a:ea typeface="DejaVu Sans"/>
                <a:cs typeface="Calibri" panose="020F0502020204030204" pitchFamily="34" charset="0"/>
              </a:rPr>
              <a:t>Normalization of the Adjacency Matrix</a:t>
            </a:r>
          </a:p>
        </p:txBody>
      </p:sp>
      <p:sp>
        <p:nvSpPr>
          <p:cNvPr id="285" name="Formula 13"/>
          <p:cNvSpPr txBox="1"/>
          <p:nvPr/>
        </p:nvSpPr>
        <p:spPr>
          <a:xfrm>
            <a:off x="2748960" y="1943280"/>
            <a:ext cx="191880" cy="518400"/>
          </a:xfrm>
          <a:prstGeom prst="rect">
            <a:avLst/>
          </a:prstGeom>
        </p:spPr>
        <p:txBody>
          <a:bodyPr/>
          <a:lstStyle/>
          <a:p>
            <a:endParaRPr dirty="0"/>
          </a:p>
        </p:txBody>
      </p:sp>
      <p:sp>
        <p:nvSpPr>
          <p:cNvPr id="287" name="Formula 15"/>
          <p:cNvSpPr txBox="1"/>
          <p:nvPr/>
        </p:nvSpPr>
        <p:spPr>
          <a:xfrm>
            <a:off x="1817280" y="1940040"/>
            <a:ext cx="191880" cy="518400"/>
          </a:xfrm>
          <a:prstGeom prst="rect">
            <a:avLst/>
          </a:prstGeom>
        </p:spPr>
        <p:txBody>
          <a:bodyPr/>
          <a:lstStyle/>
          <a:p>
            <a:endParaRPr dirty="0"/>
          </a:p>
        </p:txBody>
      </p:sp>
      <p:sp>
        <p:nvSpPr>
          <p:cNvPr id="289" name="Formula 17"/>
          <p:cNvSpPr txBox="1"/>
          <p:nvPr/>
        </p:nvSpPr>
        <p:spPr>
          <a:xfrm>
            <a:off x="1962000" y="2694600"/>
            <a:ext cx="191880" cy="518400"/>
          </a:xfrm>
          <a:prstGeom prst="rect">
            <a:avLst/>
          </a:prstGeom>
        </p:spPr>
        <p:txBody>
          <a:bodyPr/>
          <a:lstStyle/>
          <a:p>
            <a:endParaRPr dirty="0"/>
          </a:p>
        </p:txBody>
      </p:sp>
      <p:sp>
        <p:nvSpPr>
          <p:cNvPr id="291" name="Formula 19"/>
          <p:cNvSpPr txBox="1"/>
          <p:nvPr/>
        </p:nvSpPr>
        <p:spPr>
          <a:xfrm>
            <a:off x="2524680" y="2697840"/>
            <a:ext cx="191880" cy="518400"/>
          </a:xfrm>
          <a:prstGeom prst="rect">
            <a:avLst/>
          </a:prstGeom>
        </p:spPr>
        <p:txBody>
          <a:bodyPr/>
          <a:lstStyle/>
          <a:p>
            <a:endParaRPr dirty="0"/>
          </a:p>
        </p:txBody>
      </p:sp>
      <p:grpSp>
        <p:nvGrpSpPr>
          <p:cNvPr id="2" name="Group 1"/>
          <p:cNvGrpSpPr/>
          <p:nvPr/>
        </p:nvGrpSpPr>
        <p:grpSpPr>
          <a:xfrm>
            <a:off x="1308960" y="1349280"/>
            <a:ext cx="2075400" cy="2055600"/>
            <a:chOff x="1308960" y="1349280"/>
            <a:chExt cx="2075400" cy="2055600"/>
          </a:xfrm>
        </p:grpSpPr>
        <p:grpSp>
          <p:nvGrpSpPr>
            <p:cNvPr id="275" name="Group 3"/>
            <p:cNvGrpSpPr/>
            <p:nvPr/>
          </p:nvGrpSpPr>
          <p:grpSpPr>
            <a:xfrm>
              <a:off x="1308960" y="1349280"/>
              <a:ext cx="2075400" cy="2055600"/>
              <a:chOff x="1308960" y="1349280"/>
              <a:chExt cx="2075400" cy="2055600"/>
            </a:xfrm>
          </p:grpSpPr>
          <p:sp>
            <p:nvSpPr>
              <p:cNvPr id="276" name="Line 4"/>
              <p:cNvSpPr/>
              <p:nvPr/>
            </p:nvSpPr>
            <p:spPr>
              <a:xfrm flipV="1">
                <a:off x="2458440" y="1743480"/>
                <a:ext cx="526320" cy="508320"/>
              </a:xfrm>
              <a:prstGeom prst="line">
                <a:avLst/>
              </a:prstGeom>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77" name="Line 5"/>
              <p:cNvSpPr/>
              <p:nvPr/>
            </p:nvSpPr>
            <p:spPr>
              <a:xfrm flipH="1" flipV="1">
                <a:off x="1793520" y="1740240"/>
                <a:ext cx="507960" cy="526320"/>
              </a:xfrm>
              <a:prstGeom prst="line">
                <a:avLst/>
              </a:prstGeom>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78" name="CustomShape 6"/>
              <p:cNvSpPr/>
              <p:nvPr/>
            </p:nvSpPr>
            <p:spPr>
              <a:xfrm rot="2760600">
                <a:off x="2186280" y="2148480"/>
                <a:ext cx="367560" cy="377280"/>
              </a:xfrm>
              <a:prstGeom prst="ellipse">
                <a:avLst/>
              </a:prstGeom>
              <a:ln>
                <a:solidFill>
                  <a:srgbClr val="4A7EBB"/>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279" name="Line 7"/>
              <p:cNvSpPr/>
              <p:nvPr/>
            </p:nvSpPr>
            <p:spPr>
              <a:xfrm>
                <a:off x="2497680" y="2469600"/>
                <a:ext cx="507960" cy="526320"/>
              </a:xfrm>
              <a:prstGeom prst="line">
                <a:avLst/>
              </a:prstGeom>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80" name="Line 8"/>
              <p:cNvSpPr/>
              <p:nvPr/>
            </p:nvSpPr>
            <p:spPr>
              <a:xfrm flipH="1">
                <a:off x="1707840" y="2468520"/>
                <a:ext cx="526320" cy="507960"/>
              </a:xfrm>
              <a:prstGeom prst="line">
                <a:avLst/>
              </a:prstGeom>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81" name="CustomShape 9"/>
              <p:cNvSpPr/>
              <p:nvPr/>
            </p:nvSpPr>
            <p:spPr>
              <a:xfrm rot="2760600">
                <a:off x="2937240" y="1423800"/>
                <a:ext cx="367560" cy="377280"/>
              </a:xfrm>
              <a:prstGeom prst="ellipse">
                <a:avLst/>
              </a:prstGeom>
              <a:ln>
                <a:solidFill>
                  <a:srgbClr val="4A7EBB"/>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282" name="CustomShape 10"/>
              <p:cNvSpPr/>
              <p:nvPr/>
            </p:nvSpPr>
            <p:spPr>
              <a:xfrm rot="2760600">
                <a:off x="1468080" y="1433160"/>
                <a:ext cx="367560" cy="377280"/>
              </a:xfrm>
              <a:prstGeom prst="ellipse">
                <a:avLst/>
              </a:prstGeom>
              <a:ln>
                <a:solidFill>
                  <a:srgbClr val="4A7EBB"/>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283" name="CustomShape 11"/>
              <p:cNvSpPr/>
              <p:nvPr/>
            </p:nvSpPr>
            <p:spPr>
              <a:xfrm rot="2760600">
                <a:off x="2935440" y="2953080"/>
                <a:ext cx="367560" cy="377280"/>
              </a:xfrm>
              <a:prstGeom prst="ellipse">
                <a:avLst/>
              </a:prstGeom>
              <a:ln>
                <a:solidFill>
                  <a:srgbClr val="4A7EBB"/>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284" name="CustomShape 12"/>
              <p:cNvSpPr/>
              <p:nvPr/>
            </p:nvSpPr>
            <p:spPr>
              <a:xfrm rot="2760600">
                <a:off x="1388520" y="2918880"/>
                <a:ext cx="367560" cy="377280"/>
              </a:xfrm>
              <a:prstGeom prst="ellipse">
                <a:avLst/>
              </a:prstGeom>
              <a:ln>
                <a:solidFill>
                  <a:srgbClr val="4A7EBB"/>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grpSp>
        <p:sp>
          <p:nvSpPr>
            <p:cNvPr id="286" name="CustomShape 14"/>
            <p:cNvSpPr/>
            <p:nvPr/>
          </p:nvSpPr>
          <p:spPr>
            <a:xfrm>
              <a:off x="2748960" y="1943280"/>
              <a:ext cx="191880" cy="518400"/>
            </a:xfrm>
            <a:prstGeom prst="rect">
              <a:avLst/>
            </a:prstGeom>
            <a:blipFill rotWithShape="0">
              <a:blip r:embed="rId3"/>
              <a:stretch>
                <a:fillRect/>
              </a:stretch>
            </a:blip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1800" b="0" strike="noStrike" spc="-1" dirty="0" smtClean="0">
                  <a:latin typeface="Arial"/>
                  <a:ea typeface="DejaVu Sans"/>
                </a:rPr>
                <a:t> </a:t>
              </a:r>
              <a:endParaRPr lang="en-US" sz="1800" b="0" strike="noStrike" spc="-1" dirty="0">
                <a:latin typeface="Arial"/>
              </a:endParaRPr>
            </a:p>
          </p:txBody>
        </p:sp>
        <p:sp>
          <p:nvSpPr>
            <p:cNvPr id="288" name="CustomShape 16"/>
            <p:cNvSpPr/>
            <p:nvPr/>
          </p:nvSpPr>
          <p:spPr>
            <a:xfrm>
              <a:off x="1817280" y="1940040"/>
              <a:ext cx="191880" cy="518400"/>
            </a:xfrm>
            <a:prstGeom prst="rect">
              <a:avLst/>
            </a:prstGeom>
            <a:blipFill rotWithShape="0">
              <a:blip r:embed="rId4"/>
              <a:stretch>
                <a:fillRect/>
              </a:stretch>
            </a:blip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1800" b="0" strike="noStrike" spc="-1">
                  <a:latin typeface="Arial"/>
                  <a:ea typeface="DejaVu Sans"/>
                </a:rPr>
                <a:t> </a:t>
              </a:r>
              <a:endParaRPr lang="en-US" sz="1800" b="0" strike="noStrike" spc="-1">
                <a:latin typeface="Arial"/>
              </a:endParaRPr>
            </a:p>
          </p:txBody>
        </p:sp>
        <p:sp>
          <p:nvSpPr>
            <p:cNvPr id="290" name="CustomShape 18"/>
            <p:cNvSpPr/>
            <p:nvPr/>
          </p:nvSpPr>
          <p:spPr>
            <a:xfrm>
              <a:off x="1962000" y="2694600"/>
              <a:ext cx="191880" cy="518400"/>
            </a:xfrm>
            <a:prstGeom prst="rect">
              <a:avLst/>
            </a:prstGeom>
            <a:blipFill rotWithShape="0">
              <a:blip r:embed="rId5"/>
              <a:stretch>
                <a:fillRect/>
              </a:stretch>
            </a:blip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1800" b="0" strike="noStrike" spc="-1">
                  <a:latin typeface="Arial"/>
                  <a:ea typeface="DejaVu Sans"/>
                </a:rPr>
                <a:t> </a:t>
              </a:r>
              <a:endParaRPr lang="en-US" sz="1800" b="0" strike="noStrike" spc="-1">
                <a:latin typeface="Arial"/>
              </a:endParaRPr>
            </a:p>
          </p:txBody>
        </p:sp>
        <p:sp>
          <p:nvSpPr>
            <p:cNvPr id="292" name="CustomShape 20"/>
            <p:cNvSpPr/>
            <p:nvPr/>
          </p:nvSpPr>
          <p:spPr>
            <a:xfrm>
              <a:off x="2524680" y="2697840"/>
              <a:ext cx="191880" cy="518400"/>
            </a:xfrm>
            <a:prstGeom prst="rect">
              <a:avLst/>
            </a:prstGeom>
            <a:blipFill rotWithShape="0">
              <a:blip r:embed="rId6"/>
              <a:stretch>
                <a:fillRect/>
              </a:stretch>
            </a:blip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1800" b="0" strike="noStrike" spc="-1">
                  <a:latin typeface="Arial"/>
                  <a:ea typeface="DejaVu Sans"/>
                </a:rPr>
                <a:t> </a:t>
              </a:r>
              <a:endParaRPr lang="en-US" sz="1800" b="0" strike="noStrike" spc="-1">
                <a:latin typeface="Arial"/>
              </a:endParaRPr>
            </a:p>
          </p:txBody>
        </p:sp>
      </p:grpSp>
      <p:sp>
        <p:nvSpPr>
          <p:cNvPr id="380" name="Formula 108"/>
          <p:cNvSpPr txBox="1"/>
          <p:nvPr/>
        </p:nvSpPr>
        <p:spPr>
          <a:xfrm>
            <a:off x="4156920" y="4217400"/>
            <a:ext cx="765000" cy="523080"/>
          </a:xfrm>
          <a:prstGeom prst="rect">
            <a:avLst/>
          </a:prstGeom>
        </p:spPr>
        <p:txBody>
          <a:bodyPr/>
          <a:lstStyle/>
          <a:p>
            <a:endParaRPr dirty="0"/>
          </a:p>
        </p:txBody>
      </p:sp>
      <p:sp>
        <p:nvSpPr>
          <p:cNvPr id="384" name="Line 112"/>
          <p:cNvSpPr/>
          <p:nvPr/>
        </p:nvSpPr>
        <p:spPr>
          <a:xfrm>
            <a:off x="0" y="3607200"/>
            <a:ext cx="9144000" cy="360"/>
          </a:xfrm>
          <a:prstGeom prst="line">
            <a:avLst/>
          </a:prstGeom>
          <a:ln w="57240">
            <a:solidFill>
              <a:schemeClr val="bg1">
                <a:lumMod val="50000"/>
              </a:schemeClr>
            </a:solidFill>
            <a:round/>
          </a:ln>
        </p:spPr>
        <p:style>
          <a:lnRef idx="1">
            <a:schemeClr val="accent1"/>
          </a:lnRef>
          <a:fillRef idx="0">
            <a:schemeClr val="accent1"/>
          </a:fillRef>
          <a:effectRef idx="0">
            <a:schemeClr val="accent1"/>
          </a:effectRef>
          <a:fontRef idx="minor"/>
        </p:style>
      </p:sp>
      <p:sp>
        <p:nvSpPr>
          <p:cNvPr id="385" name="Line 113"/>
          <p:cNvSpPr/>
          <p:nvPr/>
        </p:nvSpPr>
        <p:spPr>
          <a:xfrm flipH="1">
            <a:off x="4572000" y="924120"/>
            <a:ext cx="0" cy="2683080"/>
          </a:xfrm>
          <a:prstGeom prst="line">
            <a:avLst/>
          </a:prstGeom>
          <a:ln w="57240">
            <a:solidFill>
              <a:schemeClr val="bg1">
                <a:lumMod val="50000"/>
              </a:schemeClr>
            </a:solidFill>
            <a:round/>
          </a:ln>
        </p:spPr>
        <p:style>
          <a:lnRef idx="1">
            <a:schemeClr val="accent1"/>
          </a:lnRef>
          <a:fillRef idx="0">
            <a:schemeClr val="accent1"/>
          </a:fillRef>
          <a:effectRef idx="0">
            <a:schemeClr val="accent1"/>
          </a:effectRef>
          <a:fontRef idx="minor"/>
        </p:style>
      </p:sp>
      <p:sp>
        <p:nvSpPr>
          <p:cNvPr id="386" name="CustomShape 114"/>
          <p:cNvSpPr/>
          <p:nvPr/>
        </p:nvSpPr>
        <p:spPr>
          <a:xfrm>
            <a:off x="1907280" y="993240"/>
            <a:ext cx="1211760" cy="364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800" b="0" strike="noStrike" spc="-1">
                <a:solidFill>
                  <a:srgbClr val="006666"/>
                </a:solidFill>
                <a:latin typeface="Trebuchet MS"/>
                <a:ea typeface="DejaVu Sans"/>
              </a:rPr>
              <a:t>degree</a:t>
            </a:r>
            <a:endParaRPr lang="en-US" sz="1800" b="0" strike="noStrike" spc="-1">
              <a:latin typeface="Arial"/>
            </a:endParaRPr>
          </a:p>
        </p:txBody>
      </p:sp>
      <p:sp>
        <p:nvSpPr>
          <p:cNvPr id="387" name="CustomShape 115"/>
          <p:cNvSpPr/>
          <p:nvPr/>
        </p:nvSpPr>
        <p:spPr>
          <a:xfrm>
            <a:off x="6702480" y="978840"/>
            <a:ext cx="642960" cy="364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800" b="0" strike="noStrike" spc="-1">
                <a:solidFill>
                  <a:srgbClr val="006666"/>
                </a:solidFill>
                <a:latin typeface="Trebuchet MS"/>
                <a:ea typeface="DejaVu Sans"/>
              </a:rPr>
              <a:t>core</a:t>
            </a:r>
            <a:endParaRPr lang="en-US" sz="1800" b="0" strike="noStrike" spc="-1">
              <a:latin typeface="Arial"/>
            </a:endParaRPr>
          </a:p>
        </p:txBody>
      </p:sp>
      <p:sp>
        <p:nvSpPr>
          <p:cNvPr id="388" name="CustomShape 116"/>
          <p:cNvSpPr/>
          <p:nvPr/>
        </p:nvSpPr>
        <p:spPr>
          <a:xfrm>
            <a:off x="1541338" y="3657600"/>
            <a:ext cx="1650393" cy="644877"/>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algn="ctr">
              <a:lnSpc>
                <a:spcPct val="100000"/>
              </a:lnSpc>
            </a:pPr>
            <a:r>
              <a:rPr lang="en-US" sz="1800" b="0" strike="noStrike" spc="-1" dirty="0" smtClean="0">
                <a:solidFill>
                  <a:srgbClr val="006666"/>
                </a:solidFill>
                <a:latin typeface="Trebuchet MS"/>
                <a:ea typeface="DejaVu Sans"/>
              </a:rPr>
              <a:t>degree-core difference</a:t>
            </a:r>
            <a:endParaRPr lang="en-US" sz="1800" b="0" strike="noStrike" spc="-1" dirty="0">
              <a:latin typeface="Arial"/>
            </a:endParaRPr>
          </a:p>
        </p:txBody>
      </p:sp>
      <p:grpSp>
        <p:nvGrpSpPr>
          <p:cNvPr id="3" name="Group 2"/>
          <p:cNvGrpSpPr/>
          <p:nvPr/>
        </p:nvGrpSpPr>
        <p:grpSpPr>
          <a:xfrm>
            <a:off x="6053400" y="1354860"/>
            <a:ext cx="2009160" cy="1897200"/>
            <a:chOff x="6053400" y="1354860"/>
            <a:chExt cx="2009160" cy="1897200"/>
          </a:xfrm>
        </p:grpSpPr>
        <p:sp>
          <p:nvSpPr>
            <p:cNvPr id="294" name="Line 22"/>
            <p:cNvSpPr/>
            <p:nvPr/>
          </p:nvSpPr>
          <p:spPr>
            <a:xfrm flipV="1">
              <a:off x="7135200" y="1670040"/>
              <a:ext cx="526320" cy="507960"/>
            </a:xfrm>
            <a:prstGeom prst="line">
              <a:avLst/>
            </a:prstGeom>
            <a:ln w="38160">
              <a:solidFill>
                <a:schemeClr val="accent4">
                  <a:lumMod val="75000"/>
                </a:schemeClr>
              </a:solidFill>
              <a:round/>
              <a:tailEnd type="triangle" w="med" len="med"/>
            </a:ln>
          </p:spPr>
          <p:style>
            <a:lnRef idx="1">
              <a:schemeClr val="accent1"/>
            </a:lnRef>
            <a:fillRef idx="0">
              <a:schemeClr val="accent1"/>
            </a:fillRef>
            <a:effectRef idx="0">
              <a:schemeClr val="accent1"/>
            </a:effectRef>
            <a:fontRef idx="minor"/>
          </p:style>
        </p:sp>
        <p:sp>
          <p:nvSpPr>
            <p:cNvPr id="295" name="Line 23"/>
            <p:cNvSpPr/>
            <p:nvPr/>
          </p:nvSpPr>
          <p:spPr>
            <a:xfrm flipH="1" flipV="1">
              <a:off x="6470280" y="1666440"/>
              <a:ext cx="507960" cy="526320"/>
            </a:xfrm>
            <a:prstGeom prst="line">
              <a:avLst/>
            </a:prstGeom>
            <a:ln w="38160">
              <a:solidFill>
                <a:schemeClr val="accent3">
                  <a:lumMod val="75000"/>
                </a:schemeClr>
              </a:solidFill>
              <a:round/>
              <a:tailEnd type="triangle" w="med" len="med"/>
            </a:ln>
          </p:spPr>
          <p:style>
            <a:lnRef idx="1">
              <a:schemeClr val="accent1"/>
            </a:lnRef>
            <a:fillRef idx="0">
              <a:schemeClr val="accent1"/>
            </a:fillRef>
            <a:effectRef idx="0">
              <a:schemeClr val="accent1"/>
            </a:effectRef>
            <a:fontRef idx="minor"/>
          </p:style>
        </p:sp>
        <p:sp>
          <p:nvSpPr>
            <p:cNvPr id="296" name="CustomShape 24"/>
            <p:cNvSpPr/>
            <p:nvPr/>
          </p:nvSpPr>
          <p:spPr>
            <a:xfrm rot="2760600">
              <a:off x="6863040" y="2074680"/>
              <a:ext cx="367560" cy="377280"/>
            </a:xfrm>
            <a:prstGeom prst="ellipse">
              <a:avLst/>
            </a:prstGeom>
            <a:ln>
              <a:solidFill>
                <a:srgbClr val="4A7EBB"/>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297" name="Line 25"/>
            <p:cNvSpPr/>
            <p:nvPr/>
          </p:nvSpPr>
          <p:spPr>
            <a:xfrm>
              <a:off x="7174440" y="2395800"/>
              <a:ext cx="507960" cy="526320"/>
            </a:xfrm>
            <a:prstGeom prst="line">
              <a:avLst/>
            </a:prstGeom>
            <a:ln w="38160">
              <a:solidFill>
                <a:schemeClr val="accent3">
                  <a:lumMod val="75000"/>
                </a:schemeClr>
              </a:solidFill>
              <a:round/>
              <a:tailEnd type="triangle" w="med" len="med"/>
            </a:ln>
          </p:spPr>
          <p:style>
            <a:lnRef idx="1">
              <a:schemeClr val="accent1"/>
            </a:lnRef>
            <a:fillRef idx="0">
              <a:schemeClr val="accent1"/>
            </a:fillRef>
            <a:effectRef idx="0">
              <a:schemeClr val="accent1"/>
            </a:effectRef>
            <a:fontRef idx="minor"/>
          </p:style>
        </p:sp>
        <p:sp>
          <p:nvSpPr>
            <p:cNvPr id="298" name="Line 26"/>
            <p:cNvSpPr/>
            <p:nvPr/>
          </p:nvSpPr>
          <p:spPr>
            <a:xfrm flipH="1">
              <a:off x="6384600" y="2394720"/>
              <a:ext cx="526320" cy="507960"/>
            </a:xfrm>
            <a:prstGeom prst="line">
              <a:avLst/>
            </a:prstGeom>
            <a:ln w="38160">
              <a:solidFill>
                <a:schemeClr val="accent6">
                  <a:lumMod val="75000"/>
                </a:schemeClr>
              </a:solidFill>
              <a:round/>
              <a:tailEnd type="triangle" w="med" len="med"/>
            </a:ln>
          </p:spPr>
          <p:style>
            <a:lnRef idx="1">
              <a:schemeClr val="accent1"/>
            </a:lnRef>
            <a:fillRef idx="0">
              <a:schemeClr val="accent1"/>
            </a:fillRef>
            <a:effectRef idx="0">
              <a:schemeClr val="accent1"/>
            </a:effectRef>
            <a:fontRef idx="minor"/>
          </p:style>
        </p:sp>
        <p:sp>
          <p:nvSpPr>
            <p:cNvPr id="299" name="CustomShape 27"/>
            <p:cNvSpPr/>
            <p:nvPr/>
          </p:nvSpPr>
          <p:spPr>
            <a:xfrm rot="2760600">
              <a:off x="7614000" y="1350000"/>
              <a:ext cx="367560" cy="377280"/>
            </a:xfrm>
            <a:prstGeom prst="ellipse">
              <a:avLst/>
            </a:prstGeom>
            <a:ln>
              <a:solidFill>
                <a:srgbClr val="7D5FA0"/>
              </a:solidFill>
              <a:round/>
            </a:ln>
            <a:effectLst>
              <a:outerShdw blurRad="40000" dist="23040" dir="5400000" rotWithShape="0">
                <a:srgbClr val="000000">
                  <a:alpha val="35000"/>
                </a:srgbClr>
              </a:outerShdw>
            </a:effectLst>
          </p:spPr>
          <p:style>
            <a:lnRef idx="1">
              <a:schemeClr val="accent4"/>
            </a:lnRef>
            <a:fillRef idx="3">
              <a:schemeClr val="accent4"/>
            </a:fillRef>
            <a:effectRef idx="2">
              <a:schemeClr val="accent4"/>
            </a:effectRef>
            <a:fontRef idx="minor"/>
          </p:style>
        </p:sp>
        <p:sp>
          <p:nvSpPr>
            <p:cNvPr id="300" name="CustomShape 28"/>
            <p:cNvSpPr/>
            <p:nvPr/>
          </p:nvSpPr>
          <p:spPr>
            <a:xfrm rot="2760600">
              <a:off x="6144840" y="1359360"/>
              <a:ext cx="367560" cy="377280"/>
            </a:xfrm>
            <a:prstGeom prst="ellipse">
              <a:avLst/>
            </a:prstGeom>
            <a:ln>
              <a:solidFill>
                <a:srgbClr val="98B855"/>
              </a:solidFill>
              <a:round/>
            </a:ln>
            <a:effectLst>
              <a:outerShdw blurRad="40000" dist="23040" dir="5400000" rotWithShape="0">
                <a:srgbClr val="000000">
                  <a:alpha val="35000"/>
                </a:srgbClr>
              </a:outerShdw>
            </a:effectLst>
          </p:spPr>
          <p:style>
            <a:lnRef idx="1">
              <a:schemeClr val="accent3"/>
            </a:lnRef>
            <a:fillRef idx="3">
              <a:schemeClr val="accent3"/>
            </a:fillRef>
            <a:effectRef idx="2">
              <a:schemeClr val="accent3"/>
            </a:effectRef>
            <a:fontRef idx="minor"/>
          </p:style>
        </p:sp>
        <p:sp>
          <p:nvSpPr>
            <p:cNvPr id="301" name="CustomShape 29"/>
            <p:cNvSpPr/>
            <p:nvPr/>
          </p:nvSpPr>
          <p:spPr>
            <a:xfrm rot="2760600">
              <a:off x="7612200" y="2879640"/>
              <a:ext cx="367560" cy="377280"/>
            </a:xfrm>
            <a:prstGeom prst="ellipse">
              <a:avLst/>
            </a:prstGeom>
            <a:ln>
              <a:solidFill>
                <a:srgbClr val="98B855"/>
              </a:solidFill>
              <a:round/>
            </a:ln>
            <a:effectLst>
              <a:outerShdw blurRad="40000" dist="23040" dir="5400000" rotWithShape="0">
                <a:srgbClr val="000000">
                  <a:alpha val="35000"/>
                </a:srgbClr>
              </a:outerShdw>
            </a:effectLst>
          </p:spPr>
          <p:style>
            <a:lnRef idx="1">
              <a:schemeClr val="accent3"/>
            </a:lnRef>
            <a:fillRef idx="3">
              <a:schemeClr val="accent3"/>
            </a:fillRef>
            <a:effectRef idx="2">
              <a:schemeClr val="accent3"/>
            </a:effectRef>
            <a:fontRef idx="minor"/>
          </p:style>
        </p:sp>
        <p:sp>
          <p:nvSpPr>
            <p:cNvPr id="302" name="CustomShape 30"/>
            <p:cNvSpPr/>
            <p:nvPr/>
          </p:nvSpPr>
          <p:spPr>
            <a:xfrm rot="2760600">
              <a:off x="6065280" y="2845080"/>
              <a:ext cx="367560" cy="377280"/>
            </a:xfrm>
            <a:prstGeom prst="ellipse">
              <a:avLst/>
            </a:prstGeom>
            <a:ln>
              <a:solidFill>
                <a:srgbClr val="F59240"/>
              </a:solidFill>
              <a:round/>
            </a:ln>
            <a:effectLst>
              <a:outerShdw blurRad="40000" dist="23040" dir="5400000" rotWithShape="0">
                <a:srgbClr val="000000">
                  <a:alpha val="35000"/>
                </a:srgbClr>
              </a:outerShdw>
            </a:effectLst>
          </p:spPr>
          <p:style>
            <a:lnRef idx="1">
              <a:schemeClr val="accent6"/>
            </a:lnRef>
            <a:fillRef idx="3">
              <a:schemeClr val="accent6"/>
            </a:fillRef>
            <a:effectRef idx="2">
              <a:schemeClr val="accent6"/>
            </a:effectRef>
            <a:fontRef idx="minor"/>
          </p:style>
        </p:sp>
        <p:sp>
          <p:nvSpPr>
            <p:cNvPr id="303" name="CustomShape 31"/>
            <p:cNvSpPr/>
            <p:nvPr/>
          </p:nvSpPr>
          <p:spPr>
            <a:xfrm>
              <a:off x="6651000" y="2598840"/>
              <a:ext cx="360" cy="276480"/>
            </a:xfrm>
            <a:prstGeom prst="rect">
              <a:avLst/>
            </a:prstGeom>
            <a:noFill/>
            <a:ln>
              <a:noFill/>
            </a:ln>
          </p:spPr>
          <p:style>
            <a:lnRef idx="0">
              <a:scrgbClr r="0" g="0" b="0"/>
            </a:lnRef>
            <a:fillRef idx="0">
              <a:scrgbClr r="0" g="0" b="0"/>
            </a:fillRef>
            <a:effectRef idx="0">
              <a:scrgbClr r="0" g="0" b="0"/>
            </a:effectRef>
            <a:fontRef idx="minor"/>
          </p:style>
        </p:sp>
        <p:sp>
          <p:nvSpPr>
            <p:cNvPr id="311" name="CustomShape 39"/>
            <p:cNvSpPr/>
            <p:nvPr/>
          </p:nvSpPr>
          <p:spPr>
            <a:xfrm>
              <a:off x="6053400" y="2878200"/>
              <a:ext cx="407160" cy="276480"/>
            </a:xfrm>
            <a:prstGeom prst="rect">
              <a:avLst/>
            </a:prstGeom>
            <a:blipFill rotWithShape="0">
              <a:blip r:embed="rId7"/>
              <a:stretch>
                <a:fillRect l="-11893" r="-4469" b="-17725"/>
              </a:stretch>
            </a:blip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1800" b="0" strike="noStrike" spc="-1" dirty="0">
                  <a:latin typeface="Arial"/>
                  <a:ea typeface="DejaVu Sans"/>
                </a:rPr>
                <a:t> </a:t>
              </a:r>
              <a:endParaRPr lang="en-US" sz="1800" b="0" strike="noStrike" spc="-1" dirty="0">
                <a:latin typeface="Arial"/>
              </a:endParaRPr>
            </a:p>
          </p:txBody>
        </p:sp>
        <p:sp>
          <p:nvSpPr>
            <p:cNvPr id="314" name="Formula 42"/>
            <p:cNvSpPr txBox="1"/>
            <p:nvPr/>
          </p:nvSpPr>
          <p:spPr>
            <a:xfrm>
              <a:off x="7097400" y="2849040"/>
              <a:ext cx="496440" cy="276480"/>
            </a:xfrm>
            <a:prstGeom prst="rect">
              <a:avLst/>
            </a:prstGeom>
          </p:spPr>
          <p:txBody>
            <a:bodyPr/>
            <a:lstStyle/>
            <a:p>
              <a:endParaRPr dirty="0"/>
            </a:p>
          </p:txBody>
        </p:sp>
        <p:sp>
          <p:nvSpPr>
            <p:cNvPr id="316" name="Formula 44"/>
            <p:cNvSpPr txBox="1"/>
            <p:nvPr/>
          </p:nvSpPr>
          <p:spPr>
            <a:xfrm>
              <a:off x="6095160" y="1815840"/>
              <a:ext cx="496440" cy="276480"/>
            </a:xfrm>
            <a:prstGeom prst="rect">
              <a:avLst/>
            </a:prstGeom>
          </p:spPr>
          <p:txBody>
            <a:bodyPr/>
            <a:lstStyle/>
            <a:p>
              <a:endParaRPr dirty="0"/>
            </a:p>
          </p:txBody>
        </p:sp>
        <p:sp>
          <p:nvSpPr>
            <p:cNvPr id="318" name="Formula 46"/>
            <p:cNvSpPr txBox="1"/>
            <p:nvPr/>
          </p:nvSpPr>
          <p:spPr>
            <a:xfrm>
              <a:off x="7566120" y="1800360"/>
              <a:ext cx="496440" cy="276480"/>
            </a:xfrm>
            <a:prstGeom prst="rect">
              <a:avLst/>
            </a:prstGeom>
          </p:spPr>
          <p:txBody>
            <a:bodyPr/>
            <a:lstStyle/>
            <a:p>
              <a:endParaRPr dirty="0"/>
            </a:p>
          </p:txBody>
        </p:sp>
        <p:sp>
          <p:nvSpPr>
            <p:cNvPr id="135" name="CustomShape 35"/>
            <p:cNvSpPr/>
            <p:nvPr/>
          </p:nvSpPr>
          <p:spPr>
            <a:xfrm>
              <a:off x="7657200" y="2912760"/>
              <a:ext cx="314640" cy="276480"/>
            </a:xfrm>
            <a:prstGeom prst="rect">
              <a:avLst/>
            </a:prstGeom>
            <a:blipFill rotWithShape="0">
              <a:blip r:embed="rId8"/>
              <a:stretch>
                <a:fillRect l="-15384" r="-5722" b="-17286"/>
              </a:stretch>
            </a:blip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1800" b="0" strike="noStrike" spc="-1">
                  <a:latin typeface="Arial"/>
                  <a:ea typeface="DejaVu Sans"/>
                </a:rPr>
                <a:t> </a:t>
              </a:r>
              <a:endParaRPr lang="en-US" sz="1800" b="0" strike="noStrike" spc="-1">
                <a:latin typeface="Arial"/>
              </a:endParaRPr>
            </a:p>
          </p:txBody>
        </p:sp>
        <p:sp>
          <p:nvSpPr>
            <p:cNvPr id="136" name="CustomShape 33"/>
            <p:cNvSpPr/>
            <p:nvPr/>
          </p:nvSpPr>
          <p:spPr>
            <a:xfrm>
              <a:off x="6192000" y="1392480"/>
              <a:ext cx="314640" cy="276480"/>
            </a:xfrm>
            <a:prstGeom prst="rect">
              <a:avLst/>
            </a:prstGeom>
            <a:blipFill rotWithShape="0">
              <a:blip r:embed="rId9"/>
              <a:stretch>
                <a:fillRect l="-17636" r="-5816" b="-17286"/>
              </a:stretch>
            </a:blip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1800" b="0" strike="noStrike" spc="-1">
                  <a:latin typeface="Arial"/>
                  <a:ea typeface="DejaVu Sans"/>
                </a:rPr>
                <a:t> </a:t>
              </a:r>
              <a:endParaRPr lang="en-US" sz="1800" b="0" strike="noStrike" spc="-1">
                <a:latin typeface="Arial"/>
              </a:endParaRPr>
            </a:p>
          </p:txBody>
        </p:sp>
        <p:sp>
          <p:nvSpPr>
            <p:cNvPr id="137" name="CustomShape 37"/>
            <p:cNvSpPr/>
            <p:nvPr/>
          </p:nvSpPr>
          <p:spPr>
            <a:xfrm>
              <a:off x="7657200" y="1375920"/>
              <a:ext cx="314640" cy="276480"/>
            </a:xfrm>
            <a:prstGeom prst="rect">
              <a:avLst/>
            </a:prstGeom>
            <a:blipFill rotWithShape="0">
              <a:blip r:embed="rId10"/>
              <a:stretch>
                <a:fillRect l="-15384" r="-5722" b="-17286"/>
              </a:stretch>
            </a:blip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1800" b="0" strike="noStrike" spc="-1">
                  <a:latin typeface="Arial"/>
                  <a:ea typeface="DejaVu Sans"/>
                </a:rPr>
                <a:t> </a:t>
              </a:r>
              <a:endParaRPr lang="en-US" sz="1800" b="0" strike="noStrike" spc="-1">
                <a:latin typeface="Arial"/>
              </a:endParaRPr>
            </a:p>
          </p:txBody>
        </p:sp>
      </p:grpSp>
      <p:grpSp>
        <p:nvGrpSpPr>
          <p:cNvPr id="8" name="Group 7"/>
          <p:cNvGrpSpPr/>
          <p:nvPr/>
        </p:nvGrpSpPr>
        <p:grpSpPr>
          <a:xfrm>
            <a:off x="1353960" y="4438927"/>
            <a:ext cx="1973520" cy="1961100"/>
            <a:chOff x="1353960" y="4438927"/>
            <a:chExt cx="1973520" cy="1961100"/>
          </a:xfrm>
        </p:grpSpPr>
        <p:sp>
          <p:nvSpPr>
            <p:cNvPr id="117" name="Line 26"/>
            <p:cNvSpPr/>
            <p:nvPr/>
          </p:nvSpPr>
          <p:spPr>
            <a:xfrm flipH="1">
              <a:off x="1698304" y="5477387"/>
              <a:ext cx="526320" cy="507960"/>
            </a:xfrm>
            <a:prstGeom prst="line">
              <a:avLst/>
            </a:prstGeom>
            <a:ln w="38160">
              <a:solidFill>
                <a:schemeClr val="accent6">
                  <a:lumMod val="75000"/>
                </a:schemeClr>
              </a:solidFill>
              <a:round/>
              <a:tailEnd type="triangle" w="med" len="med"/>
            </a:ln>
          </p:spPr>
          <p:style>
            <a:lnRef idx="1">
              <a:schemeClr val="accent1"/>
            </a:lnRef>
            <a:fillRef idx="0">
              <a:schemeClr val="accent1"/>
            </a:fillRef>
            <a:effectRef idx="0">
              <a:schemeClr val="accent1"/>
            </a:effectRef>
            <a:fontRef idx="minor"/>
          </p:style>
        </p:sp>
        <p:sp>
          <p:nvSpPr>
            <p:cNvPr id="116" name="Line 25"/>
            <p:cNvSpPr/>
            <p:nvPr/>
          </p:nvSpPr>
          <p:spPr>
            <a:xfrm>
              <a:off x="2496336" y="5477387"/>
              <a:ext cx="507960" cy="526320"/>
            </a:xfrm>
            <a:prstGeom prst="line">
              <a:avLst/>
            </a:prstGeom>
            <a:ln w="38160">
              <a:solidFill>
                <a:schemeClr val="accent3">
                  <a:lumMod val="75000"/>
                </a:schemeClr>
              </a:solidFill>
              <a:round/>
              <a:tailEnd type="triangle" w="med" len="med"/>
            </a:ln>
          </p:spPr>
          <p:style>
            <a:lnRef idx="1">
              <a:schemeClr val="accent1"/>
            </a:lnRef>
            <a:fillRef idx="0">
              <a:schemeClr val="accent1"/>
            </a:fillRef>
            <a:effectRef idx="0">
              <a:schemeClr val="accent1"/>
            </a:effectRef>
            <a:fontRef idx="minor"/>
          </p:style>
        </p:sp>
        <p:sp>
          <p:nvSpPr>
            <p:cNvPr id="114" name="Line 22"/>
            <p:cNvSpPr/>
            <p:nvPr/>
          </p:nvSpPr>
          <p:spPr>
            <a:xfrm flipV="1">
              <a:off x="2486582" y="4767021"/>
              <a:ext cx="526320" cy="507960"/>
            </a:xfrm>
            <a:prstGeom prst="line">
              <a:avLst/>
            </a:prstGeom>
            <a:ln w="38160">
              <a:solidFill>
                <a:schemeClr val="accent4">
                  <a:lumMod val="75000"/>
                </a:schemeClr>
              </a:solidFill>
              <a:round/>
              <a:tailEnd type="triangle" w="med" len="med"/>
            </a:ln>
          </p:spPr>
          <p:style>
            <a:lnRef idx="1">
              <a:schemeClr val="accent1"/>
            </a:lnRef>
            <a:fillRef idx="0">
              <a:schemeClr val="accent1"/>
            </a:fillRef>
            <a:effectRef idx="0">
              <a:schemeClr val="accent1"/>
            </a:effectRef>
            <a:fontRef idx="minor"/>
          </p:style>
        </p:sp>
        <p:sp>
          <p:nvSpPr>
            <p:cNvPr id="115" name="Line 23"/>
            <p:cNvSpPr/>
            <p:nvPr/>
          </p:nvSpPr>
          <p:spPr>
            <a:xfrm flipH="1" flipV="1">
              <a:off x="1762080" y="4764120"/>
              <a:ext cx="507960" cy="526320"/>
            </a:xfrm>
            <a:prstGeom prst="line">
              <a:avLst/>
            </a:prstGeom>
            <a:ln w="38160">
              <a:solidFill>
                <a:schemeClr val="accent3">
                  <a:lumMod val="75000"/>
                </a:schemeClr>
              </a:solidFill>
              <a:round/>
              <a:tailEnd type="triangle" w="med" len="med"/>
            </a:ln>
          </p:spPr>
          <p:style>
            <a:lnRef idx="1">
              <a:schemeClr val="accent1"/>
            </a:lnRef>
            <a:fillRef idx="0">
              <a:schemeClr val="accent1"/>
            </a:fillRef>
            <a:effectRef idx="0">
              <a:schemeClr val="accent1"/>
            </a:effectRef>
            <a:fontRef idx="minor"/>
          </p:style>
        </p:sp>
        <p:grpSp>
          <p:nvGrpSpPr>
            <p:cNvPr id="4" name="Group 3"/>
            <p:cNvGrpSpPr/>
            <p:nvPr/>
          </p:nvGrpSpPr>
          <p:grpSpPr>
            <a:xfrm>
              <a:off x="1353960" y="4438927"/>
              <a:ext cx="1973520" cy="1961100"/>
              <a:chOff x="1353960" y="4198140"/>
              <a:chExt cx="1973520" cy="1961100"/>
            </a:xfrm>
          </p:grpSpPr>
          <p:sp>
            <p:nvSpPr>
              <p:cNvPr id="321" name="CustomShape 49"/>
              <p:cNvSpPr/>
              <p:nvPr/>
            </p:nvSpPr>
            <p:spPr>
              <a:xfrm rot="2760600">
                <a:off x="2175840" y="4917960"/>
                <a:ext cx="367560" cy="377280"/>
              </a:xfrm>
              <a:prstGeom prst="ellipse">
                <a:avLst/>
              </a:prstGeom>
              <a:ln>
                <a:solidFill>
                  <a:srgbClr val="4A7EBB"/>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324" name="CustomShape 52"/>
              <p:cNvSpPr/>
              <p:nvPr/>
            </p:nvSpPr>
            <p:spPr>
              <a:xfrm rot="2760600">
                <a:off x="2926800" y="4193280"/>
                <a:ext cx="367560" cy="377280"/>
              </a:xfrm>
              <a:prstGeom prst="ellipse">
                <a:avLst/>
              </a:prstGeom>
              <a:ln>
                <a:solidFill>
                  <a:srgbClr val="7D5FA0"/>
                </a:solidFill>
                <a:round/>
              </a:ln>
              <a:effectLst>
                <a:outerShdw blurRad="40000" dist="23040" dir="5400000" rotWithShape="0">
                  <a:srgbClr val="000000">
                    <a:alpha val="35000"/>
                  </a:srgbClr>
                </a:outerShdw>
              </a:effectLst>
            </p:spPr>
            <p:style>
              <a:lnRef idx="1">
                <a:schemeClr val="accent4"/>
              </a:lnRef>
              <a:fillRef idx="3">
                <a:schemeClr val="accent4"/>
              </a:fillRef>
              <a:effectRef idx="2">
                <a:schemeClr val="accent4"/>
              </a:effectRef>
              <a:fontRef idx="minor"/>
            </p:style>
          </p:sp>
          <p:sp>
            <p:nvSpPr>
              <p:cNvPr id="325" name="CustomShape 53"/>
              <p:cNvSpPr/>
              <p:nvPr/>
            </p:nvSpPr>
            <p:spPr>
              <a:xfrm rot="2760600">
                <a:off x="1457640" y="4202640"/>
                <a:ext cx="367560" cy="377280"/>
              </a:xfrm>
              <a:prstGeom prst="ellipse">
                <a:avLst/>
              </a:prstGeom>
              <a:ln>
                <a:solidFill>
                  <a:srgbClr val="98B855"/>
                </a:solidFill>
                <a:round/>
              </a:ln>
              <a:effectLst>
                <a:outerShdw blurRad="40000" dist="23040" dir="5400000" rotWithShape="0">
                  <a:srgbClr val="000000">
                    <a:alpha val="35000"/>
                  </a:srgbClr>
                </a:outerShdw>
              </a:effectLst>
            </p:spPr>
            <p:style>
              <a:lnRef idx="1">
                <a:schemeClr val="accent3"/>
              </a:lnRef>
              <a:fillRef idx="3">
                <a:schemeClr val="accent3"/>
              </a:fillRef>
              <a:effectRef idx="2">
                <a:schemeClr val="accent3"/>
              </a:effectRef>
              <a:fontRef idx="minor"/>
            </p:style>
          </p:sp>
          <p:sp>
            <p:nvSpPr>
              <p:cNvPr id="326" name="CustomShape 54"/>
              <p:cNvSpPr/>
              <p:nvPr/>
            </p:nvSpPr>
            <p:spPr>
              <a:xfrm rot="2760600">
                <a:off x="2925360" y="5722560"/>
                <a:ext cx="367560" cy="377280"/>
              </a:xfrm>
              <a:prstGeom prst="ellipse">
                <a:avLst/>
              </a:prstGeom>
              <a:ln>
                <a:solidFill>
                  <a:srgbClr val="98B855"/>
                </a:solidFill>
                <a:round/>
              </a:ln>
              <a:effectLst>
                <a:outerShdw blurRad="40000" dist="23040" dir="5400000" rotWithShape="0">
                  <a:srgbClr val="000000">
                    <a:alpha val="35000"/>
                  </a:srgbClr>
                </a:outerShdw>
              </a:effectLst>
            </p:spPr>
            <p:style>
              <a:lnRef idx="1">
                <a:schemeClr val="accent3"/>
              </a:lnRef>
              <a:fillRef idx="3">
                <a:schemeClr val="accent3"/>
              </a:fillRef>
              <a:effectRef idx="2">
                <a:schemeClr val="accent3"/>
              </a:effectRef>
              <a:fontRef idx="minor"/>
            </p:style>
          </p:sp>
          <p:sp>
            <p:nvSpPr>
              <p:cNvPr id="327" name="CustomShape 55"/>
              <p:cNvSpPr/>
              <p:nvPr/>
            </p:nvSpPr>
            <p:spPr>
              <a:xfrm rot="2760600">
                <a:off x="1378080" y="5688360"/>
                <a:ext cx="367560" cy="377280"/>
              </a:xfrm>
              <a:prstGeom prst="ellipse">
                <a:avLst/>
              </a:prstGeom>
              <a:ln>
                <a:solidFill>
                  <a:srgbClr val="F59240"/>
                </a:solidFill>
                <a:round/>
              </a:ln>
              <a:effectLst>
                <a:outerShdw blurRad="40000" dist="23040" dir="5400000" rotWithShape="0">
                  <a:srgbClr val="000000">
                    <a:alpha val="35000"/>
                  </a:srgbClr>
                </a:outerShdw>
              </a:effectLst>
            </p:spPr>
            <p:style>
              <a:lnRef idx="1">
                <a:schemeClr val="accent6"/>
              </a:lnRef>
              <a:fillRef idx="3">
                <a:schemeClr val="accent6"/>
              </a:fillRef>
              <a:effectRef idx="2">
                <a:schemeClr val="accent6"/>
              </a:effectRef>
              <a:fontRef idx="minor"/>
            </p:style>
          </p:sp>
          <p:sp>
            <p:nvSpPr>
              <p:cNvPr id="328" name="CustomShape 56"/>
              <p:cNvSpPr/>
              <p:nvPr/>
            </p:nvSpPr>
            <p:spPr>
              <a:xfrm>
                <a:off x="1964160" y="5442120"/>
                <a:ext cx="360" cy="276480"/>
              </a:xfrm>
              <a:prstGeom prst="rect">
                <a:avLst/>
              </a:prstGeom>
              <a:noFill/>
              <a:ln>
                <a:noFill/>
              </a:ln>
            </p:spPr>
            <p:style>
              <a:lnRef idx="0">
                <a:scrgbClr r="0" g="0" b="0"/>
              </a:lnRef>
              <a:fillRef idx="0">
                <a:scrgbClr r="0" g="0" b="0"/>
              </a:fillRef>
              <a:effectRef idx="0">
                <a:scrgbClr r="0" g="0" b="0"/>
              </a:effectRef>
              <a:fontRef idx="minor"/>
            </p:style>
          </p:sp>
          <p:sp>
            <p:nvSpPr>
              <p:cNvPr id="329" name="Formula 57"/>
              <p:cNvSpPr txBox="1"/>
              <p:nvPr/>
            </p:nvSpPr>
            <p:spPr>
              <a:xfrm>
                <a:off x="2215080" y="4933800"/>
                <a:ext cx="309240" cy="276480"/>
              </a:xfrm>
              <a:prstGeom prst="rect">
                <a:avLst/>
              </a:prstGeom>
            </p:spPr>
            <p:txBody>
              <a:bodyPr/>
              <a:lstStyle/>
              <a:p>
                <a:endParaRPr dirty="0"/>
              </a:p>
            </p:txBody>
          </p:sp>
          <p:sp>
            <p:nvSpPr>
              <p:cNvPr id="331" name="Formula 59"/>
              <p:cNvSpPr txBox="1"/>
              <p:nvPr/>
            </p:nvSpPr>
            <p:spPr>
              <a:xfrm>
                <a:off x="1486440" y="4219200"/>
                <a:ext cx="317880" cy="276480"/>
              </a:xfrm>
              <a:prstGeom prst="rect">
                <a:avLst/>
              </a:prstGeom>
            </p:spPr>
            <p:txBody>
              <a:bodyPr/>
              <a:lstStyle/>
              <a:p>
                <a:endParaRPr dirty="0"/>
              </a:p>
            </p:txBody>
          </p:sp>
          <p:sp>
            <p:nvSpPr>
              <p:cNvPr id="333" name="Formula 61"/>
              <p:cNvSpPr txBox="1"/>
              <p:nvPr/>
            </p:nvSpPr>
            <p:spPr>
              <a:xfrm>
                <a:off x="2917080" y="4217400"/>
                <a:ext cx="410400" cy="276480"/>
              </a:xfrm>
              <a:prstGeom prst="rect">
                <a:avLst/>
              </a:prstGeom>
            </p:spPr>
            <p:txBody>
              <a:bodyPr/>
              <a:lstStyle/>
              <a:p>
                <a:endParaRPr dirty="0"/>
              </a:p>
            </p:txBody>
          </p:sp>
          <p:sp>
            <p:nvSpPr>
              <p:cNvPr id="337" name="Formula 65"/>
              <p:cNvSpPr txBox="1"/>
              <p:nvPr/>
            </p:nvSpPr>
            <p:spPr>
              <a:xfrm>
                <a:off x="1369800" y="5714280"/>
                <a:ext cx="415800" cy="276480"/>
              </a:xfrm>
              <a:prstGeom prst="rect">
                <a:avLst/>
              </a:prstGeom>
            </p:spPr>
            <p:txBody>
              <a:bodyPr/>
              <a:lstStyle/>
              <a:p>
                <a:endParaRPr dirty="0"/>
              </a:p>
            </p:txBody>
          </p:sp>
          <p:sp>
            <p:nvSpPr>
              <p:cNvPr id="339" name="Formula 67"/>
              <p:cNvSpPr txBox="1"/>
              <p:nvPr/>
            </p:nvSpPr>
            <p:spPr>
              <a:xfrm>
                <a:off x="1670400" y="4661280"/>
                <a:ext cx="191880" cy="518400"/>
              </a:xfrm>
              <a:prstGeom prst="rect">
                <a:avLst/>
              </a:prstGeom>
            </p:spPr>
            <p:txBody>
              <a:bodyPr/>
              <a:lstStyle/>
              <a:p>
                <a:endParaRPr dirty="0"/>
              </a:p>
            </p:txBody>
          </p:sp>
          <p:sp>
            <p:nvSpPr>
              <p:cNvPr id="341" name="Formula 69"/>
              <p:cNvSpPr txBox="1"/>
              <p:nvPr/>
            </p:nvSpPr>
            <p:spPr>
              <a:xfrm>
                <a:off x="2648160" y="5640840"/>
                <a:ext cx="191880" cy="518400"/>
              </a:xfrm>
              <a:prstGeom prst="rect">
                <a:avLst/>
              </a:prstGeom>
            </p:spPr>
            <p:txBody>
              <a:bodyPr/>
              <a:lstStyle/>
              <a:p>
                <a:endParaRPr dirty="0"/>
              </a:p>
            </p:txBody>
          </p:sp>
          <p:sp>
            <p:nvSpPr>
              <p:cNvPr id="345" name="Formula 73"/>
              <p:cNvSpPr txBox="1"/>
              <p:nvPr/>
            </p:nvSpPr>
            <p:spPr>
              <a:xfrm>
                <a:off x="1796760" y="5640120"/>
                <a:ext cx="320400" cy="518400"/>
              </a:xfrm>
              <a:prstGeom prst="rect">
                <a:avLst/>
              </a:prstGeom>
            </p:spPr>
            <p:txBody>
              <a:bodyPr/>
              <a:lstStyle/>
              <a:p>
                <a:endParaRPr dirty="0"/>
              </a:p>
            </p:txBody>
          </p:sp>
          <p:sp>
            <p:nvSpPr>
              <p:cNvPr id="139" name="CustomShape 64"/>
              <p:cNvSpPr/>
              <p:nvPr/>
            </p:nvSpPr>
            <p:spPr>
              <a:xfrm>
                <a:off x="2966040" y="5760720"/>
                <a:ext cx="317880" cy="276480"/>
              </a:xfrm>
              <a:prstGeom prst="rect">
                <a:avLst/>
              </a:prstGeom>
              <a:blipFill rotWithShape="0">
                <a:blip r:embed="rId11"/>
                <a:stretch>
                  <a:fillRect l="-17260" r="-3752" b="-19912"/>
                </a:stretch>
              </a:blip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1800" b="0" strike="noStrike" spc="-1">
                    <a:latin typeface="Arial"/>
                    <a:ea typeface="DejaVu Sans"/>
                  </a:rPr>
                  <a:t> </a:t>
                </a:r>
                <a:endParaRPr lang="en-US" sz="1800" b="0" strike="noStrike" spc="-1">
                  <a:latin typeface="Arial"/>
                </a:endParaRPr>
              </a:p>
            </p:txBody>
          </p:sp>
          <p:sp>
            <p:nvSpPr>
              <p:cNvPr id="142" name="CustomShape 66"/>
              <p:cNvSpPr/>
              <p:nvPr/>
            </p:nvSpPr>
            <p:spPr>
              <a:xfrm>
                <a:off x="1353960" y="5712423"/>
                <a:ext cx="415800" cy="276480"/>
              </a:xfrm>
              <a:prstGeom prst="rect">
                <a:avLst/>
              </a:prstGeom>
              <a:blipFill rotWithShape="0">
                <a:blip r:embed="rId12"/>
                <a:stretch>
                  <a:fillRect l="-11742" r="-4338" b="-17286"/>
                </a:stretch>
              </a:blip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1800" b="0" strike="noStrike" spc="-1">
                    <a:latin typeface="Arial"/>
                    <a:ea typeface="DejaVu Sans"/>
                  </a:rPr>
                  <a:t> </a:t>
                </a:r>
                <a:endParaRPr lang="en-US" sz="1800" b="0" strike="noStrike" spc="-1">
                  <a:latin typeface="Arial"/>
                </a:endParaRPr>
              </a:p>
            </p:txBody>
          </p:sp>
          <p:sp>
            <p:nvSpPr>
              <p:cNvPr id="144" name="CustomShape 60"/>
              <p:cNvSpPr/>
              <p:nvPr/>
            </p:nvSpPr>
            <p:spPr>
              <a:xfrm>
                <a:off x="1492920" y="4235341"/>
                <a:ext cx="317880" cy="276480"/>
              </a:xfrm>
              <a:prstGeom prst="rect">
                <a:avLst/>
              </a:prstGeom>
              <a:blipFill rotWithShape="0">
                <a:blip r:embed="rId13"/>
                <a:stretch>
                  <a:fillRect l="-17260" r="-3752" b="-17286"/>
                </a:stretch>
              </a:blip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1800" b="0" strike="noStrike" spc="-1">
                    <a:latin typeface="Arial"/>
                    <a:ea typeface="DejaVu Sans"/>
                  </a:rPr>
                  <a:t> </a:t>
                </a:r>
                <a:endParaRPr lang="en-US" sz="1800" b="0" strike="noStrike" spc="-1">
                  <a:latin typeface="Arial"/>
                </a:endParaRPr>
              </a:p>
            </p:txBody>
          </p:sp>
          <p:sp>
            <p:nvSpPr>
              <p:cNvPr id="145" name="CustomShape 62"/>
              <p:cNvSpPr/>
              <p:nvPr/>
            </p:nvSpPr>
            <p:spPr>
              <a:xfrm>
                <a:off x="2903940" y="4209045"/>
                <a:ext cx="410400" cy="276480"/>
              </a:xfrm>
              <a:prstGeom prst="rect">
                <a:avLst/>
              </a:prstGeom>
              <a:blipFill rotWithShape="0">
                <a:blip r:embed="rId14"/>
                <a:stretch>
                  <a:fillRect l="-13409" r="-2954" b="-17725"/>
                </a:stretch>
              </a:blip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1800" b="0" strike="noStrike" spc="-1">
                    <a:latin typeface="Arial"/>
                    <a:ea typeface="DejaVu Sans"/>
                  </a:rPr>
                  <a:t> </a:t>
                </a:r>
                <a:endParaRPr lang="en-US" sz="1800" b="0" strike="noStrike" spc="-1">
                  <a:latin typeface="Arial"/>
                </a:endParaRPr>
              </a:p>
            </p:txBody>
          </p:sp>
          <p:sp>
            <p:nvSpPr>
              <p:cNvPr id="146" name="CustomShape 58"/>
              <p:cNvSpPr/>
              <p:nvPr/>
            </p:nvSpPr>
            <p:spPr>
              <a:xfrm>
                <a:off x="2211915" y="4938630"/>
                <a:ext cx="309240" cy="276480"/>
              </a:xfrm>
              <a:prstGeom prst="rect">
                <a:avLst/>
              </a:prstGeom>
              <a:blipFill rotWithShape="0">
                <a:blip r:embed="rId15"/>
                <a:stretch>
                  <a:fillRect l="-15633" r="-5815" b="-17286"/>
                </a:stretch>
              </a:blip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1800" b="0" strike="noStrike" spc="-1" dirty="0">
                    <a:latin typeface="Arial"/>
                    <a:ea typeface="DejaVu Sans"/>
                  </a:rPr>
                  <a:t> </a:t>
                </a:r>
                <a:endParaRPr lang="en-US" sz="1800" b="0" strike="noStrike" spc="-1" dirty="0">
                  <a:latin typeface="Arial"/>
                </a:endParaRPr>
              </a:p>
            </p:txBody>
          </p:sp>
        </p:grpSp>
      </p:grpSp>
      <mc:AlternateContent xmlns:mc="http://schemas.openxmlformats.org/markup-compatibility/2006" xmlns:a14="http://schemas.microsoft.com/office/drawing/2010/main">
        <mc:Choice Requires="a14">
          <p:sp>
            <p:nvSpPr>
              <p:cNvPr id="5" name="TextBox 4"/>
              <p:cNvSpPr txBox="1"/>
              <p:nvPr/>
            </p:nvSpPr>
            <p:spPr>
              <a:xfrm>
                <a:off x="-13263" y="4927235"/>
                <a:ext cx="1709699" cy="72513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sz="2000" i="1" smtClean="0">
                              <a:solidFill>
                                <a:schemeClr val="tx2"/>
                              </a:solidFill>
                              <a:latin typeface="Cambria Math" panose="02040503050406030204" pitchFamily="18" charset="0"/>
                            </a:rPr>
                          </m:ctrlPr>
                        </m:fPr>
                        <m:num>
                          <m:r>
                            <a:rPr lang="en-US" sz="2000" b="0" i="1" smtClean="0">
                              <a:solidFill>
                                <a:schemeClr val="tx2"/>
                              </a:solidFill>
                              <a:latin typeface="Cambria Math" panose="02040503050406030204" pitchFamily="18" charset="0"/>
                            </a:rPr>
                            <m:t>1</m:t>
                          </m:r>
                        </m:num>
                        <m:den>
                          <m:r>
                            <a:rPr lang="en-US" sz="2000" b="0" i="1" smtClean="0">
                              <a:solidFill>
                                <a:schemeClr val="tx2"/>
                              </a:solidFill>
                              <a:latin typeface="Cambria Math" panose="02040503050406030204" pitchFamily="18" charset="0"/>
                            </a:rPr>
                            <m:t>1</m:t>
                          </m:r>
                          <m:r>
                            <a:rPr lang="en-US" sz="2000" b="0" i="1" smtClean="0">
                              <a:solidFill>
                                <a:schemeClr val="tx2"/>
                              </a:solidFill>
                              <a:latin typeface="Cambria Math" panose="02040503050406030204" pitchFamily="18" charset="0"/>
                            </a:rPr>
                            <m:t>+(</m:t>
                          </m:r>
                          <m:sSub>
                            <m:sSubPr>
                              <m:ctrlPr>
                                <a:rPr lang="en-US" sz="2000" i="1" smtClean="0">
                                  <a:solidFill>
                                    <a:schemeClr val="tx2"/>
                                  </a:solidFill>
                                  <a:latin typeface="Cambria Math" panose="02040503050406030204" pitchFamily="18" charset="0"/>
                                </a:rPr>
                              </m:ctrlPr>
                            </m:sSubPr>
                            <m:e>
                              <m:r>
                                <a:rPr lang="en-US" sz="2000" b="0" i="1" smtClean="0">
                                  <a:solidFill>
                                    <a:schemeClr val="tx2"/>
                                  </a:solidFill>
                                  <a:latin typeface="Cambria Math"/>
                                </a:rPr>
                                <m:t>𝐷</m:t>
                              </m:r>
                            </m:e>
                            <m:sub>
                              <m:r>
                                <a:rPr lang="en-US" sz="2000" b="0" i="1" smtClean="0">
                                  <a:solidFill>
                                    <a:schemeClr val="tx2"/>
                                  </a:solidFill>
                                  <a:latin typeface="Cambria Math"/>
                                </a:rPr>
                                <m:t>𝑖</m:t>
                              </m:r>
                            </m:sub>
                          </m:sSub>
                          <m:r>
                            <a:rPr lang="en-US" sz="2000" b="0" i="1" smtClean="0">
                              <a:solidFill>
                                <a:schemeClr val="tx2"/>
                              </a:solidFill>
                              <a:latin typeface="Cambria Math"/>
                            </a:rPr>
                            <m:t>−</m:t>
                          </m:r>
                          <m:sSub>
                            <m:sSubPr>
                              <m:ctrlPr>
                                <a:rPr lang="en-US" sz="2000" i="1" smtClean="0">
                                  <a:solidFill>
                                    <a:schemeClr val="tx2"/>
                                  </a:solidFill>
                                  <a:latin typeface="Cambria Math" panose="02040503050406030204" pitchFamily="18" charset="0"/>
                                </a:rPr>
                              </m:ctrlPr>
                            </m:sSubPr>
                            <m:e>
                              <m:r>
                                <a:rPr lang="en-US" sz="2000" b="0" i="1" smtClean="0">
                                  <a:solidFill>
                                    <a:schemeClr val="tx2"/>
                                  </a:solidFill>
                                  <a:latin typeface="Cambria Math"/>
                                </a:rPr>
                                <m:t>𝐾</m:t>
                              </m:r>
                            </m:e>
                            <m:sub>
                              <m:r>
                                <a:rPr lang="en-US" sz="2000" b="0" i="1" smtClean="0">
                                  <a:solidFill>
                                    <a:schemeClr val="tx2"/>
                                  </a:solidFill>
                                  <a:latin typeface="Cambria Math"/>
                                </a:rPr>
                                <m:t>𝑖</m:t>
                              </m:r>
                            </m:sub>
                          </m:sSub>
                          <m:r>
                            <a:rPr lang="en-US" sz="2000" b="0" i="1" smtClean="0">
                              <a:solidFill>
                                <a:schemeClr val="tx2"/>
                              </a:solidFill>
                              <a:latin typeface="Cambria Math"/>
                            </a:rPr>
                            <m:t>)</m:t>
                          </m:r>
                        </m:den>
                      </m:f>
                    </m:oMath>
                  </m:oMathPara>
                </a14:m>
                <a:endParaRPr lang="en-US" sz="2000" dirty="0">
                  <a:solidFill>
                    <a:schemeClr val="tx2"/>
                  </a:solidFill>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13263" y="4927235"/>
                <a:ext cx="1709699" cy="725135"/>
              </a:xfrm>
              <a:prstGeom prst="rect">
                <a:avLst/>
              </a:prstGeom>
              <a:blipFill>
                <a:blip r:embed="rId16"/>
                <a:stretch>
                  <a:fillRect/>
                </a:stretch>
              </a:blipFill>
            </p:spPr>
            <p:txBody>
              <a:bodyPr/>
              <a:lstStyle/>
              <a:p>
                <a:r>
                  <a:rPr lang="en-US">
                    <a:noFill/>
                  </a:rPr>
                  <a:t> </a:t>
                </a:r>
              </a:p>
            </p:txBody>
          </p:sp>
        </mc:Fallback>
      </mc:AlternateContent>
      <p:sp>
        <p:nvSpPr>
          <p:cNvPr id="105" name="Line 113"/>
          <p:cNvSpPr/>
          <p:nvPr/>
        </p:nvSpPr>
        <p:spPr>
          <a:xfrm flipH="1">
            <a:off x="4572000" y="3581400"/>
            <a:ext cx="0" cy="3276600"/>
          </a:xfrm>
          <a:prstGeom prst="line">
            <a:avLst/>
          </a:prstGeom>
          <a:ln w="57240">
            <a:solidFill>
              <a:schemeClr val="bg1">
                <a:lumMod val="50000"/>
              </a:schemeClr>
            </a:solidFill>
            <a:round/>
          </a:ln>
        </p:spPr>
        <p:style>
          <a:lnRef idx="1">
            <a:schemeClr val="accent1"/>
          </a:lnRef>
          <a:fillRef idx="0">
            <a:schemeClr val="accent1"/>
          </a:fillRef>
          <a:effectRef idx="0">
            <a:schemeClr val="accent1"/>
          </a:effectRef>
          <a:fontRef idx="minor"/>
        </p:style>
      </p:sp>
      <mc:AlternateContent xmlns:mc="http://schemas.openxmlformats.org/markup-compatibility/2006" xmlns:a14="http://schemas.microsoft.com/office/drawing/2010/main">
        <mc:Choice Requires="a14">
          <p:sp>
            <p:nvSpPr>
              <p:cNvPr id="124" name="Rectangle 123"/>
              <p:cNvSpPr/>
              <p:nvPr/>
            </p:nvSpPr>
            <p:spPr>
              <a:xfrm>
                <a:off x="3142660" y="5109128"/>
                <a:ext cx="1505540" cy="66191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i="1" smtClean="0">
                              <a:solidFill>
                                <a:schemeClr val="accent4">
                                  <a:lumMod val="75000"/>
                                </a:schemeClr>
                              </a:solidFill>
                              <a:latin typeface="Cambria Math" panose="02040503050406030204" pitchFamily="18" charset="0"/>
                            </a:rPr>
                          </m:ctrlPr>
                        </m:fPr>
                        <m:num>
                          <m:r>
                            <a:rPr lang="en-US" i="1">
                              <a:solidFill>
                                <a:schemeClr val="accent4">
                                  <a:lumMod val="75000"/>
                                </a:schemeClr>
                              </a:solidFill>
                              <a:latin typeface="Cambria Math" panose="02040503050406030204" pitchFamily="18" charset="0"/>
                            </a:rPr>
                            <m:t>1</m:t>
                          </m:r>
                        </m:num>
                        <m:den>
                          <m:r>
                            <a:rPr lang="en-US" b="0" i="1" smtClean="0">
                              <a:solidFill>
                                <a:schemeClr val="accent4">
                                  <a:lumMod val="75000"/>
                                </a:schemeClr>
                              </a:solidFill>
                              <a:latin typeface="Cambria Math" panose="02040503050406030204" pitchFamily="18" charset="0"/>
                            </a:rPr>
                            <m:t>1</m:t>
                          </m:r>
                          <m:r>
                            <a:rPr lang="en-US" b="0" i="1" smtClean="0">
                              <a:solidFill>
                                <a:schemeClr val="accent4">
                                  <a:lumMod val="75000"/>
                                </a:schemeClr>
                              </a:solidFill>
                              <a:latin typeface="Cambria Math" panose="02040503050406030204" pitchFamily="18" charset="0"/>
                            </a:rPr>
                            <m:t>+(</m:t>
                          </m:r>
                          <m:r>
                            <a:rPr lang="en-US" b="0" i="1" smtClean="0">
                              <a:solidFill>
                                <a:schemeClr val="accent4">
                                  <a:lumMod val="75000"/>
                                </a:schemeClr>
                              </a:solidFill>
                              <a:latin typeface="Cambria Math" panose="02040503050406030204" pitchFamily="18" charset="0"/>
                            </a:rPr>
                            <m:t>14</m:t>
                          </m:r>
                          <m:r>
                            <a:rPr lang="en-US" b="0" i="1" smtClean="0">
                              <a:solidFill>
                                <a:schemeClr val="accent4">
                                  <a:lumMod val="75000"/>
                                </a:schemeClr>
                              </a:solidFill>
                              <a:latin typeface="Cambria Math" panose="02040503050406030204" pitchFamily="18" charset="0"/>
                            </a:rPr>
                            <m:t>−</m:t>
                          </m:r>
                          <m:r>
                            <a:rPr lang="en-US" b="0" i="1" smtClean="0">
                              <a:solidFill>
                                <a:schemeClr val="accent4">
                                  <a:lumMod val="75000"/>
                                </a:schemeClr>
                              </a:solidFill>
                              <a:latin typeface="Cambria Math" panose="02040503050406030204" pitchFamily="18" charset="0"/>
                            </a:rPr>
                            <m:t>6</m:t>
                          </m:r>
                          <m:r>
                            <a:rPr lang="en-US" b="0" i="1" smtClean="0">
                              <a:solidFill>
                                <a:schemeClr val="accent4">
                                  <a:lumMod val="75000"/>
                                </a:schemeClr>
                              </a:solidFill>
                              <a:latin typeface="Cambria Math" panose="02040503050406030204" pitchFamily="18" charset="0"/>
                            </a:rPr>
                            <m:t>)</m:t>
                          </m:r>
                        </m:den>
                      </m:f>
                    </m:oMath>
                  </m:oMathPara>
                </a14:m>
                <a:endParaRPr lang="en-US" dirty="0">
                  <a:solidFill>
                    <a:schemeClr val="accent4">
                      <a:lumMod val="75000"/>
                    </a:schemeClr>
                  </a:solidFill>
                </a:endParaRPr>
              </a:p>
            </p:txBody>
          </p:sp>
        </mc:Choice>
        <mc:Fallback xmlns="">
          <p:sp>
            <p:nvSpPr>
              <p:cNvPr id="124" name="Rectangle 123"/>
              <p:cNvSpPr>
                <a:spLocks noRot="1" noChangeAspect="1" noMove="1" noResize="1" noEditPoints="1" noAdjustHandles="1" noChangeArrowheads="1" noChangeShapeType="1" noTextEdit="1"/>
              </p:cNvSpPr>
              <p:nvPr/>
            </p:nvSpPr>
            <p:spPr>
              <a:xfrm>
                <a:off x="3142660" y="5109128"/>
                <a:ext cx="1505540" cy="661912"/>
              </a:xfrm>
              <a:prstGeom prst="rect">
                <a:avLst/>
              </a:prstGeom>
              <a:blipFill>
                <a:blip r:embed="rId1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9" name="Rectangle 128"/>
              <p:cNvSpPr/>
              <p:nvPr/>
            </p:nvSpPr>
            <p:spPr>
              <a:xfrm>
                <a:off x="8011627" y="1189424"/>
                <a:ext cx="505267" cy="61093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i="1" smtClean="0">
                              <a:solidFill>
                                <a:schemeClr val="accent4">
                                  <a:lumMod val="75000"/>
                                </a:schemeClr>
                              </a:solidFill>
                              <a:latin typeface="Cambria Math" panose="02040503050406030204" pitchFamily="18" charset="0"/>
                            </a:rPr>
                          </m:ctrlPr>
                        </m:fPr>
                        <m:num>
                          <m:r>
                            <a:rPr lang="en-US" b="0" i="1" smtClean="0">
                              <a:solidFill>
                                <a:schemeClr val="accent4">
                                  <a:lumMod val="75000"/>
                                </a:schemeClr>
                              </a:solidFill>
                              <a:latin typeface="Cambria Math" panose="02040503050406030204" pitchFamily="18" charset="0"/>
                            </a:rPr>
                            <m:t>6</m:t>
                          </m:r>
                        </m:num>
                        <m:den>
                          <m:r>
                            <a:rPr lang="en-US" b="0" i="1" smtClean="0">
                              <a:solidFill>
                                <a:schemeClr val="accent4">
                                  <a:lumMod val="75000"/>
                                </a:schemeClr>
                              </a:solidFill>
                              <a:latin typeface="Cambria Math" panose="02040503050406030204" pitchFamily="18" charset="0"/>
                            </a:rPr>
                            <m:t>22</m:t>
                          </m:r>
                        </m:den>
                      </m:f>
                    </m:oMath>
                  </m:oMathPara>
                </a14:m>
                <a:endParaRPr lang="en-US" dirty="0">
                  <a:solidFill>
                    <a:schemeClr val="accent4">
                      <a:lumMod val="75000"/>
                    </a:schemeClr>
                  </a:solidFill>
                </a:endParaRPr>
              </a:p>
            </p:txBody>
          </p:sp>
        </mc:Choice>
        <mc:Fallback xmlns="">
          <p:sp>
            <p:nvSpPr>
              <p:cNvPr id="129" name="Rectangle 128"/>
              <p:cNvSpPr>
                <a:spLocks noRot="1" noChangeAspect="1" noMove="1" noResize="1" noEditPoints="1" noAdjustHandles="1" noChangeArrowheads="1" noChangeShapeType="1" noTextEdit="1"/>
              </p:cNvSpPr>
              <p:nvPr/>
            </p:nvSpPr>
            <p:spPr>
              <a:xfrm>
                <a:off x="8011627" y="1189424"/>
                <a:ext cx="505267" cy="610936"/>
              </a:xfrm>
              <a:prstGeom prst="rect">
                <a:avLst/>
              </a:prstGeom>
              <a:blipFill>
                <a:blip r:embed="rId1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0" name="Rectangle 129"/>
              <p:cNvSpPr/>
              <p:nvPr/>
            </p:nvSpPr>
            <p:spPr>
              <a:xfrm>
                <a:off x="8020525" y="2745532"/>
                <a:ext cx="505267" cy="61093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i="1" smtClean="0">
                              <a:solidFill>
                                <a:schemeClr val="accent3">
                                  <a:lumMod val="75000"/>
                                </a:schemeClr>
                              </a:solidFill>
                              <a:latin typeface="Cambria Math" panose="02040503050406030204" pitchFamily="18" charset="0"/>
                            </a:rPr>
                          </m:ctrlPr>
                        </m:fPr>
                        <m:num>
                          <m:r>
                            <a:rPr lang="en-US" b="0" i="1" smtClean="0">
                              <a:solidFill>
                                <a:schemeClr val="accent3">
                                  <a:lumMod val="75000"/>
                                </a:schemeClr>
                              </a:solidFill>
                              <a:latin typeface="Cambria Math" panose="02040503050406030204" pitchFamily="18" charset="0"/>
                            </a:rPr>
                            <m:t>3</m:t>
                          </m:r>
                        </m:num>
                        <m:den>
                          <m:r>
                            <a:rPr lang="en-US" b="0" i="1" smtClean="0">
                              <a:solidFill>
                                <a:schemeClr val="accent3">
                                  <a:lumMod val="75000"/>
                                </a:schemeClr>
                              </a:solidFill>
                              <a:latin typeface="Cambria Math" panose="02040503050406030204" pitchFamily="18" charset="0"/>
                            </a:rPr>
                            <m:t>22</m:t>
                          </m:r>
                        </m:den>
                      </m:f>
                    </m:oMath>
                  </m:oMathPara>
                </a14:m>
                <a:endParaRPr lang="en-US" dirty="0">
                  <a:solidFill>
                    <a:schemeClr val="accent3">
                      <a:lumMod val="75000"/>
                    </a:schemeClr>
                  </a:solidFill>
                </a:endParaRPr>
              </a:p>
            </p:txBody>
          </p:sp>
        </mc:Choice>
        <mc:Fallback xmlns="">
          <p:sp>
            <p:nvSpPr>
              <p:cNvPr id="130" name="Rectangle 129"/>
              <p:cNvSpPr>
                <a:spLocks noRot="1" noChangeAspect="1" noMove="1" noResize="1" noEditPoints="1" noAdjustHandles="1" noChangeArrowheads="1" noChangeShapeType="1" noTextEdit="1"/>
              </p:cNvSpPr>
              <p:nvPr/>
            </p:nvSpPr>
            <p:spPr>
              <a:xfrm>
                <a:off x="8020525" y="2745532"/>
                <a:ext cx="505267" cy="610936"/>
              </a:xfrm>
              <a:prstGeom prst="rect">
                <a:avLst/>
              </a:prstGeom>
              <a:blipFill>
                <a:blip r:embed="rId1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1" name="Rectangle 130"/>
              <p:cNvSpPr/>
              <p:nvPr/>
            </p:nvSpPr>
            <p:spPr>
              <a:xfrm>
                <a:off x="5617890" y="1242532"/>
                <a:ext cx="505267" cy="61093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i="1" smtClean="0">
                              <a:solidFill>
                                <a:schemeClr val="accent3">
                                  <a:lumMod val="75000"/>
                                </a:schemeClr>
                              </a:solidFill>
                              <a:latin typeface="Cambria Math" panose="02040503050406030204" pitchFamily="18" charset="0"/>
                            </a:rPr>
                          </m:ctrlPr>
                        </m:fPr>
                        <m:num>
                          <m:r>
                            <a:rPr lang="en-US" b="0" i="1" smtClean="0">
                              <a:solidFill>
                                <a:schemeClr val="accent3">
                                  <a:lumMod val="75000"/>
                                </a:schemeClr>
                              </a:solidFill>
                              <a:latin typeface="Cambria Math" panose="02040503050406030204" pitchFamily="18" charset="0"/>
                            </a:rPr>
                            <m:t>3</m:t>
                          </m:r>
                        </m:num>
                        <m:den>
                          <m:r>
                            <a:rPr lang="en-US" b="0" i="1" smtClean="0">
                              <a:solidFill>
                                <a:schemeClr val="accent3">
                                  <a:lumMod val="75000"/>
                                </a:schemeClr>
                              </a:solidFill>
                              <a:latin typeface="Cambria Math" panose="02040503050406030204" pitchFamily="18" charset="0"/>
                            </a:rPr>
                            <m:t>22</m:t>
                          </m:r>
                        </m:den>
                      </m:f>
                    </m:oMath>
                  </m:oMathPara>
                </a14:m>
                <a:endParaRPr lang="en-US" dirty="0">
                  <a:solidFill>
                    <a:schemeClr val="accent3">
                      <a:lumMod val="75000"/>
                    </a:schemeClr>
                  </a:solidFill>
                </a:endParaRPr>
              </a:p>
            </p:txBody>
          </p:sp>
        </mc:Choice>
        <mc:Fallback xmlns="">
          <p:sp>
            <p:nvSpPr>
              <p:cNvPr id="131" name="Rectangle 130"/>
              <p:cNvSpPr>
                <a:spLocks noRot="1" noChangeAspect="1" noMove="1" noResize="1" noEditPoints="1" noAdjustHandles="1" noChangeArrowheads="1" noChangeShapeType="1" noTextEdit="1"/>
              </p:cNvSpPr>
              <p:nvPr/>
            </p:nvSpPr>
            <p:spPr>
              <a:xfrm>
                <a:off x="5617890" y="1242532"/>
                <a:ext cx="505267" cy="610936"/>
              </a:xfrm>
              <a:prstGeom prst="rect">
                <a:avLst/>
              </a:prstGeom>
              <a:blipFill>
                <a:blip r:embed="rId2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2" name="Rectangle 131"/>
              <p:cNvSpPr/>
              <p:nvPr/>
            </p:nvSpPr>
            <p:spPr>
              <a:xfrm>
                <a:off x="5578880" y="2694600"/>
                <a:ext cx="505267" cy="6127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i="1" smtClean="0">
                              <a:solidFill>
                                <a:schemeClr val="accent6">
                                  <a:lumMod val="75000"/>
                                </a:schemeClr>
                              </a:solidFill>
                              <a:latin typeface="Cambria Math" panose="02040503050406030204" pitchFamily="18" charset="0"/>
                            </a:rPr>
                          </m:ctrlPr>
                        </m:fPr>
                        <m:num>
                          <m:r>
                            <a:rPr lang="en-US" b="0" i="1" smtClean="0">
                              <a:solidFill>
                                <a:schemeClr val="accent6">
                                  <a:lumMod val="75000"/>
                                </a:schemeClr>
                              </a:solidFill>
                              <a:latin typeface="Cambria Math" panose="02040503050406030204" pitchFamily="18" charset="0"/>
                            </a:rPr>
                            <m:t>10</m:t>
                          </m:r>
                        </m:num>
                        <m:den>
                          <m:r>
                            <a:rPr lang="en-US" b="0" i="1" smtClean="0">
                              <a:solidFill>
                                <a:schemeClr val="accent6">
                                  <a:lumMod val="75000"/>
                                </a:schemeClr>
                              </a:solidFill>
                              <a:latin typeface="Cambria Math" panose="02040503050406030204" pitchFamily="18" charset="0"/>
                            </a:rPr>
                            <m:t>22</m:t>
                          </m:r>
                        </m:den>
                      </m:f>
                    </m:oMath>
                  </m:oMathPara>
                </a14:m>
                <a:endParaRPr lang="en-US" dirty="0">
                  <a:solidFill>
                    <a:schemeClr val="accent6">
                      <a:lumMod val="75000"/>
                    </a:schemeClr>
                  </a:solidFill>
                </a:endParaRPr>
              </a:p>
            </p:txBody>
          </p:sp>
        </mc:Choice>
        <mc:Fallback xmlns="">
          <p:sp>
            <p:nvSpPr>
              <p:cNvPr id="132" name="Rectangle 131"/>
              <p:cNvSpPr>
                <a:spLocks noRot="1" noChangeAspect="1" noMove="1" noResize="1" noEditPoints="1" noAdjustHandles="1" noChangeArrowheads="1" noChangeShapeType="1" noTextEdit="1"/>
              </p:cNvSpPr>
              <p:nvPr/>
            </p:nvSpPr>
            <p:spPr>
              <a:xfrm>
                <a:off x="5578880" y="2694600"/>
                <a:ext cx="505267" cy="612732"/>
              </a:xfrm>
              <a:prstGeom prst="rect">
                <a:avLst/>
              </a:prstGeom>
              <a:blipFill>
                <a:blip r:embed="rId21"/>
                <a:stretch>
                  <a:fillRect/>
                </a:stretch>
              </a:blipFill>
            </p:spPr>
            <p:txBody>
              <a:bodyPr/>
              <a:lstStyle/>
              <a:p>
                <a:r>
                  <a:rPr lang="en-US">
                    <a:noFill/>
                  </a:rPr>
                  <a:t> </a:t>
                </a:r>
              </a:p>
            </p:txBody>
          </p:sp>
        </mc:Fallback>
      </mc:AlternateContent>
      <p:sp>
        <p:nvSpPr>
          <p:cNvPr id="148" name="CustomShape 14"/>
          <p:cNvSpPr/>
          <p:nvPr/>
        </p:nvSpPr>
        <p:spPr>
          <a:xfrm>
            <a:off x="2819400" y="5159497"/>
            <a:ext cx="191880" cy="518400"/>
          </a:xfrm>
          <a:prstGeom prst="rect">
            <a:avLst/>
          </a:prstGeom>
          <a:blipFill rotWithShape="0">
            <a:blip r:embed="rId3"/>
            <a:stretch>
              <a:fillRect/>
            </a:stretch>
          </a:blip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1800" b="0" strike="noStrike" spc="-1" dirty="0" smtClean="0">
                <a:latin typeface="Arial"/>
                <a:ea typeface="DejaVu Sans"/>
              </a:rPr>
              <a:t> </a:t>
            </a:r>
            <a:endParaRPr lang="en-US" sz="1800" b="0" strike="noStrike" spc="-1" dirty="0">
              <a:latin typeface="Arial"/>
            </a:endParaRPr>
          </a:p>
        </p:txBody>
      </p:sp>
      <mc:AlternateContent xmlns:mc="http://schemas.openxmlformats.org/markup-compatibility/2006" xmlns:a14="http://schemas.microsoft.com/office/drawing/2010/main">
        <mc:Choice Requires="a14">
          <p:sp>
            <p:nvSpPr>
              <p:cNvPr id="149" name="TextBox 148"/>
              <p:cNvSpPr txBox="1"/>
              <p:nvPr/>
            </p:nvSpPr>
            <p:spPr>
              <a:xfrm>
                <a:off x="2878139" y="5237235"/>
                <a:ext cx="437940"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b="0" i="1" smtClean="0">
                          <a:solidFill>
                            <a:schemeClr val="tx2"/>
                          </a:solidFill>
                          <a:latin typeface="Cambria Math" panose="02040503050406030204" pitchFamily="18" charset="0"/>
                          <a:ea typeface="Cambria Math" panose="02040503050406030204" pitchFamily="18" charset="0"/>
                        </a:rPr>
                        <m:t>×</m:t>
                      </m:r>
                    </m:oMath>
                  </m:oMathPara>
                </a14:m>
                <a:endParaRPr lang="en-US" sz="2000" dirty="0">
                  <a:solidFill>
                    <a:schemeClr val="tx2"/>
                  </a:solidFill>
                </a:endParaRPr>
              </a:p>
            </p:txBody>
          </p:sp>
        </mc:Choice>
        <mc:Fallback xmlns="">
          <p:sp>
            <p:nvSpPr>
              <p:cNvPr id="149" name="TextBox 148"/>
              <p:cNvSpPr txBox="1">
                <a:spLocks noRot="1" noChangeAspect="1" noMove="1" noResize="1" noEditPoints="1" noAdjustHandles="1" noChangeArrowheads="1" noChangeShapeType="1" noTextEdit="1"/>
              </p:cNvSpPr>
              <p:nvPr/>
            </p:nvSpPr>
            <p:spPr>
              <a:xfrm>
                <a:off x="2878139" y="5237235"/>
                <a:ext cx="437940" cy="400110"/>
              </a:xfrm>
              <a:prstGeom prst="rect">
                <a:avLst/>
              </a:prstGeom>
              <a:blipFill>
                <a:blip r:embed="rId2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8198562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 name="CustomShape 1"/>
          <p:cNvSpPr/>
          <p:nvPr/>
        </p:nvSpPr>
        <p:spPr>
          <a:xfrm>
            <a:off x="640080" y="228600"/>
            <a:ext cx="7863120" cy="521766"/>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r>
              <a:rPr lang="en-US" sz="2800" spc="-1" dirty="0">
                <a:solidFill>
                  <a:srgbClr val="FFFFFF"/>
                </a:solidFill>
                <a:latin typeface="Calibri" panose="020F0502020204030204" pitchFamily="34" charset="0"/>
                <a:ea typeface="DejaVu Sans"/>
                <a:cs typeface="Calibri" panose="020F0502020204030204" pitchFamily="34" charset="0"/>
              </a:rPr>
              <a:t>Normalization of the Adjacency Matrix</a:t>
            </a:r>
          </a:p>
        </p:txBody>
      </p:sp>
      <p:sp>
        <p:nvSpPr>
          <p:cNvPr id="285" name="Formula 13"/>
          <p:cNvSpPr txBox="1"/>
          <p:nvPr/>
        </p:nvSpPr>
        <p:spPr>
          <a:xfrm>
            <a:off x="2748960" y="1943280"/>
            <a:ext cx="191880" cy="518400"/>
          </a:xfrm>
          <a:prstGeom prst="rect">
            <a:avLst/>
          </a:prstGeom>
        </p:spPr>
        <p:txBody>
          <a:bodyPr/>
          <a:lstStyle/>
          <a:p>
            <a:endParaRPr dirty="0"/>
          </a:p>
        </p:txBody>
      </p:sp>
      <p:sp>
        <p:nvSpPr>
          <p:cNvPr id="287" name="Formula 15"/>
          <p:cNvSpPr txBox="1"/>
          <p:nvPr/>
        </p:nvSpPr>
        <p:spPr>
          <a:xfrm>
            <a:off x="1817280" y="1940040"/>
            <a:ext cx="191880" cy="518400"/>
          </a:xfrm>
          <a:prstGeom prst="rect">
            <a:avLst/>
          </a:prstGeom>
        </p:spPr>
        <p:txBody>
          <a:bodyPr/>
          <a:lstStyle/>
          <a:p>
            <a:endParaRPr dirty="0"/>
          </a:p>
        </p:txBody>
      </p:sp>
      <p:sp>
        <p:nvSpPr>
          <p:cNvPr id="289" name="Formula 17"/>
          <p:cNvSpPr txBox="1"/>
          <p:nvPr/>
        </p:nvSpPr>
        <p:spPr>
          <a:xfrm>
            <a:off x="1962000" y="2694600"/>
            <a:ext cx="191880" cy="518400"/>
          </a:xfrm>
          <a:prstGeom prst="rect">
            <a:avLst/>
          </a:prstGeom>
        </p:spPr>
        <p:txBody>
          <a:bodyPr/>
          <a:lstStyle/>
          <a:p>
            <a:endParaRPr dirty="0"/>
          </a:p>
        </p:txBody>
      </p:sp>
      <p:sp>
        <p:nvSpPr>
          <p:cNvPr id="291" name="Formula 19"/>
          <p:cNvSpPr txBox="1"/>
          <p:nvPr/>
        </p:nvSpPr>
        <p:spPr>
          <a:xfrm>
            <a:off x="2524680" y="2697840"/>
            <a:ext cx="191880" cy="518400"/>
          </a:xfrm>
          <a:prstGeom prst="rect">
            <a:avLst/>
          </a:prstGeom>
        </p:spPr>
        <p:txBody>
          <a:bodyPr/>
          <a:lstStyle/>
          <a:p>
            <a:endParaRPr dirty="0"/>
          </a:p>
        </p:txBody>
      </p:sp>
      <p:grpSp>
        <p:nvGrpSpPr>
          <p:cNvPr id="2" name="Group 1"/>
          <p:cNvGrpSpPr/>
          <p:nvPr/>
        </p:nvGrpSpPr>
        <p:grpSpPr>
          <a:xfrm>
            <a:off x="1308960" y="1349280"/>
            <a:ext cx="2075400" cy="2055600"/>
            <a:chOff x="1308960" y="1349280"/>
            <a:chExt cx="2075400" cy="2055600"/>
          </a:xfrm>
        </p:grpSpPr>
        <p:grpSp>
          <p:nvGrpSpPr>
            <p:cNvPr id="275" name="Group 3"/>
            <p:cNvGrpSpPr/>
            <p:nvPr/>
          </p:nvGrpSpPr>
          <p:grpSpPr>
            <a:xfrm>
              <a:off x="1308960" y="1349280"/>
              <a:ext cx="2075400" cy="2055600"/>
              <a:chOff x="1308960" y="1349280"/>
              <a:chExt cx="2075400" cy="2055600"/>
            </a:xfrm>
          </p:grpSpPr>
          <p:sp>
            <p:nvSpPr>
              <p:cNvPr id="276" name="Line 4"/>
              <p:cNvSpPr/>
              <p:nvPr/>
            </p:nvSpPr>
            <p:spPr>
              <a:xfrm flipV="1">
                <a:off x="2458440" y="1743480"/>
                <a:ext cx="526320" cy="508320"/>
              </a:xfrm>
              <a:prstGeom prst="line">
                <a:avLst/>
              </a:prstGeom>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77" name="Line 5"/>
              <p:cNvSpPr/>
              <p:nvPr/>
            </p:nvSpPr>
            <p:spPr>
              <a:xfrm flipH="1" flipV="1">
                <a:off x="1793520" y="1740240"/>
                <a:ext cx="507960" cy="526320"/>
              </a:xfrm>
              <a:prstGeom prst="line">
                <a:avLst/>
              </a:prstGeom>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78" name="CustomShape 6"/>
              <p:cNvSpPr/>
              <p:nvPr/>
            </p:nvSpPr>
            <p:spPr>
              <a:xfrm rot="2760600">
                <a:off x="2186280" y="2148480"/>
                <a:ext cx="367560" cy="377280"/>
              </a:xfrm>
              <a:prstGeom prst="ellipse">
                <a:avLst/>
              </a:prstGeom>
              <a:ln>
                <a:solidFill>
                  <a:srgbClr val="4A7EBB"/>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279" name="Line 7"/>
              <p:cNvSpPr/>
              <p:nvPr/>
            </p:nvSpPr>
            <p:spPr>
              <a:xfrm>
                <a:off x="2497680" y="2469600"/>
                <a:ext cx="507960" cy="526320"/>
              </a:xfrm>
              <a:prstGeom prst="line">
                <a:avLst/>
              </a:prstGeom>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80" name="Line 8"/>
              <p:cNvSpPr/>
              <p:nvPr/>
            </p:nvSpPr>
            <p:spPr>
              <a:xfrm flipH="1">
                <a:off x="1707840" y="2468520"/>
                <a:ext cx="526320" cy="507960"/>
              </a:xfrm>
              <a:prstGeom prst="line">
                <a:avLst/>
              </a:prstGeom>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81" name="CustomShape 9"/>
              <p:cNvSpPr/>
              <p:nvPr/>
            </p:nvSpPr>
            <p:spPr>
              <a:xfrm rot="2760600">
                <a:off x="2937240" y="1423800"/>
                <a:ext cx="367560" cy="377280"/>
              </a:xfrm>
              <a:prstGeom prst="ellipse">
                <a:avLst/>
              </a:prstGeom>
              <a:ln>
                <a:solidFill>
                  <a:srgbClr val="4A7EBB"/>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282" name="CustomShape 10"/>
              <p:cNvSpPr/>
              <p:nvPr/>
            </p:nvSpPr>
            <p:spPr>
              <a:xfrm rot="2760600">
                <a:off x="1468080" y="1433160"/>
                <a:ext cx="367560" cy="377280"/>
              </a:xfrm>
              <a:prstGeom prst="ellipse">
                <a:avLst/>
              </a:prstGeom>
              <a:ln>
                <a:solidFill>
                  <a:srgbClr val="4A7EBB"/>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283" name="CustomShape 11"/>
              <p:cNvSpPr/>
              <p:nvPr/>
            </p:nvSpPr>
            <p:spPr>
              <a:xfrm rot="2760600">
                <a:off x="2935440" y="2953080"/>
                <a:ext cx="367560" cy="377280"/>
              </a:xfrm>
              <a:prstGeom prst="ellipse">
                <a:avLst/>
              </a:prstGeom>
              <a:ln>
                <a:solidFill>
                  <a:srgbClr val="4A7EBB"/>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284" name="CustomShape 12"/>
              <p:cNvSpPr/>
              <p:nvPr/>
            </p:nvSpPr>
            <p:spPr>
              <a:xfrm rot="2760600">
                <a:off x="1388520" y="2918880"/>
                <a:ext cx="367560" cy="377280"/>
              </a:xfrm>
              <a:prstGeom prst="ellipse">
                <a:avLst/>
              </a:prstGeom>
              <a:ln>
                <a:solidFill>
                  <a:srgbClr val="4A7EBB"/>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grpSp>
        <p:sp>
          <p:nvSpPr>
            <p:cNvPr id="286" name="CustomShape 14"/>
            <p:cNvSpPr/>
            <p:nvPr/>
          </p:nvSpPr>
          <p:spPr>
            <a:xfrm>
              <a:off x="2748960" y="1943280"/>
              <a:ext cx="191880" cy="518400"/>
            </a:xfrm>
            <a:prstGeom prst="rect">
              <a:avLst/>
            </a:prstGeom>
            <a:blipFill rotWithShape="0">
              <a:blip r:embed="rId3"/>
              <a:stretch>
                <a:fillRect/>
              </a:stretch>
            </a:blip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1800" b="0" strike="noStrike" spc="-1" dirty="0" smtClean="0">
                  <a:latin typeface="Arial"/>
                  <a:ea typeface="DejaVu Sans"/>
                </a:rPr>
                <a:t> </a:t>
              </a:r>
              <a:endParaRPr lang="en-US" sz="1800" b="0" strike="noStrike" spc="-1" dirty="0">
                <a:latin typeface="Arial"/>
              </a:endParaRPr>
            </a:p>
          </p:txBody>
        </p:sp>
        <p:sp>
          <p:nvSpPr>
            <p:cNvPr id="288" name="CustomShape 16"/>
            <p:cNvSpPr/>
            <p:nvPr/>
          </p:nvSpPr>
          <p:spPr>
            <a:xfrm>
              <a:off x="1817280" y="1940040"/>
              <a:ext cx="191880" cy="518400"/>
            </a:xfrm>
            <a:prstGeom prst="rect">
              <a:avLst/>
            </a:prstGeom>
            <a:blipFill rotWithShape="0">
              <a:blip r:embed="rId4"/>
              <a:stretch>
                <a:fillRect/>
              </a:stretch>
            </a:blip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1800" b="0" strike="noStrike" spc="-1">
                  <a:latin typeface="Arial"/>
                  <a:ea typeface="DejaVu Sans"/>
                </a:rPr>
                <a:t> </a:t>
              </a:r>
              <a:endParaRPr lang="en-US" sz="1800" b="0" strike="noStrike" spc="-1">
                <a:latin typeface="Arial"/>
              </a:endParaRPr>
            </a:p>
          </p:txBody>
        </p:sp>
        <p:sp>
          <p:nvSpPr>
            <p:cNvPr id="290" name="CustomShape 18"/>
            <p:cNvSpPr/>
            <p:nvPr/>
          </p:nvSpPr>
          <p:spPr>
            <a:xfrm>
              <a:off x="1962000" y="2694600"/>
              <a:ext cx="191880" cy="518400"/>
            </a:xfrm>
            <a:prstGeom prst="rect">
              <a:avLst/>
            </a:prstGeom>
            <a:blipFill rotWithShape="0">
              <a:blip r:embed="rId5"/>
              <a:stretch>
                <a:fillRect/>
              </a:stretch>
            </a:blip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1800" b="0" strike="noStrike" spc="-1">
                  <a:latin typeface="Arial"/>
                  <a:ea typeface="DejaVu Sans"/>
                </a:rPr>
                <a:t> </a:t>
              </a:r>
              <a:endParaRPr lang="en-US" sz="1800" b="0" strike="noStrike" spc="-1">
                <a:latin typeface="Arial"/>
              </a:endParaRPr>
            </a:p>
          </p:txBody>
        </p:sp>
        <p:sp>
          <p:nvSpPr>
            <p:cNvPr id="292" name="CustomShape 20"/>
            <p:cNvSpPr/>
            <p:nvPr/>
          </p:nvSpPr>
          <p:spPr>
            <a:xfrm>
              <a:off x="2524680" y="2697840"/>
              <a:ext cx="191880" cy="518400"/>
            </a:xfrm>
            <a:prstGeom prst="rect">
              <a:avLst/>
            </a:prstGeom>
            <a:blipFill rotWithShape="0">
              <a:blip r:embed="rId6"/>
              <a:stretch>
                <a:fillRect/>
              </a:stretch>
            </a:blip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1800" b="0" strike="noStrike" spc="-1">
                  <a:latin typeface="Arial"/>
                  <a:ea typeface="DejaVu Sans"/>
                </a:rPr>
                <a:t> </a:t>
              </a:r>
              <a:endParaRPr lang="en-US" sz="1800" b="0" strike="noStrike" spc="-1">
                <a:latin typeface="Arial"/>
              </a:endParaRPr>
            </a:p>
          </p:txBody>
        </p:sp>
      </p:grpSp>
      <p:sp>
        <p:nvSpPr>
          <p:cNvPr id="380" name="Formula 108"/>
          <p:cNvSpPr txBox="1"/>
          <p:nvPr/>
        </p:nvSpPr>
        <p:spPr>
          <a:xfrm>
            <a:off x="4156920" y="4217400"/>
            <a:ext cx="765000" cy="523080"/>
          </a:xfrm>
          <a:prstGeom prst="rect">
            <a:avLst/>
          </a:prstGeom>
        </p:spPr>
        <p:txBody>
          <a:bodyPr/>
          <a:lstStyle/>
          <a:p>
            <a:endParaRPr dirty="0"/>
          </a:p>
        </p:txBody>
      </p:sp>
      <p:sp>
        <p:nvSpPr>
          <p:cNvPr id="384" name="Line 112"/>
          <p:cNvSpPr/>
          <p:nvPr/>
        </p:nvSpPr>
        <p:spPr>
          <a:xfrm>
            <a:off x="0" y="3607200"/>
            <a:ext cx="9144000" cy="360"/>
          </a:xfrm>
          <a:prstGeom prst="line">
            <a:avLst/>
          </a:prstGeom>
          <a:ln w="57240">
            <a:solidFill>
              <a:schemeClr val="bg1">
                <a:lumMod val="50000"/>
              </a:schemeClr>
            </a:solidFill>
            <a:round/>
          </a:ln>
        </p:spPr>
        <p:style>
          <a:lnRef idx="1">
            <a:schemeClr val="accent1"/>
          </a:lnRef>
          <a:fillRef idx="0">
            <a:schemeClr val="accent1"/>
          </a:fillRef>
          <a:effectRef idx="0">
            <a:schemeClr val="accent1"/>
          </a:effectRef>
          <a:fontRef idx="minor"/>
        </p:style>
      </p:sp>
      <p:sp>
        <p:nvSpPr>
          <p:cNvPr id="385" name="Line 113"/>
          <p:cNvSpPr/>
          <p:nvPr/>
        </p:nvSpPr>
        <p:spPr>
          <a:xfrm flipH="1">
            <a:off x="4572000" y="924120"/>
            <a:ext cx="0" cy="2683080"/>
          </a:xfrm>
          <a:prstGeom prst="line">
            <a:avLst/>
          </a:prstGeom>
          <a:ln w="57240">
            <a:solidFill>
              <a:schemeClr val="bg1">
                <a:lumMod val="50000"/>
              </a:schemeClr>
            </a:solidFill>
            <a:round/>
          </a:ln>
        </p:spPr>
        <p:style>
          <a:lnRef idx="1">
            <a:schemeClr val="accent1"/>
          </a:lnRef>
          <a:fillRef idx="0">
            <a:schemeClr val="accent1"/>
          </a:fillRef>
          <a:effectRef idx="0">
            <a:schemeClr val="accent1"/>
          </a:effectRef>
          <a:fontRef idx="minor"/>
        </p:style>
      </p:sp>
      <p:sp>
        <p:nvSpPr>
          <p:cNvPr id="386" name="CustomShape 114"/>
          <p:cNvSpPr/>
          <p:nvPr/>
        </p:nvSpPr>
        <p:spPr>
          <a:xfrm>
            <a:off x="1907280" y="993240"/>
            <a:ext cx="1211760" cy="364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800" b="0" strike="noStrike" spc="-1">
                <a:solidFill>
                  <a:srgbClr val="006666"/>
                </a:solidFill>
                <a:latin typeface="Trebuchet MS"/>
                <a:ea typeface="DejaVu Sans"/>
              </a:rPr>
              <a:t>degree</a:t>
            </a:r>
            <a:endParaRPr lang="en-US" sz="1800" b="0" strike="noStrike" spc="-1">
              <a:latin typeface="Arial"/>
            </a:endParaRPr>
          </a:p>
        </p:txBody>
      </p:sp>
      <p:sp>
        <p:nvSpPr>
          <p:cNvPr id="387" name="CustomShape 115"/>
          <p:cNvSpPr/>
          <p:nvPr/>
        </p:nvSpPr>
        <p:spPr>
          <a:xfrm>
            <a:off x="6702480" y="978840"/>
            <a:ext cx="642960" cy="364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800" b="0" strike="noStrike" spc="-1">
                <a:solidFill>
                  <a:srgbClr val="006666"/>
                </a:solidFill>
                <a:latin typeface="Trebuchet MS"/>
                <a:ea typeface="DejaVu Sans"/>
              </a:rPr>
              <a:t>core</a:t>
            </a:r>
            <a:endParaRPr lang="en-US" sz="1800" b="0" strike="noStrike" spc="-1">
              <a:latin typeface="Arial"/>
            </a:endParaRPr>
          </a:p>
        </p:txBody>
      </p:sp>
      <p:sp>
        <p:nvSpPr>
          <p:cNvPr id="388" name="CustomShape 116"/>
          <p:cNvSpPr/>
          <p:nvPr/>
        </p:nvSpPr>
        <p:spPr>
          <a:xfrm>
            <a:off x="1541338" y="3657600"/>
            <a:ext cx="1650393" cy="644877"/>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algn="ctr">
              <a:lnSpc>
                <a:spcPct val="100000"/>
              </a:lnSpc>
            </a:pPr>
            <a:r>
              <a:rPr lang="en-US" sz="1800" b="0" strike="noStrike" spc="-1" dirty="0" smtClean="0">
                <a:solidFill>
                  <a:srgbClr val="006666"/>
                </a:solidFill>
                <a:latin typeface="Trebuchet MS"/>
                <a:ea typeface="DejaVu Sans"/>
              </a:rPr>
              <a:t>degree-core difference</a:t>
            </a:r>
            <a:endParaRPr lang="en-US" sz="1800" b="0" strike="noStrike" spc="-1" dirty="0">
              <a:latin typeface="Arial"/>
            </a:endParaRPr>
          </a:p>
        </p:txBody>
      </p:sp>
      <p:grpSp>
        <p:nvGrpSpPr>
          <p:cNvPr id="3" name="Group 2"/>
          <p:cNvGrpSpPr/>
          <p:nvPr/>
        </p:nvGrpSpPr>
        <p:grpSpPr>
          <a:xfrm>
            <a:off x="6053400" y="1354860"/>
            <a:ext cx="2009160" cy="1897200"/>
            <a:chOff x="6053400" y="1354860"/>
            <a:chExt cx="2009160" cy="1897200"/>
          </a:xfrm>
        </p:grpSpPr>
        <p:sp>
          <p:nvSpPr>
            <p:cNvPr id="294" name="Line 22"/>
            <p:cNvSpPr/>
            <p:nvPr/>
          </p:nvSpPr>
          <p:spPr>
            <a:xfrm flipV="1">
              <a:off x="7135200" y="1670040"/>
              <a:ext cx="526320" cy="507960"/>
            </a:xfrm>
            <a:prstGeom prst="line">
              <a:avLst/>
            </a:prstGeom>
            <a:ln w="38160">
              <a:solidFill>
                <a:schemeClr val="accent4">
                  <a:lumMod val="75000"/>
                </a:schemeClr>
              </a:solidFill>
              <a:round/>
              <a:tailEnd type="triangle" w="med" len="med"/>
            </a:ln>
          </p:spPr>
          <p:style>
            <a:lnRef idx="1">
              <a:schemeClr val="accent1"/>
            </a:lnRef>
            <a:fillRef idx="0">
              <a:schemeClr val="accent1"/>
            </a:fillRef>
            <a:effectRef idx="0">
              <a:schemeClr val="accent1"/>
            </a:effectRef>
            <a:fontRef idx="minor"/>
          </p:style>
        </p:sp>
        <p:sp>
          <p:nvSpPr>
            <p:cNvPr id="295" name="Line 23"/>
            <p:cNvSpPr/>
            <p:nvPr/>
          </p:nvSpPr>
          <p:spPr>
            <a:xfrm flipH="1" flipV="1">
              <a:off x="6470280" y="1666440"/>
              <a:ext cx="507960" cy="526320"/>
            </a:xfrm>
            <a:prstGeom prst="line">
              <a:avLst/>
            </a:prstGeom>
            <a:ln w="38160">
              <a:solidFill>
                <a:schemeClr val="accent3">
                  <a:lumMod val="75000"/>
                </a:schemeClr>
              </a:solidFill>
              <a:round/>
              <a:tailEnd type="triangle" w="med" len="med"/>
            </a:ln>
          </p:spPr>
          <p:style>
            <a:lnRef idx="1">
              <a:schemeClr val="accent1"/>
            </a:lnRef>
            <a:fillRef idx="0">
              <a:schemeClr val="accent1"/>
            </a:fillRef>
            <a:effectRef idx="0">
              <a:schemeClr val="accent1"/>
            </a:effectRef>
            <a:fontRef idx="minor"/>
          </p:style>
        </p:sp>
        <p:sp>
          <p:nvSpPr>
            <p:cNvPr id="296" name="CustomShape 24"/>
            <p:cNvSpPr/>
            <p:nvPr/>
          </p:nvSpPr>
          <p:spPr>
            <a:xfrm rot="2760600">
              <a:off x="6863040" y="2074680"/>
              <a:ext cx="367560" cy="377280"/>
            </a:xfrm>
            <a:prstGeom prst="ellipse">
              <a:avLst/>
            </a:prstGeom>
            <a:ln>
              <a:solidFill>
                <a:srgbClr val="4A7EBB"/>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297" name="Line 25"/>
            <p:cNvSpPr/>
            <p:nvPr/>
          </p:nvSpPr>
          <p:spPr>
            <a:xfrm>
              <a:off x="7174440" y="2395800"/>
              <a:ext cx="507960" cy="526320"/>
            </a:xfrm>
            <a:prstGeom prst="line">
              <a:avLst/>
            </a:prstGeom>
            <a:ln w="38160">
              <a:solidFill>
                <a:schemeClr val="accent3">
                  <a:lumMod val="75000"/>
                </a:schemeClr>
              </a:solidFill>
              <a:round/>
              <a:tailEnd type="triangle" w="med" len="med"/>
            </a:ln>
          </p:spPr>
          <p:style>
            <a:lnRef idx="1">
              <a:schemeClr val="accent1"/>
            </a:lnRef>
            <a:fillRef idx="0">
              <a:schemeClr val="accent1"/>
            </a:fillRef>
            <a:effectRef idx="0">
              <a:schemeClr val="accent1"/>
            </a:effectRef>
            <a:fontRef idx="minor"/>
          </p:style>
        </p:sp>
        <p:sp>
          <p:nvSpPr>
            <p:cNvPr id="298" name="Line 26"/>
            <p:cNvSpPr/>
            <p:nvPr/>
          </p:nvSpPr>
          <p:spPr>
            <a:xfrm flipH="1">
              <a:off x="6384600" y="2394720"/>
              <a:ext cx="526320" cy="507960"/>
            </a:xfrm>
            <a:prstGeom prst="line">
              <a:avLst/>
            </a:prstGeom>
            <a:ln w="38160">
              <a:solidFill>
                <a:schemeClr val="accent6">
                  <a:lumMod val="75000"/>
                </a:schemeClr>
              </a:solidFill>
              <a:round/>
              <a:tailEnd type="triangle" w="med" len="med"/>
            </a:ln>
          </p:spPr>
          <p:style>
            <a:lnRef idx="1">
              <a:schemeClr val="accent1"/>
            </a:lnRef>
            <a:fillRef idx="0">
              <a:schemeClr val="accent1"/>
            </a:fillRef>
            <a:effectRef idx="0">
              <a:schemeClr val="accent1"/>
            </a:effectRef>
            <a:fontRef idx="minor"/>
          </p:style>
        </p:sp>
        <p:sp>
          <p:nvSpPr>
            <p:cNvPr id="299" name="CustomShape 27"/>
            <p:cNvSpPr/>
            <p:nvPr/>
          </p:nvSpPr>
          <p:spPr>
            <a:xfrm rot="2760600">
              <a:off x="7614000" y="1350000"/>
              <a:ext cx="367560" cy="377280"/>
            </a:xfrm>
            <a:prstGeom prst="ellipse">
              <a:avLst/>
            </a:prstGeom>
            <a:ln>
              <a:solidFill>
                <a:srgbClr val="7D5FA0"/>
              </a:solidFill>
              <a:round/>
            </a:ln>
            <a:effectLst>
              <a:outerShdw blurRad="40000" dist="23040" dir="5400000" rotWithShape="0">
                <a:srgbClr val="000000">
                  <a:alpha val="35000"/>
                </a:srgbClr>
              </a:outerShdw>
            </a:effectLst>
          </p:spPr>
          <p:style>
            <a:lnRef idx="1">
              <a:schemeClr val="accent4"/>
            </a:lnRef>
            <a:fillRef idx="3">
              <a:schemeClr val="accent4"/>
            </a:fillRef>
            <a:effectRef idx="2">
              <a:schemeClr val="accent4"/>
            </a:effectRef>
            <a:fontRef idx="minor"/>
          </p:style>
        </p:sp>
        <p:sp>
          <p:nvSpPr>
            <p:cNvPr id="300" name="CustomShape 28"/>
            <p:cNvSpPr/>
            <p:nvPr/>
          </p:nvSpPr>
          <p:spPr>
            <a:xfrm rot="2760600">
              <a:off x="6144840" y="1359360"/>
              <a:ext cx="367560" cy="377280"/>
            </a:xfrm>
            <a:prstGeom prst="ellipse">
              <a:avLst/>
            </a:prstGeom>
            <a:ln>
              <a:solidFill>
                <a:srgbClr val="98B855"/>
              </a:solidFill>
              <a:round/>
            </a:ln>
            <a:effectLst>
              <a:outerShdw blurRad="40000" dist="23040" dir="5400000" rotWithShape="0">
                <a:srgbClr val="000000">
                  <a:alpha val="35000"/>
                </a:srgbClr>
              </a:outerShdw>
            </a:effectLst>
          </p:spPr>
          <p:style>
            <a:lnRef idx="1">
              <a:schemeClr val="accent3"/>
            </a:lnRef>
            <a:fillRef idx="3">
              <a:schemeClr val="accent3"/>
            </a:fillRef>
            <a:effectRef idx="2">
              <a:schemeClr val="accent3"/>
            </a:effectRef>
            <a:fontRef idx="minor"/>
          </p:style>
        </p:sp>
        <p:sp>
          <p:nvSpPr>
            <p:cNvPr id="301" name="CustomShape 29"/>
            <p:cNvSpPr/>
            <p:nvPr/>
          </p:nvSpPr>
          <p:spPr>
            <a:xfrm rot="2760600">
              <a:off x="7612200" y="2879640"/>
              <a:ext cx="367560" cy="377280"/>
            </a:xfrm>
            <a:prstGeom prst="ellipse">
              <a:avLst/>
            </a:prstGeom>
            <a:ln>
              <a:solidFill>
                <a:srgbClr val="98B855"/>
              </a:solidFill>
              <a:round/>
            </a:ln>
            <a:effectLst>
              <a:outerShdw blurRad="40000" dist="23040" dir="5400000" rotWithShape="0">
                <a:srgbClr val="000000">
                  <a:alpha val="35000"/>
                </a:srgbClr>
              </a:outerShdw>
            </a:effectLst>
          </p:spPr>
          <p:style>
            <a:lnRef idx="1">
              <a:schemeClr val="accent3"/>
            </a:lnRef>
            <a:fillRef idx="3">
              <a:schemeClr val="accent3"/>
            </a:fillRef>
            <a:effectRef idx="2">
              <a:schemeClr val="accent3"/>
            </a:effectRef>
            <a:fontRef idx="minor"/>
          </p:style>
        </p:sp>
        <p:sp>
          <p:nvSpPr>
            <p:cNvPr id="302" name="CustomShape 30"/>
            <p:cNvSpPr/>
            <p:nvPr/>
          </p:nvSpPr>
          <p:spPr>
            <a:xfrm rot="2760600">
              <a:off x="6065280" y="2845080"/>
              <a:ext cx="367560" cy="377280"/>
            </a:xfrm>
            <a:prstGeom prst="ellipse">
              <a:avLst/>
            </a:prstGeom>
            <a:ln>
              <a:solidFill>
                <a:srgbClr val="F59240"/>
              </a:solidFill>
              <a:round/>
            </a:ln>
            <a:effectLst>
              <a:outerShdw blurRad="40000" dist="23040" dir="5400000" rotWithShape="0">
                <a:srgbClr val="000000">
                  <a:alpha val="35000"/>
                </a:srgbClr>
              </a:outerShdw>
            </a:effectLst>
          </p:spPr>
          <p:style>
            <a:lnRef idx="1">
              <a:schemeClr val="accent6"/>
            </a:lnRef>
            <a:fillRef idx="3">
              <a:schemeClr val="accent6"/>
            </a:fillRef>
            <a:effectRef idx="2">
              <a:schemeClr val="accent6"/>
            </a:effectRef>
            <a:fontRef idx="minor"/>
          </p:style>
        </p:sp>
        <p:sp>
          <p:nvSpPr>
            <p:cNvPr id="303" name="CustomShape 31"/>
            <p:cNvSpPr/>
            <p:nvPr/>
          </p:nvSpPr>
          <p:spPr>
            <a:xfrm>
              <a:off x="6651000" y="2598840"/>
              <a:ext cx="360" cy="276480"/>
            </a:xfrm>
            <a:prstGeom prst="rect">
              <a:avLst/>
            </a:prstGeom>
            <a:noFill/>
            <a:ln>
              <a:noFill/>
            </a:ln>
          </p:spPr>
          <p:style>
            <a:lnRef idx="0">
              <a:scrgbClr r="0" g="0" b="0"/>
            </a:lnRef>
            <a:fillRef idx="0">
              <a:scrgbClr r="0" g="0" b="0"/>
            </a:fillRef>
            <a:effectRef idx="0">
              <a:scrgbClr r="0" g="0" b="0"/>
            </a:effectRef>
            <a:fontRef idx="minor"/>
          </p:style>
        </p:sp>
        <p:sp>
          <p:nvSpPr>
            <p:cNvPr id="311" name="CustomShape 39"/>
            <p:cNvSpPr/>
            <p:nvPr/>
          </p:nvSpPr>
          <p:spPr>
            <a:xfrm>
              <a:off x="6053400" y="2878200"/>
              <a:ext cx="407160" cy="276480"/>
            </a:xfrm>
            <a:prstGeom prst="rect">
              <a:avLst/>
            </a:prstGeom>
            <a:blipFill rotWithShape="0">
              <a:blip r:embed="rId7"/>
              <a:stretch>
                <a:fillRect l="-11893" r="-4469" b="-17725"/>
              </a:stretch>
            </a:blip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1800" b="0" strike="noStrike" spc="-1" dirty="0">
                  <a:latin typeface="Arial"/>
                  <a:ea typeface="DejaVu Sans"/>
                </a:rPr>
                <a:t> </a:t>
              </a:r>
              <a:endParaRPr lang="en-US" sz="1800" b="0" strike="noStrike" spc="-1" dirty="0">
                <a:latin typeface="Arial"/>
              </a:endParaRPr>
            </a:p>
          </p:txBody>
        </p:sp>
        <p:sp>
          <p:nvSpPr>
            <p:cNvPr id="314" name="Formula 42"/>
            <p:cNvSpPr txBox="1"/>
            <p:nvPr/>
          </p:nvSpPr>
          <p:spPr>
            <a:xfrm>
              <a:off x="7097400" y="2849040"/>
              <a:ext cx="496440" cy="276480"/>
            </a:xfrm>
            <a:prstGeom prst="rect">
              <a:avLst/>
            </a:prstGeom>
          </p:spPr>
          <p:txBody>
            <a:bodyPr/>
            <a:lstStyle/>
            <a:p>
              <a:endParaRPr dirty="0"/>
            </a:p>
          </p:txBody>
        </p:sp>
        <p:sp>
          <p:nvSpPr>
            <p:cNvPr id="316" name="Formula 44"/>
            <p:cNvSpPr txBox="1"/>
            <p:nvPr/>
          </p:nvSpPr>
          <p:spPr>
            <a:xfrm>
              <a:off x="6095160" y="1815840"/>
              <a:ext cx="496440" cy="276480"/>
            </a:xfrm>
            <a:prstGeom prst="rect">
              <a:avLst/>
            </a:prstGeom>
          </p:spPr>
          <p:txBody>
            <a:bodyPr/>
            <a:lstStyle/>
            <a:p>
              <a:endParaRPr dirty="0"/>
            </a:p>
          </p:txBody>
        </p:sp>
        <p:sp>
          <p:nvSpPr>
            <p:cNvPr id="318" name="Formula 46"/>
            <p:cNvSpPr txBox="1"/>
            <p:nvPr/>
          </p:nvSpPr>
          <p:spPr>
            <a:xfrm>
              <a:off x="7566120" y="1800360"/>
              <a:ext cx="496440" cy="276480"/>
            </a:xfrm>
            <a:prstGeom prst="rect">
              <a:avLst/>
            </a:prstGeom>
          </p:spPr>
          <p:txBody>
            <a:bodyPr/>
            <a:lstStyle/>
            <a:p>
              <a:endParaRPr dirty="0"/>
            </a:p>
          </p:txBody>
        </p:sp>
        <p:sp>
          <p:nvSpPr>
            <p:cNvPr id="135" name="CustomShape 35"/>
            <p:cNvSpPr/>
            <p:nvPr/>
          </p:nvSpPr>
          <p:spPr>
            <a:xfrm>
              <a:off x="7657200" y="2912760"/>
              <a:ext cx="314640" cy="276480"/>
            </a:xfrm>
            <a:prstGeom prst="rect">
              <a:avLst/>
            </a:prstGeom>
            <a:blipFill rotWithShape="0">
              <a:blip r:embed="rId8"/>
              <a:stretch>
                <a:fillRect l="-15384" r="-5722" b="-17286"/>
              </a:stretch>
            </a:blip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1800" b="0" strike="noStrike" spc="-1">
                  <a:latin typeface="Arial"/>
                  <a:ea typeface="DejaVu Sans"/>
                </a:rPr>
                <a:t> </a:t>
              </a:r>
              <a:endParaRPr lang="en-US" sz="1800" b="0" strike="noStrike" spc="-1">
                <a:latin typeface="Arial"/>
              </a:endParaRPr>
            </a:p>
          </p:txBody>
        </p:sp>
        <p:sp>
          <p:nvSpPr>
            <p:cNvPr id="136" name="CustomShape 33"/>
            <p:cNvSpPr/>
            <p:nvPr/>
          </p:nvSpPr>
          <p:spPr>
            <a:xfrm>
              <a:off x="6192000" y="1392480"/>
              <a:ext cx="314640" cy="276480"/>
            </a:xfrm>
            <a:prstGeom prst="rect">
              <a:avLst/>
            </a:prstGeom>
            <a:blipFill rotWithShape="0">
              <a:blip r:embed="rId9"/>
              <a:stretch>
                <a:fillRect l="-17636" r="-5816" b="-17286"/>
              </a:stretch>
            </a:blip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1800" b="0" strike="noStrike" spc="-1">
                  <a:latin typeface="Arial"/>
                  <a:ea typeface="DejaVu Sans"/>
                </a:rPr>
                <a:t> </a:t>
              </a:r>
              <a:endParaRPr lang="en-US" sz="1800" b="0" strike="noStrike" spc="-1">
                <a:latin typeface="Arial"/>
              </a:endParaRPr>
            </a:p>
          </p:txBody>
        </p:sp>
        <p:sp>
          <p:nvSpPr>
            <p:cNvPr id="137" name="CustomShape 37"/>
            <p:cNvSpPr/>
            <p:nvPr/>
          </p:nvSpPr>
          <p:spPr>
            <a:xfrm>
              <a:off x="7657200" y="1375920"/>
              <a:ext cx="314640" cy="276480"/>
            </a:xfrm>
            <a:prstGeom prst="rect">
              <a:avLst/>
            </a:prstGeom>
            <a:blipFill rotWithShape="0">
              <a:blip r:embed="rId10"/>
              <a:stretch>
                <a:fillRect l="-15384" r="-5722" b="-17286"/>
              </a:stretch>
            </a:blip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1800" b="0" strike="noStrike" spc="-1">
                  <a:latin typeface="Arial"/>
                  <a:ea typeface="DejaVu Sans"/>
                </a:rPr>
                <a:t> </a:t>
              </a:r>
              <a:endParaRPr lang="en-US" sz="1800" b="0" strike="noStrike" spc="-1">
                <a:latin typeface="Arial"/>
              </a:endParaRPr>
            </a:p>
          </p:txBody>
        </p:sp>
      </p:grpSp>
      <p:grpSp>
        <p:nvGrpSpPr>
          <p:cNvPr id="8" name="Group 7"/>
          <p:cNvGrpSpPr/>
          <p:nvPr/>
        </p:nvGrpSpPr>
        <p:grpSpPr>
          <a:xfrm>
            <a:off x="1353960" y="4438927"/>
            <a:ext cx="1973520" cy="1961100"/>
            <a:chOff x="1353960" y="4438927"/>
            <a:chExt cx="1973520" cy="1961100"/>
          </a:xfrm>
        </p:grpSpPr>
        <p:sp>
          <p:nvSpPr>
            <p:cNvPr id="117" name="Line 26"/>
            <p:cNvSpPr/>
            <p:nvPr/>
          </p:nvSpPr>
          <p:spPr>
            <a:xfrm flipH="1">
              <a:off x="1698304" y="5477387"/>
              <a:ext cx="526320" cy="507960"/>
            </a:xfrm>
            <a:prstGeom prst="line">
              <a:avLst/>
            </a:prstGeom>
            <a:ln w="38160">
              <a:solidFill>
                <a:schemeClr val="accent6">
                  <a:lumMod val="75000"/>
                </a:schemeClr>
              </a:solidFill>
              <a:round/>
              <a:tailEnd type="triangle" w="med" len="med"/>
            </a:ln>
          </p:spPr>
          <p:style>
            <a:lnRef idx="1">
              <a:schemeClr val="accent1"/>
            </a:lnRef>
            <a:fillRef idx="0">
              <a:schemeClr val="accent1"/>
            </a:fillRef>
            <a:effectRef idx="0">
              <a:schemeClr val="accent1"/>
            </a:effectRef>
            <a:fontRef idx="minor"/>
          </p:style>
        </p:sp>
        <p:sp>
          <p:nvSpPr>
            <p:cNvPr id="116" name="Line 25"/>
            <p:cNvSpPr/>
            <p:nvPr/>
          </p:nvSpPr>
          <p:spPr>
            <a:xfrm>
              <a:off x="2496336" y="5477387"/>
              <a:ext cx="507960" cy="526320"/>
            </a:xfrm>
            <a:prstGeom prst="line">
              <a:avLst/>
            </a:prstGeom>
            <a:ln w="38160">
              <a:solidFill>
                <a:schemeClr val="accent3">
                  <a:lumMod val="75000"/>
                </a:schemeClr>
              </a:solidFill>
              <a:round/>
              <a:tailEnd type="triangle" w="med" len="med"/>
            </a:ln>
          </p:spPr>
          <p:style>
            <a:lnRef idx="1">
              <a:schemeClr val="accent1"/>
            </a:lnRef>
            <a:fillRef idx="0">
              <a:schemeClr val="accent1"/>
            </a:fillRef>
            <a:effectRef idx="0">
              <a:schemeClr val="accent1"/>
            </a:effectRef>
            <a:fontRef idx="minor"/>
          </p:style>
        </p:sp>
        <p:sp>
          <p:nvSpPr>
            <p:cNvPr id="114" name="Line 22"/>
            <p:cNvSpPr/>
            <p:nvPr/>
          </p:nvSpPr>
          <p:spPr>
            <a:xfrm flipV="1">
              <a:off x="2486582" y="4767021"/>
              <a:ext cx="526320" cy="507960"/>
            </a:xfrm>
            <a:prstGeom prst="line">
              <a:avLst/>
            </a:prstGeom>
            <a:ln w="38160">
              <a:solidFill>
                <a:schemeClr val="accent4">
                  <a:lumMod val="75000"/>
                </a:schemeClr>
              </a:solidFill>
              <a:round/>
              <a:tailEnd type="triangle" w="med" len="med"/>
            </a:ln>
          </p:spPr>
          <p:style>
            <a:lnRef idx="1">
              <a:schemeClr val="accent1"/>
            </a:lnRef>
            <a:fillRef idx="0">
              <a:schemeClr val="accent1"/>
            </a:fillRef>
            <a:effectRef idx="0">
              <a:schemeClr val="accent1"/>
            </a:effectRef>
            <a:fontRef idx="minor"/>
          </p:style>
        </p:sp>
        <p:sp>
          <p:nvSpPr>
            <p:cNvPr id="115" name="Line 23"/>
            <p:cNvSpPr/>
            <p:nvPr/>
          </p:nvSpPr>
          <p:spPr>
            <a:xfrm flipH="1" flipV="1">
              <a:off x="1762080" y="4764120"/>
              <a:ext cx="507960" cy="526320"/>
            </a:xfrm>
            <a:prstGeom prst="line">
              <a:avLst/>
            </a:prstGeom>
            <a:ln w="38160">
              <a:solidFill>
                <a:schemeClr val="accent3">
                  <a:lumMod val="75000"/>
                </a:schemeClr>
              </a:solidFill>
              <a:round/>
              <a:tailEnd type="triangle" w="med" len="med"/>
            </a:ln>
          </p:spPr>
          <p:style>
            <a:lnRef idx="1">
              <a:schemeClr val="accent1"/>
            </a:lnRef>
            <a:fillRef idx="0">
              <a:schemeClr val="accent1"/>
            </a:fillRef>
            <a:effectRef idx="0">
              <a:schemeClr val="accent1"/>
            </a:effectRef>
            <a:fontRef idx="minor"/>
          </p:style>
        </p:sp>
        <p:grpSp>
          <p:nvGrpSpPr>
            <p:cNvPr id="4" name="Group 3"/>
            <p:cNvGrpSpPr/>
            <p:nvPr/>
          </p:nvGrpSpPr>
          <p:grpSpPr>
            <a:xfrm>
              <a:off x="1353960" y="4438927"/>
              <a:ext cx="1973520" cy="1961100"/>
              <a:chOff x="1353960" y="4198140"/>
              <a:chExt cx="1973520" cy="1961100"/>
            </a:xfrm>
          </p:grpSpPr>
          <p:sp>
            <p:nvSpPr>
              <p:cNvPr id="321" name="CustomShape 49"/>
              <p:cNvSpPr/>
              <p:nvPr/>
            </p:nvSpPr>
            <p:spPr>
              <a:xfrm rot="2760600">
                <a:off x="2175840" y="4917960"/>
                <a:ext cx="367560" cy="377280"/>
              </a:xfrm>
              <a:prstGeom prst="ellipse">
                <a:avLst/>
              </a:prstGeom>
              <a:ln>
                <a:solidFill>
                  <a:srgbClr val="4A7EBB"/>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324" name="CustomShape 52"/>
              <p:cNvSpPr/>
              <p:nvPr/>
            </p:nvSpPr>
            <p:spPr>
              <a:xfrm rot="2760600">
                <a:off x="2926800" y="4193280"/>
                <a:ext cx="367560" cy="377280"/>
              </a:xfrm>
              <a:prstGeom prst="ellipse">
                <a:avLst/>
              </a:prstGeom>
              <a:ln>
                <a:solidFill>
                  <a:srgbClr val="7D5FA0"/>
                </a:solidFill>
                <a:round/>
              </a:ln>
              <a:effectLst>
                <a:outerShdw blurRad="40000" dist="23040" dir="5400000" rotWithShape="0">
                  <a:srgbClr val="000000">
                    <a:alpha val="35000"/>
                  </a:srgbClr>
                </a:outerShdw>
              </a:effectLst>
            </p:spPr>
            <p:style>
              <a:lnRef idx="1">
                <a:schemeClr val="accent4"/>
              </a:lnRef>
              <a:fillRef idx="3">
                <a:schemeClr val="accent4"/>
              </a:fillRef>
              <a:effectRef idx="2">
                <a:schemeClr val="accent4"/>
              </a:effectRef>
              <a:fontRef idx="minor"/>
            </p:style>
          </p:sp>
          <p:sp>
            <p:nvSpPr>
              <p:cNvPr id="325" name="CustomShape 53"/>
              <p:cNvSpPr/>
              <p:nvPr/>
            </p:nvSpPr>
            <p:spPr>
              <a:xfrm rot="2760600">
                <a:off x="1457640" y="4202640"/>
                <a:ext cx="367560" cy="377280"/>
              </a:xfrm>
              <a:prstGeom prst="ellipse">
                <a:avLst/>
              </a:prstGeom>
              <a:ln>
                <a:solidFill>
                  <a:srgbClr val="98B855"/>
                </a:solidFill>
                <a:round/>
              </a:ln>
              <a:effectLst>
                <a:outerShdw blurRad="40000" dist="23040" dir="5400000" rotWithShape="0">
                  <a:srgbClr val="000000">
                    <a:alpha val="35000"/>
                  </a:srgbClr>
                </a:outerShdw>
              </a:effectLst>
            </p:spPr>
            <p:style>
              <a:lnRef idx="1">
                <a:schemeClr val="accent3"/>
              </a:lnRef>
              <a:fillRef idx="3">
                <a:schemeClr val="accent3"/>
              </a:fillRef>
              <a:effectRef idx="2">
                <a:schemeClr val="accent3"/>
              </a:effectRef>
              <a:fontRef idx="minor"/>
            </p:style>
          </p:sp>
          <p:sp>
            <p:nvSpPr>
              <p:cNvPr id="326" name="CustomShape 54"/>
              <p:cNvSpPr/>
              <p:nvPr/>
            </p:nvSpPr>
            <p:spPr>
              <a:xfrm rot="2760600">
                <a:off x="2925360" y="5722560"/>
                <a:ext cx="367560" cy="377280"/>
              </a:xfrm>
              <a:prstGeom prst="ellipse">
                <a:avLst/>
              </a:prstGeom>
              <a:ln>
                <a:solidFill>
                  <a:srgbClr val="98B855"/>
                </a:solidFill>
                <a:round/>
              </a:ln>
              <a:effectLst>
                <a:outerShdw blurRad="40000" dist="23040" dir="5400000" rotWithShape="0">
                  <a:srgbClr val="000000">
                    <a:alpha val="35000"/>
                  </a:srgbClr>
                </a:outerShdw>
              </a:effectLst>
            </p:spPr>
            <p:style>
              <a:lnRef idx="1">
                <a:schemeClr val="accent3"/>
              </a:lnRef>
              <a:fillRef idx="3">
                <a:schemeClr val="accent3"/>
              </a:fillRef>
              <a:effectRef idx="2">
                <a:schemeClr val="accent3"/>
              </a:effectRef>
              <a:fontRef idx="minor"/>
            </p:style>
          </p:sp>
          <p:sp>
            <p:nvSpPr>
              <p:cNvPr id="327" name="CustomShape 55"/>
              <p:cNvSpPr/>
              <p:nvPr/>
            </p:nvSpPr>
            <p:spPr>
              <a:xfrm rot="2760600">
                <a:off x="1378080" y="5688360"/>
                <a:ext cx="367560" cy="377280"/>
              </a:xfrm>
              <a:prstGeom prst="ellipse">
                <a:avLst/>
              </a:prstGeom>
              <a:ln>
                <a:solidFill>
                  <a:srgbClr val="F59240"/>
                </a:solidFill>
                <a:round/>
              </a:ln>
              <a:effectLst>
                <a:outerShdw blurRad="40000" dist="23040" dir="5400000" rotWithShape="0">
                  <a:srgbClr val="000000">
                    <a:alpha val="35000"/>
                  </a:srgbClr>
                </a:outerShdw>
              </a:effectLst>
            </p:spPr>
            <p:style>
              <a:lnRef idx="1">
                <a:schemeClr val="accent6"/>
              </a:lnRef>
              <a:fillRef idx="3">
                <a:schemeClr val="accent6"/>
              </a:fillRef>
              <a:effectRef idx="2">
                <a:schemeClr val="accent6"/>
              </a:effectRef>
              <a:fontRef idx="minor"/>
            </p:style>
          </p:sp>
          <p:sp>
            <p:nvSpPr>
              <p:cNvPr id="328" name="CustomShape 56"/>
              <p:cNvSpPr/>
              <p:nvPr/>
            </p:nvSpPr>
            <p:spPr>
              <a:xfrm>
                <a:off x="1964160" y="5442120"/>
                <a:ext cx="360" cy="276480"/>
              </a:xfrm>
              <a:prstGeom prst="rect">
                <a:avLst/>
              </a:prstGeom>
              <a:noFill/>
              <a:ln>
                <a:noFill/>
              </a:ln>
            </p:spPr>
            <p:style>
              <a:lnRef idx="0">
                <a:scrgbClr r="0" g="0" b="0"/>
              </a:lnRef>
              <a:fillRef idx="0">
                <a:scrgbClr r="0" g="0" b="0"/>
              </a:fillRef>
              <a:effectRef idx="0">
                <a:scrgbClr r="0" g="0" b="0"/>
              </a:effectRef>
              <a:fontRef idx="minor"/>
            </p:style>
          </p:sp>
          <p:sp>
            <p:nvSpPr>
              <p:cNvPr id="329" name="Formula 57"/>
              <p:cNvSpPr txBox="1"/>
              <p:nvPr/>
            </p:nvSpPr>
            <p:spPr>
              <a:xfrm>
                <a:off x="2215080" y="4933800"/>
                <a:ext cx="309240" cy="276480"/>
              </a:xfrm>
              <a:prstGeom prst="rect">
                <a:avLst/>
              </a:prstGeom>
            </p:spPr>
            <p:txBody>
              <a:bodyPr/>
              <a:lstStyle/>
              <a:p>
                <a:endParaRPr dirty="0"/>
              </a:p>
            </p:txBody>
          </p:sp>
          <p:sp>
            <p:nvSpPr>
              <p:cNvPr id="331" name="Formula 59"/>
              <p:cNvSpPr txBox="1"/>
              <p:nvPr/>
            </p:nvSpPr>
            <p:spPr>
              <a:xfrm>
                <a:off x="1486440" y="4219200"/>
                <a:ext cx="317880" cy="276480"/>
              </a:xfrm>
              <a:prstGeom prst="rect">
                <a:avLst/>
              </a:prstGeom>
            </p:spPr>
            <p:txBody>
              <a:bodyPr/>
              <a:lstStyle/>
              <a:p>
                <a:endParaRPr dirty="0"/>
              </a:p>
            </p:txBody>
          </p:sp>
          <p:sp>
            <p:nvSpPr>
              <p:cNvPr id="333" name="Formula 61"/>
              <p:cNvSpPr txBox="1"/>
              <p:nvPr/>
            </p:nvSpPr>
            <p:spPr>
              <a:xfrm>
                <a:off x="2917080" y="4217400"/>
                <a:ext cx="410400" cy="276480"/>
              </a:xfrm>
              <a:prstGeom prst="rect">
                <a:avLst/>
              </a:prstGeom>
            </p:spPr>
            <p:txBody>
              <a:bodyPr/>
              <a:lstStyle/>
              <a:p>
                <a:endParaRPr dirty="0"/>
              </a:p>
            </p:txBody>
          </p:sp>
          <p:sp>
            <p:nvSpPr>
              <p:cNvPr id="337" name="Formula 65"/>
              <p:cNvSpPr txBox="1"/>
              <p:nvPr/>
            </p:nvSpPr>
            <p:spPr>
              <a:xfrm>
                <a:off x="1369800" y="5714280"/>
                <a:ext cx="415800" cy="276480"/>
              </a:xfrm>
              <a:prstGeom prst="rect">
                <a:avLst/>
              </a:prstGeom>
            </p:spPr>
            <p:txBody>
              <a:bodyPr/>
              <a:lstStyle/>
              <a:p>
                <a:endParaRPr dirty="0"/>
              </a:p>
            </p:txBody>
          </p:sp>
          <p:sp>
            <p:nvSpPr>
              <p:cNvPr id="339" name="Formula 67"/>
              <p:cNvSpPr txBox="1"/>
              <p:nvPr/>
            </p:nvSpPr>
            <p:spPr>
              <a:xfrm>
                <a:off x="1670400" y="4661280"/>
                <a:ext cx="191880" cy="518400"/>
              </a:xfrm>
              <a:prstGeom prst="rect">
                <a:avLst/>
              </a:prstGeom>
            </p:spPr>
            <p:txBody>
              <a:bodyPr/>
              <a:lstStyle/>
              <a:p>
                <a:endParaRPr dirty="0"/>
              </a:p>
            </p:txBody>
          </p:sp>
          <p:sp>
            <p:nvSpPr>
              <p:cNvPr id="341" name="Formula 69"/>
              <p:cNvSpPr txBox="1"/>
              <p:nvPr/>
            </p:nvSpPr>
            <p:spPr>
              <a:xfrm>
                <a:off x="2648160" y="5640840"/>
                <a:ext cx="191880" cy="518400"/>
              </a:xfrm>
              <a:prstGeom prst="rect">
                <a:avLst/>
              </a:prstGeom>
            </p:spPr>
            <p:txBody>
              <a:bodyPr/>
              <a:lstStyle/>
              <a:p>
                <a:endParaRPr dirty="0"/>
              </a:p>
            </p:txBody>
          </p:sp>
          <p:sp>
            <p:nvSpPr>
              <p:cNvPr id="345" name="Formula 73"/>
              <p:cNvSpPr txBox="1"/>
              <p:nvPr/>
            </p:nvSpPr>
            <p:spPr>
              <a:xfrm>
                <a:off x="1796760" y="5640120"/>
                <a:ext cx="320400" cy="518400"/>
              </a:xfrm>
              <a:prstGeom prst="rect">
                <a:avLst/>
              </a:prstGeom>
            </p:spPr>
            <p:txBody>
              <a:bodyPr/>
              <a:lstStyle/>
              <a:p>
                <a:endParaRPr dirty="0"/>
              </a:p>
            </p:txBody>
          </p:sp>
          <p:sp>
            <p:nvSpPr>
              <p:cNvPr id="139" name="CustomShape 64"/>
              <p:cNvSpPr/>
              <p:nvPr/>
            </p:nvSpPr>
            <p:spPr>
              <a:xfrm>
                <a:off x="2966040" y="5760720"/>
                <a:ext cx="317880" cy="276480"/>
              </a:xfrm>
              <a:prstGeom prst="rect">
                <a:avLst/>
              </a:prstGeom>
              <a:blipFill rotWithShape="0">
                <a:blip r:embed="rId11"/>
                <a:stretch>
                  <a:fillRect l="-17260" r="-3752" b="-19912"/>
                </a:stretch>
              </a:blip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1800" b="0" strike="noStrike" spc="-1">
                    <a:latin typeface="Arial"/>
                    <a:ea typeface="DejaVu Sans"/>
                  </a:rPr>
                  <a:t> </a:t>
                </a:r>
                <a:endParaRPr lang="en-US" sz="1800" b="0" strike="noStrike" spc="-1">
                  <a:latin typeface="Arial"/>
                </a:endParaRPr>
              </a:p>
            </p:txBody>
          </p:sp>
          <p:sp>
            <p:nvSpPr>
              <p:cNvPr id="142" name="CustomShape 66"/>
              <p:cNvSpPr/>
              <p:nvPr/>
            </p:nvSpPr>
            <p:spPr>
              <a:xfrm>
                <a:off x="1353960" y="5712423"/>
                <a:ext cx="415800" cy="276480"/>
              </a:xfrm>
              <a:prstGeom prst="rect">
                <a:avLst/>
              </a:prstGeom>
              <a:blipFill rotWithShape="0">
                <a:blip r:embed="rId12"/>
                <a:stretch>
                  <a:fillRect l="-11742" r="-4338" b="-17286"/>
                </a:stretch>
              </a:blip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1800" b="0" strike="noStrike" spc="-1">
                    <a:latin typeface="Arial"/>
                    <a:ea typeface="DejaVu Sans"/>
                  </a:rPr>
                  <a:t> </a:t>
                </a:r>
                <a:endParaRPr lang="en-US" sz="1800" b="0" strike="noStrike" spc="-1">
                  <a:latin typeface="Arial"/>
                </a:endParaRPr>
              </a:p>
            </p:txBody>
          </p:sp>
          <p:sp>
            <p:nvSpPr>
              <p:cNvPr id="144" name="CustomShape 60"/>
              <p:cNvSpPr/>
              <p:nvPr/>
            </p:nvSpPr>
            <p:spPr>
              <a:xfrm>
                <a:off x="1492920" y="4235341"/>
                <a:ext cx="317880" cy="276480"/>
              </a:xfrm>
              <a:prstGeom prst="rect">
                <a:avLst/>
              </a:prstGeom>
              <a:blipFill rotWithShape="0">
                <a:blip r:embed="rId13"/>
                <a:stretch>
                  <a:fillRect l="-17260" r="-3752" b="-17286"/>
                </a:stretch>
              </a:blip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1800" b="0" strike="noStrike" spc="-1">
                    <a:latin typeface="Arial"/>
                    <a:ea typeface="DejaVu Sans"/>
                  </a:rPr>
                  <a:t> </a:t>
                </a:r>
                <a:endParaRPr lang="en-US" sz="1800" b="0" strike="noStrike" spc="-1">
                  <a:latin typeface="Arial"/>
                </a:endParaRPr>
              </a:p>
            </p:txBody>
          </p:sp>
          <p:sp>
            <p:nvSpPr>
              <p:cNvPr id="145" name="CustomShape 62"/>
              <p:cNvSpPr/>
              <p:nvPr/>
            </p:nvSpPr>
            <p:spPr>
              <a:xfrm>
                <a:off x="2903940" y="4209045"/>
                <a:ext cx="410400" cy="276480"/>
              </a:xfrm>
              <a:prstGeom prst="rect">
                <a:avLst/>
              </a:prstGeom>
              <a:blipFill rotWithShape="0">
                <a:blip r:embed="rId14"/>
                <a:stretch>
                  <a:fillRect l="-13409" r="-2954" b="-17725"/>
                </a:stretch>
              </a:blip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1800" b="0" strike="noStrike" spc="-1">
                    <a:latin typeface="Arial"/>
                    <a:ea typeface="DejaVu Sans"/>
                  </a:rPr>
                  <a:t> </a:t>
                </a:r>
                <a:endParaRPr lang="en-US" sz="1800" b="0" strike="noStrike" spc="-1">
                  <a:latin typeface="Arial"/>
                </a:endParaRPr>
              </a:p>
            </p:txBody>
          </p:sp>
          <p:sp>
            <p:nvSpPr>
              <p:cNvPr id="146" name="CustomShape 58"/>
              <p:cNvSpPr/>
              <p:nvPr/>
            </p:nvSpPr>
            <p:spPr>
              <a:xfrm>
                <a:off x="2211915" y="4938630"/>
                <a:ext cx="309240" cy="276480"/>
              </a:xfrm>
              <a:prstGeom prst="rect">
                <a:avLst/>
              </a:prstGeom>
              <a:blipFill rotWithShape="0">
                <a:blip r:embed="rId15"/>
                <a:stretch>
                  <a:fillRect l="-15633" r="-5815" b="-17286"/>
                </a:stretch>
              </a:blip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1800" b="0" strike="noStrike" spc="-1" dirty="0">
                    <a:latin typeface="Arial"/>
                    <a:ea typeface="DejaVu Sans"/>
                  </a:rPr>
                  <a:t> </a:t>
                </a:r>
                <a:endParaRPr lang="en-US" sz="1800" b="0" strike="noStrike" spc="-1" dirty="0">
                  <a:latin typeface="Arial"/>
                </a:endParaRPr>
              </a:p>
            </p:txBody>
          </p:sp>
        </p:grpSp>
      </p:grpSp>
      <mc:AlternateContent xmlns:mc="http://schemas.openxmlformats.org/markup-compatibility/2006" xmlns:a14="http://schemas.microsoft.com/office/drawing/2010/main">
        <mc:Choice Requires="a14">
          <p:sp>
            <p:nvSpPr>
              <p:cNvPr id="5" name="TextBox 4"/>
              <p:cNvSpPr txBox="1"/>
              <p:nvPr/>
            </p:nvSpPr>
            <p:spPr>
              <a:xfrm>
                <a:off x="-13263" y="4927235"/>
                <a:ext cx="1709699" cy="72513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sz="2000" i="1" smtClean="0">
                              <a:solidFill>
                                <a:schemeClr val="tx2"/>
                              </a:solidFill>
                              <a:latin typeface="Cambria Math" panose="02040503050406030204" pitchFamily="18" charset="0"/>
                            </a:rPr>
                          </m:ctrlPr>
                        </m:fPr>
                        <m:num>
                          <m:r>
                            <a:rPr lang="en-US" sz="2000" b="0" i="1" smtClean="0">
                              <a:solidFill>
                                <a:schemeClr val="tx2"/>
                              </a:solidFill>
                              <a:latin typeface="Cambria Math" panose="02040503050406030204" pitchFamily="18" charset="0"/>
                            </a:rPr>
                            <m:t>1</m:t>
                          </m:r>
                        </m:num>
                        <m:den>
                          <m:r>
                            <a:rPr lang="en-US" sz="2000" b="0" i="1" smtClean="0">
                              <a:solidFill>
                                <a:schemeClr val="tx2"/>
                              </a:solidFill>
                              <a:latin typeface="Cambria Math" panose="02040503050406030204" pitchFamily="18" charset="0"/>
                            </a:rPr>
                            <m:t>1</m:t>
                          </m:r>
                          <m:r>
                            <a:rPr lang="en-US" sz="2000" b="0" i="1" smtClean="0">
                              <a:solidFill>
                                <a:schemeClr val="tx2"/>
                              </a:solidFill>
                              <a:latin typeface="Cambria Math" panose="02040503050406030204" pitchFamily="18" charset="0"/>
                            </a:rPr>
                            <m:t>+(</m:t>
                          </m:r>
                          <m:sSub>
                            <m:sSubPr>
                              <m:ctrlPr>
                                <a:rPr lang="en-US" sz="2000" i="1" smtClean="0">
                                  <a:solidFill>
                                    <a:schemeClr val="tx2"/>
                                  </a:solidFill>
                                  <a:latin typeface="Cambria Math" panose="02040503050406030204" pitchFamily="18" charset="0"/>
                                </a:rPr>
                              </m:ctrlPr>
                            </m:sSubPr>
                            <m:e>
                              <m:r>
                                <a:rPr lang="en-US" sz="2000" b="0" i="1" smtClean="0">
                                  <a:solidFill>
                                    <a:schemeClr val="tx2"/>
                                  </a:solidFill>
                                  <a:latin typeface="Cambria Math"/>
                                </a:rPr>
                                <m:t>𝐷</m:t>
                              </m:r>
                            </m:e>
                            <m:sub>
                              <m:r>
                                <a:rPr lang="en-US" sz="2000" b="0" i="1" smtClean="0">
                                  <a:solidFill>
                                    <a:schemeClr val="tx2"/>
                                  </a:solidFill>
                                  <a:latin typeface="Cambria Math"/>
                                </a:rPr>
                                <m:t>𝑖</m:t>
                              </m:r>
                            </m:sub>
                          </m:sSub>
                          <m:r>
                            <a:rPr lang="en-US" sz="2000" b="0" i="1" smtClean="0">
                              <a:solidFill>
                                <a:schemeClr val="tx2"/>
                              </a:solidFill>
                              <a:latin typeface="Cambria Math"/>
                            </a:rPr>
                            <m:t>−</m:t>
                          </m:r>
                          <m:sSub>
                            <m:sSubPr>
                              <m:ctrlPr>
                                <a:rPr lang="en-US" sz="2000" i="1" smtClean="0">
                                  <a:solidFill>
                                    <a:schemeClr val="tx2"/>
                                  </a:solidFill>
                                  <a:latin typeface="Cambria Math" panose="02040503050406030204" pitchFamily="18" charset="0"/>
                                </a:rPr>
                              </m:ctrlPr>
                            </m:sSubPr>
                            <m:e>
                              <m:r>
                                <a:rPr lang="en-US" sz="2000" b="0" i="1" smtClean="0">
                                  <a:solidFill>
                                    <a:schemeClr val="tx2"/>
                                  </a:solidFill>
                                  <a:latin typeface="Cambria Math"/>
                                </a:rPr>
                                <m:t>𝐾</m:t>
                              </m:r>
                            </m:e>
                            <m:sub>
                              <m:r>
                                <a:rPr lang="en-US" sz="2000" b="0" i="1" smtClean="0">
                                  <a:solidFill>
                                    <a:schemeClr val="tx2"/>
                                  </a:solidFill>
                                  <a:latin typeface="Cambria Math"/>
                                </a:rPr>
                                <m:t>𝑖</m:t>
                              </m:r>
                            </m:sub>
                          </m:sSub>
                          <m:r>
                            <a:rPr lang="en-US" sz="2000" b="0" i="1" smtClean="0">
                              <a:solidFill>
                                <a:schemeClr val="tx2"/>
                              </a:solidFill>
                              <a:latin typeface="Cambria Math"/>
                            </a:rPr>
                            <m:t>)</m:t>
                          </m:r>
                        </m:den>
                      </m:f>
                    </m:oMath>
                  </m:oMathPara>
                </a14:m>
                <a:endParaRPr lang="en-US" sz="2000" dirty="0">
                  <a:solidFill>
                    <a:schemeClr val="tx2"/>
                  </a:solidFill>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13263" y="4927235"/>
                <a:ext cx="1709699" cy="725135"/>
              </a:xfrm>
              <a:prstGeom prst="rect">
                <a:avLst/>
              </a:prstGeom>
              <a:blipFill>
                <a:blip r:embed="rId16"/>
                <a:stretch>
                  <a:fillRect/>
                </a:stretch>
              </a:blipFill>
            </p:spPr>
            <p:txBody>
              <a:bodyPr/>
              <a:lstStyle/>
              <a:p>
                <a:r>
                  <a:rPr lang="en-US">
                    <a:noFill/>
                  </a:rPr>
                  <a:t> </a:t>
                </a:r>
              </a:p>
            </p:txBody>
          </p:sp>
        </mc:Fallback>
      </mc:AlternateContent>
      <p:grpSp>
        <p:nvGrpSpPr>
          <p:cNvPr id="7" name="Group 6"/>
          <p:cNvGrpSpPr/>
          <p:nvPr/>
        </p:nvGrpSpPr>
        <p:grpSpPr>
          <a:xfrm>
            <a:off x="6040039" y="4366297"/>
            <a:ext cx="1966728" cy="1962180"/>
            <a:chOff x="6034272" y="4419600"/>
            <a:chExt cx="1966728" cy="1962180"/>
          </a:xfrm>
        </p:grpSpPr>
        <p:sp>
          <p:nvSpPr>
            <p:cNvPr id="120" name="Line 25"/>
            <p:cNvSpPr/>
            <p:nvPr/>
          </p:nvSpPr>
          <p:spPr>
            <a:xfrm>
              <a:off x="7157294" y="5472000"/>
              <a:ext cx="507960" cy="526320"/>
            </a:xfrm>
            <a:prstGeom prst="line">
              <a:avLst/>
            </a:prstGeom>
            <a:ln w="38160">
              <a:solidFill>
                <a:schemeClr val="accent3">
                  <a:lumMod val="75000"/>
                </a:schemeClr>
              </a:solidFill>
              <a:round/>
              <a:tailEnd type="triangle" w="med" len="med"/>
            </a:ln>
          </p:spPr>
          <p:style>
            <a:lnRef idx="1">
              <a:schemeClr val="accent1"/>
            </a:lnRef>
            <a:fillRef idx="0">
              <a:schemeClr val="accent1"/>
            </a:fillRef>
            <a:effectRef idx="0">
              <a:schemeClr val="accent1"/>
            </a:effectRef>
            <a:fontRef idx="minor"/>
          </p:style>
        </p:sp>
        <p:sp>
          <p:nvSpPr>
            <p:cNvPr id="121" name="Line 26"/>
            <p:cNvSpPr/>
            <p:nvPr/>
          </p:nvSpPr>
          <p:spPr>
            <a:xfrm flipH="1">
              <a:off x="6374520" y="5484503"/>
              <a:ext cx="526320" cy="507960"/>
            </a:xfrm>
            <a:prstGeom prst="line">
              <a:avLst/>
            </a:prstGeom>
            <a:ln w="38160">
              <a:solidFill>
                <a:schemeClr val="accent6">
                  <a:lumMod val="75000"/>
                </a:schemeClr>
              </a:solidFill>
              <a:round/>
              <a:tailEnd type="triangle" w="med" len="med"/>
            </a:ln>
          </p:spPr>
          <p:style>
            <a:lnRef idx="1">
              <a:schemeClr val="accent1"/>
            </a:lnRef>
            <a:fillRef idx="0">
              <a:schemeClr val="accent1"/>
            </a:fillRef>
            <a:effectRef idx="0">
              <a:schemeClr val="accent1"/>
            </a:effectRef>
            <a:fontRef idx="minor"/>
          </p:style>
        </p:sp>
        <p:sp>
          <p:nvSpPr>
            <p:cNvPr id="118" name="Line 22"/>
            <p:cNvSpPr/>
            <p:nvPr/>
          </p:nvSpPr>
          <p:spPr>
            <a:xfrm flipV="1">
              <a:off x="7165260" y="4759920"/>
              <a:ext cx="526320" cy="507960"/>
            </a:xfrm>
            <a:prstGeom prst="line">
              <a:avLst/>
            </a:prstGeom>
            <a:ln w="38160">
              <a:solidFill>
                <a:schemeClr val="accent4">
                  <a:lumMod val="75000"/>
                </a:schemeClr>
              </a:solidFill>
              <a:round/>
              <a:tailEnd type="triangle" w="med" len="med"/>
            </a:ln>
          </p:spPr>
          <p:style>
            <a:lnRef idx="1">
              <a:schemeClr val="accent1"/>
            </a:lnRef>
            <a:fillRef idx="0">
              <a:schemeClr val="accent1"/>
            </a:fillRef>
            <a:effectRef idx="0">
              <a:schemeClr val="accent1"/>
            </a:effectRef>
            <a:fontRef idx="minor"/>
          </p:style>
        </p:sp>
        <p:sp>
          <p:nvSpPr>
            <p:cNvPr id="119" name="Line 23"/>
            <p:cNvSpPr/>
            <p:nvPr/>
          </p:nvSpPr>
          <p:spPr>
            <a:xfrm flipH="1" flipV="1">
              <a:off x="6462570" y="4741720"/>
              <a:ext cx="507960" cy="526320"/>
            </a:xfrm>
            <a:prstGeom prst="line">
              <a:avLst/>
            </a:prstGeom>
            <a:ln w="38160">
              <a:solidFill>
                <a:schemeClr val="accent3">
                  <a:lumMod val="75000"/>
                </a:schemeClr>
              </a:solidFill>
              <a:round/>
              <a:tailEnd type="triangle" w="med" len="med"/>
            </a:ln>
          </p:spPr>
          <p:style>
            <a:lnRef idx="1">
              <a:schemeClr val="accent1"/>
            </a:lnRef>
            <a:fillRef idx="0">
              <a:schemeClr val="accent1"/>
            </a:fillRef>
            <a:effectRef idx="0">
              <a:schemeClr val="accent1"/>
            </a:effectRef>
            <a:fontRef idx="minor"/>
          </p:style>
        </p:sp>
        <p:grpSp>
          <p:nvGrpSpPr>
            <p:cNvPr id="78" name="Group 77"/>
            <p:cNvGrpSpPr/>
            <p:nvPr/>
          </p:nvGrpSpPr>
          <p:grpSpPr>
            <a:xfrm>
              <a:off x="6034272" y="4419600"/>
              <a:ext cx="1966728" cy="1962180"/>
              <a:chOff x="6058752" y="4217220"/>
              <a:chExt cx="1966728" cy="1962180"/>
            </a:xfrm>
          </p:grpSpPr>
          <p:grpSp>
            <p:nvGrpSpPr>
              <p:cNvPr id="79" name="Group 78"/>
              <p:cNvGrpSpPr/>
              <p:nvPr/>
            </p:nvGrpSpPr>
            <p:grpSpPr>
              <a:xfrm>
                <a:off x="6067800" y="4217220"/>
                <a:ext cx="1929420" cy="1962180"/>
                <a:chOff x="6067800" y="4217220"/>
                <a:chExt cx="1929420" cy="1962180"/>
              </a:xfrm>
            </p:grpSpPr>
            <p:sp>
              <p:nvSpPr>
                <p:cNvPr id="89" name="CustomShape 78"/>
                <p:cNvSpPr/>
                <p:nvPr/>
              </p:nvSpPr>
              <p:spPr>
                <a:xfrm rot="2760600">
                  <a:off x="6873840" y="4937400"/>
                  <a:ext cx="367560" cy="377280"/>
                </a:xfrm>
                <a:prstGeom prst="ellipse">
                  <a:avLst/>
                </a:prstGeom>
                <a:ln>
                  <a:solidFill>
                    <a:srgbClr val="4A7EBB"/>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92" name="CustomShape 81"/>
                <p:cNvSpPr/>
                <p:nvPr/>
              </p:nvSpPr>
              <p:spPr>
                <a:xfrm rot="2760600">
                  <a:off x="7624800" y="4212360"/>
                  <a:ext cx="367560" cy="377280"/>
                </a:xfrm>
                <a:prstGeom prst="ellipse">
                  <a:avLst/>
                </a:prstGeom>
                <a:ln>
                  <a:solidFill>
                    <a:srgbClr val="7D5FA0"/>
                  </a:solidFill>
                  <a:round/>
                </a:ln>
                <a:effectLst>
                  <a:outerShdw blurRad="40000" dist="23040" dir="5400000" rotWithShape="0">
                    <a:srgbClr val="000000">
                      <a:alpha val="35000"/>
                    </a:srgbClr>
                  </a:outerShdw>
                </a:effectLst>
              </p:spPr>
              <p:style>
                <a:lnRef idx="1">
                  <a:schemeClr val="accent4"/>
                </a:lnRef>
                <a:fillRef idx="3">
                  <a:schemeClr val="accent4"/>
                </a:fillRef>
                <a:effectRef idx="2">
                  <a:schemeClr val="accent4"/>
                </a:effectRef>
                <a:fontRef idx="minor"/>
              </p:style>
            </p:sp>
            <p:sp>
              <p:nvSpPr>
                <p:cNvPr id="93" name="CustomShape 82"/>
                <p:cNvSpPr/>
                <p:nvPr/>
              </p:nvSpPr>
              <p:spPr>
                <a:xfrm rot="2760600">
                  <a:off x="6155640" y="4221720"/>
                  <a:ext cx="367560" cy="377280"/>
                </a:xfrm>
                <a:prstGeom prst="ellipse">
                  <a:avLst/>
                </a:prstGeom>
                <a:ln>
                  <a:solidFill>
                    <a:srgbClr val="98B855"/>
                  </a:solidFill>
                  <a:round/>
                </a:ln>
                <a:effectLst>
                  <a:outerShdw blurRad="40000" dist="23040" dir="5400000" rotWithShape="0">
                    <a:srgbClr val="000000">
                      <a:alpha val="35000"/>
                    </a:srgbClr>
                  </a:outerShdw>
                </a:effectLst>
              </p:spPr>
              <p:style>
                <a:lnRef idx="1">
                  <a:schemeClr val="accent3"/>
                </a:lnRef>
                <a:fillRef idx="3">
                  <a:schemeClr val="accent3"/>
                </a:fillRef>
                <a:effectRef idx="2">
                  <a:schemeClr val="accent3"/>
                </a:effectRef>
                <a:fontRef idx="minor"/>
              </p:style>
            </p:sp>
            <p:sp>
              <p:nvSpPr>
                <p:cNvPr id="94" name="CustomShape 83"/>
                <p:cNvSpPr/>
                <p:nvPr/>
              </p:nvSpPr>
              <p:spPr>
                <a:xfrm rot="2760600">
                  <a:off x="7623360" y="5742000"/>
                  <a:ext cx="367560" cy="377280"/>
                </a:xfrm>
                <a:prstGeom prst="ellipse">
                  <a:avLst/>
                </a:prstGeom>
                <a:ln>
                  <a:solidFill>
                    <a:srgbClr val="98B855"/>
                  </a:solidFill>
                  <a:round/>
                </a:ln>
                <a:effectLst>
                  <a:outerShdw blurRad="40000" dist="23040" dir="5400000" rotWithShape="0">
                    <a:srgbClr val="000000">
                      <a:alpha val="35000"/>
                    </a:srgbClr>
                  </a:outerShdw>
                </a:effectLst>
              </p:spPr>
              <p:style>
                <a:lnRef idx="1">
                  <a:schemeClr val="accent3"/>
                </a:lnRef>
                <a:fillRef idx="3">
                  <a:schemeClr val="accent3"/>
                </a:fillRef>
                <a:effectRef idx="2">
                  <a:schemeClr val="accent3"/>
                </a:effectRef>
                <a:fontRef idx="minor"/>
              </p:style>
            </p:sp>
            <p:sp>
              <p:nvSpPr>
                <p:cNvPr id="95" name="CustomShape 84"/>
                <p:cNvSpPr/>
                <p:nvPr/>
              </p:nvSpPr>
              <p:spPr>
                <a:xfrm rot="2760600">
                  <a:off x="6076080" y="5707800"/>
                  <a:ext cx="367560" cy="377280"/>
                </a:xfrm>
                <a:prstGeom prst="ellipse">
                  <a:avLst/>
                </a:prstGeom>
                <a:ln>
                  <a:solidFill>
                    <a:srgbClr val="F59240"/>
                  </a:solidFill>
                  <a:round/>
                </a:ln>
                <a:effectLst>
                  <a:outerShdw blurRad="40000" dist="23040" dir="5400000" rotWithShape="0">
                    <a:srgbClr val="000000">
                      <a:alpha val="35000"/>
                    </a:srgbClr>
                  </a:outerShdw>
                </a:effectLst>
              </p:spPr>
              <p:style>
                <a:lnRef idx="1">
                  <a:schemeClr val="accent6"/>
                </a:lnRef>
                <a:fillRef idx="3">
                  <a:schemeClr val="accent6"/>
                </a:fillRef>
                <a:effectRef idx="2">
                  <a:schemeClr val="accent6"/>
                </a:effectRef>
                <a:fontRef idx="minor"/>
              </p:style>
            </p:sp>
            <p:sp>
              <p:nvSpPr>
                <p:cNvPr id="96" name="CustomShape 85"/>
                <p:cNvSpPr/>
                <p:nvPr/>
              </p:nvSpPr>
              <p:spPr>
                <a:xfrm>
                  <a:off x="6662160" y="5461200"/>
                  <a:ext cx="360" cy="276480"/>
                </a:xfrm>
                <a:prstGeom prst="rect">
                  <a:avLst/>
                </a:prstGeom>
                <a:noFill/>
                <a:ln>
                  <a:noFill/>
                </a:ln>
              </p:spPr>
              <p:style>
                <a:lnRef idx="0">
                  <a:scrgbClr r="0" g="0" b="0"/>
                </a:lnRef>
                <a:fillRef idx="0">
                  <a:scrgbClr r="0" g="0" b="0"/>
                </a:fillRef>
                <a:effectRef idx="0">
                  <a:scrgbClr r="0" g="0" b="0"/>
                </a:effectRef>
                <a:fontRef idx="minor"/>
              </p:style>
            </p:sp>
            <p:sp>
              <p:nvSpPr>
                <p:cNvPr id="97" name="Formula 86"/>
                <p:cNvSpPr txBox="1"/>
                <p:nvPr/>
              </p:nvSpPr>
              <p:spPr>
                <a:xfrm>
                  <a:off x="6913080" y="4953240"/>
                  <a:ext cx="309240" cy="276480"/>
                </a:xfrm>
                <a:prstGeom prst="rect">
                  <a:avLst/>
                </a:prstGeom>
              </p:spPr>
              <p:txBody>
                <a:bodyPr/>
                <a:lstStyle/>
                <a:p>
                  <a:endParaRPr dirty="0"/>
                </a:p>
              </p:txBody>
            </p:sp>
            <p:sp>
              <p:nvSpPr>
                <p:cNvPr id="98" name="Formula 92"/>
                <p:cNvSpPr txBox="1"/>
                <p:nvPr/>
              </p:nvSpPr>
              <p:spPr>
                <a:xfrm>
                  <a:off x="7664040" y="5780160"/>
                  <a:ext cx="317880" cy="276480"/>
                </a:xfrm>
                <a:prstGeom prst="rect">
                  <a:avLst/>
                </a:prstGeom>
              </p:spPr>
              <p:txBody>
                <a:bodyPr/>
                <a:lstStyle/>
                <a:p>
                  <a:endParaRPr dirty="0"/>
                </a:p>
              </p:txBody>
            </p:sp>
            <p:sp>
              <p:nvSpPr>
                <p:cNvPr id="99" name="Formula 94"/>
                <p:cNvSpPr txBox="1"/>
                <p:nvPr/>
              </p:nvSpPr>
              <p:spPr>
                <a:xfrm>
                  <a:off x="6067800" y="5733720"/>
                  <a:ext cx="415800" cy="276480"/>
                </a:xfrm>
                <a:prstGeom prst="rect">
                  <a:avLst/>
                </a:prstGeom>
              </p:spPr>
              <p:txBody>
                <a:bodyPr/>
                <a:lstStyle/>
                <a:p>
                  <a:endParaRPr dirty="0"/>
                </a:p>
              </p:txBody>
            </p:sp>
            <p:sp>
              <p:nvSpPr>
                <p:cNvPr id="100" name="Formula 98"/>
                <p:cNvSpPr txBox="1"/>
                <p:nvPr/>
              </p:nvSpPr>
              <p:spPr>
                <a:xfrm>
                  <a:off x="7346160" y="5659920"/>
                  <a:ext cx="320400" cy="518400"/>
                </a:xfrm>
                <a:prstGeom prst="rect">
                  <a:avLst/>
                </a:prstGeom>
              </p:spPr>
              <p:txBody>
                <a:bodyPr/>
                <a:lstStyle/>
                <a:p>
                  <a:endParaRPr dirty="0"/>
                </a:p>
              </p:txBody>
            </p:sp>
            <p:sp>
              <p:nvSpPr>
                <p:cNvPr id="101" name="Formula 100"/>
                <p:cNvSpPr txBox="1"/>
                <p:nvPr/>
              </p:nvSpPr>
              <p:spPr>
                <a:xfrm>
                  <a:off x="7529400" y="4674240"/>
                  <a:ext cx="320400" cy="518400"/>
                </a:xfrm>
                <a:prstGeom prst="rect">
                  <a:avLst/>
                </a:prstGeom>
              </p:spPr>
              <p:txBody>
                <a:bodyPr/>
                <a:lstStyle/>
                <a:p>
                  <a:endParaRPr dirty="0"/>
                </a:p>
              </p:txBody>
            </p:sp>
            <p:sp>
              <p:nvSpPr>
                <p:cNvPr id="102" name="Formula 102"/>
                <p:cNvSpPr txBox="1"/>
                <p:nvPr/>
              </p:nvSpPr>
              <p:spPr>
                <a:xfrm>
                  <a:off x="6494760" y="5659200"/>
                  <a:ext cx="320400" cy="520200"/>
                </a:xfrm>
                <a:prstGeom prst="rect">
                  <a:avLst/>
                </a:prstGeom>
              </p:spPr>
              <p:txBody>
                <a:bodyPr/>
                <a:lstStyle/>
                <a:p>
                  <a:endParaRPr dirty="0"/>
                </a:p>
              </p:txBody>
            </p:sp>
          </p:grpSp>
          <p:sp>
            <p:nvSpPr>
              <p:cNvPr id="80" name="CustomShape 89"/>
              <p:cNvSpPr/>
              <p:nvPr/>
            </p:nvSpPr>
            <p:spPr>
              <a:xfrm>
                <a:off x="6184440" y="4238640"/>
                <a:ext cx="317880" cy="276480"/>
              </a:xfrm>
              <a:prstGeom prst="rect">
                <a:avLst/>
              </a:prstGeom>
              <a:blipFill rotWithShape="0">
                <a:blip r:embed="rId17"/>
                <a:stretch>
                  <a:fillRect l="-17260" r="-3752" b="-17286"/>
                </a:stretch>
              </a:blip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1800" b="0" strike="noStrike" spc="-1">
                    <a:latin typeface="Arial"/>
                    <a:ea typeface="DejaVu Sans"/>
                  </a:rPr>
                  <a:t> </a:t>
                </a:r>
                <a:endParaRPr lang="en-US" sz="1800" b="0" strike="noStrike" spc="-1">
                  <a:latin typeface="Arial"/>
                </a:endParaRPr>
              </a:p>
            </p:txBody>
          </p:sp>
          <p:sp>
            <p:nvSpPr>
              <p:cNvPr id="81" name="CustomShape 91"/>
              <p:cNvSpPr/>
              <p:nvPr/>
            </p:nvSpPr>
            <p:spPr>
              <a:xfrm>
                <a:off x="7615080" y="4236840"/>
                <a:ext cx="410400" cy="276480"/>
              </a:xfrm>
              <a:prstGeom prst="rect">
                <a:avLst/>
              </a:prstGeom>
              <a:blipFill rotWithShape="0">
                <a:blip r:embed="rId18"/>
                <a:stretch>
                  <a:fillRect l="-11742" r="-2878" b="-17725"/>
                </a:stretch>
              </a:blip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1800" b="0" strike="noStrike" spc="-1">
                    <a:latin typeface="Arial"/>
                    <a:ea typeface="DejaVu Sans"/>
                  </a:rPr>
                  <a:t> </a:t>
                </a:r>
                <a:endParaRPr lang="en-US" sz="1800" b="0" strike="noStrike" spc="-1">
                  <a:latin typeface="Arial"/>
                </a:endParaRPr>
              </a:p>
            </p:txBody>
          </p:sp>
          <p:sp>
            <p:nvSpPr>
              <p:cNvPr id="82" name="CustomShape 87"/>
              <p:cNvSpPr/>
              <p:nvPr/>
            </p:nvSpPr>
            <p:spPr>
              <a:xfrm>
                <a:off x="6910860" y="4981680"/>
                <a:ext cx="309240" cy="276480"/>
              </a:xfrm>
              <a:prstGeom prst="rect">
                <a:avLst/>
              </a:prstGeom>
              <a:blipFill rotWithShape="0">
                <a:blip r:embed="rId19"/>
                <a:stretch>
                  <a:fillRect l="-15633" r="-5815" b="-17725"/>
                </a:stretch>
              </a:blip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1800" b="0" strike="noStrike" spc="-1" dirty="0">
                    <a:latin typeface="Arial"/>
                    <a:ea typeface="DejaVu Sans"/>
                  </a:rPr>
                  <a:t> </a:t>
                </a:r>
                <a:endParaRPr lang="en-US" sz="1800" b="0" strike="noStrike" spc="-1" dirty="0">
                  <a:latin typeface="Arial"/>
                </a:endParaRPr>
              </a:p>
            </p:txBody>
          </p:sp>
          <p:sp>
            <p:nvSpPr>
              <p:cNvPr id="83" name="CustomShape 95"/>
              <p:cNvSpPr/>
              <p:nvPr/>
            </p:nvSpPr>
            <p:spPr>
              <a:xfrm>
                <a:off x="6058752" y="5711219"/>
                <a:ext cx="415800" cy="276480"/>
              </a:xfrm>
              <a:prstGeom prst="rect">
                <a:avLst/>
              </a:prstGeom>
              <a:blipFill rotWithShape="0">
                <a:blip r:embed="rId20"/>
                <a:stretch>
                  <a:fillRect l="-10097" r="-4338" b="-17725"/>
                </a:stretch>
              </a:blip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1800" b="0" strike="noStrike" spc="-1">
                    <a:latin typeface="Arial"/>
                    <a:ea typeface="DejaVu Sans"/>
                  </a:rPr>
                  <a:t> </a:t>
                </a:r>
                <a:endParaRPr lang="en-US" sz="1800" b="0" strike="noStrike" spc="-1">
                  <a:latin typeface="Arial"/>
                </a:endParaRPr>
              </a:p>
            </p:txBody>
          </p:sp>
          <p:sp>
            <p:nvSpPr>
              <p:cNvPr id="85" name="CustomShape 93"/>
              <p:cNvSpPr/>
              <p:nvPr/>
            </p:nvSpPr>
            <p:spPr>
              <a:xfrm>
                <a:off x="7653509" y="5761800"/>
                <a:ext cx="317880" cy="276480"/>
              </a:xfrm>
              <a:prstGeom prst="rect">
                <a:avLst/>
              </a:prstGeom>
              <a:blipFill rotWithShape="0">
                <a:blip r:embed="rId21"/>
                <a:stretch>
                  <a:fillRect l="-15384" r="-5722" b="-17286"/>
                </a:stretch>
              </a:blip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1800" b="0" strike="noStrike" spc="-1">
                    <a:latin typeface="Arial"/>
                    <a:ea typeface="DejaVu Sans"/>
                  </a:rPr>
                  <a:t> </a:t>
                </a:r>
                <a:endParaRPr lang="en-US" sz="1800" b="0" strike="noStrike" spc="-1">
                  <a:latin typeface="Arial"/>
                </a:endParaRPr>
              </a:p>
            </p:txBody>
          </p:sp>
        </p:grpSp>
      </p:grpSp>
      <p:sp>
        <p:nvSpPr>
          <p:cNvPr id="105" name="Line 113"/>
          <p:cNvSpPr/>
          <p:nvPr/>
        </p:nvSpPr>
        <p:spPr>
          <a:xfrm flipH="1">
            <a:off x="4572000" y="3581400"/>
            <a:ext cx="0" cy="3276600"/>
          </a:xfrm>
          <a:prstGeom prst="line">
            <a:avLst/>
          </a:prstGeom>
          <a:ln w="57240">
            <a:solidFill>
              <a:schemeClr val="bg1">
                <a:lumMod val="50000"/>
              </a:schemeClr>
            </a:solidFill>
            <a:round/>
          </a:ln>
        </p:spPr>
        <p:style>
          <a:lnRef idx="1">
            <a:schemeClr val="accent1"/>
          </a:lnRef>
          <a:fillRef idx="0">
            <a:schemeClr val="accent1"/>
          </a:fillRef>
          <a:effectRef idx="0">
            <a:schemeClr val="accent1"/>
          </a:effectRef>
          <a:fontRef idx="minor"/>
        </p:style>
      </p:sp>
      <p:sp>
        <p:nvSpPr>
          <p:cNvPr id="106" name="CustomShape 116"/>
          <p:cNvSpPr/>
          <p:nvPr/>
        </p:nvSpPr>
        <p:spPr>
          <a:xfrm>
            <a:off x="6198207" y="3657600"/>
            <a:ext cx="1650393" cy="644877"/>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algn="ctr">
              <a:lnSpc>
                <a:spcPct val="100000"/>
              </a:lnSpc>
            </a:pPr>
            <a:r>
              <a:rPr lang="en-US" sz="1800" b="0" strike="noStrike" spc="-1" dirty="0" smtClean="0">
                <a:solidFill>
                  <a:srgbClr val="006666"/>
                </a:solidFill>
                <a:latin typeface="Trebuchet MS"/>
                <a:ea typeface="DejaVu Sans"/>
              </a:rPr>
              <a:t>degree-core ratio</a:t>
            </a:r>
            <a:endParaRPr lang="en-US" sz="1800" b="0" strike="noStrike" spc="-1" dirty="0">
              <a:latin typeface="Arial"/>
            </a:endParaRPr>
          </a:p>
        </p:txBody>
      </p:sp>
      <mc:AlternateContent xmlns:mc="http://schemas.openxmlformats.org/markup-compatibility/2006" xmlns:a14="http://schemas.microsoft.com/office/drawing/2010/main">
        <mc:Choice Requires="a14">
          <p:sp>
            <p:nvSpPr>
              <p:cNvPr id="107" name="TextBox 106"/>
              <p:cNvSpPr txBox="1"/>
              <p:nvPr/>
            </p:nvSpPr>
            <p:spPr>
              <a:xfrm>
                <a:off x="5181600" y="4928487"/>
                <a:ext cx="500906" cy="72051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sz="2000" i="1" smtClean="0">
                              <a:solidFill>
                                <a:schemeClr val="tx2"/>
                              </a:solidFill>
                              <a:latin typeface="Cambria Math" panose="02040503050406030204" pitchFamily="18" charset="0"/>
                            </a:rPr>
                          </m:ctrlPr>
                        </m:fPr>
                        <m:num>
                          <m:sSub>
                            <m:sSubPr>
                              <m:ctrlPr>
                                <a:rPr lang="en-US" sz="2000" i="1">
                                  <a:solidFill>
                                    <a:schemeClr val="tx2"/>
                                  </a:solidFill>
                                  <a:latin typeface="Cambria Math" panose="02040503050406030204" pitchFamily="18" charset="0"/>
                                </a:rPr>
                              </m:ctrlPr>
                            </m:sSubPr>
                            <m:e>
                              <m:r>
                                <a:rPr lang="en-US" sz="2000" b="0" i="1" smtClean="0">
                                  <a:solidFill>
                                    <a:schemeClr val="tx2"/>
                                  </a:solidFill>
                                  <a:latin typeface="Cambria Math" panose="02040503050406030204" pitchFamily="18" charset="0"/>
                                </a:rPr>
                                <m:t>𝐾</m:t>
                              </m:r>
                            </m:e>
                            <m:sub>
                              <m:r>
                                <a:rPr lang="en-US" sz="2000" b="0" i="1" smtClean="0">
                                  <a:solidFill>
                                    <a:schemeClr val="tx2"/>
                                  </a:solidFill>
                                  <a:latin typeface="Cambria Math" panose="02040503050406030204" pitchFamily="18" charset="0"/>
                                </a:rPr>
                                <m:t>𝑖</m:t>
                              </m:r>
                            </m:sub>
                          </m:sSub>
                        </m:num>
                        <m:den>
                          <m:sSub>
                            <m:sSubPr>
                              <m:ctrlPr>
                                <a:rPr lang="en-US" sz="2000" b="0" i="1" smtClean="0">
                                  <a:solidFill>
                                    <a:schemeClr val="tx2"/>
                                  </a:solidFill>
                                  <a:latin typeface="Cambria Math" panose="02040503050406030204" pitchFamily="18" charset="0"/>
                                </a:rPr>
                              </m:ctrlPr>
                            </m:sSubPr>
                            <m:e>
                              <m:r>
                                <a:rPr lang="en-US" sz="2000" b="0" i="1" smtClean="0">
                                  <a:solidFill>
                                    <a:schemeClr val="tx2"/>
                                  </a:solidFill>
                                  <a:latin typeface="Cambria Math" panose="02040503050406030204" pitchFamily="18" charset="0"/>
                                </a:rPr>
                                <m:t>𝐷</m:t>
                              </m:r>
                            </m:e>
                            <m:sub>
                              <m:r>
                                <a:rPr lang="en-US" sz="2000" b="0" i="1" smtClean="0">
                                  <a:solidFill>
                                    <a:schemeClr val="tx2"/>
                                  </a:solidFill>
                                  <a:latin typeface="Cambria Math" panose="02040503050406030204" pitchFamily="18" charset="0"/>
                                </a:rPr>
                                <m:t>𝑖</m:t>
                              </m:r>
                            </m:sub>
                          </m:sSub>
                        </m:den>
                      </m:f>
                    </m:oMath>
                  </m:oMathPara>
                </a14:m>
                <a:endParaRPr lang="en-US" sz="2000" dirty="0">
                  <a:solidFill>
                    <a:schemeClr val="tx2"/>
                  </a:solidFill>
                </a:endParaRPr>
              </a:p>
            </p:txBody>
          </p:sp>
        </mc:Choice>
        <mc:Fallback xmlns="">
          <p:sp>
            <p:nvSpPr>
              <p:cNvPr id="107" name="TextBox 106"/>
              <p:cNvSpPr txBox="1">
                <a:spLocks noRot="1" noChangeAspect="1" noMove="1" noResize="1" noEditPoints="1" noAdjustHandles="1" noChangeArrowheads="1" noChangeShapeType="1" noTextEdit="1"/>
              </p:cNvSpPr>
              <p:nvPr/>
            </p:nvSpPr>
            <p:spPr>
              <a:xfrm>
                <a:off x="5181600" y="4928487"/>
                <a:ext cx="500906" cy="720518"/>
              </a:xfrm>
              <a:prstGeom prst="rect">
                <a:avLst/>
              </a:prstGeom>
              <a:blipFill>
                <a:blip r:embed="rId2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p:cNvSpPr/>
              <p:nvPr/>
            </p:nvSpPr>
            <p:spPr>
              <a:xfrm>
                <a:off x="8143167" y="4951577"/>
                <a:ext cx="505267" cy="61093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i="1" smtClean="0">
                              <a:solidFill>
                                <a:schemeClr val="accent4">
                                  <a:lumMod val="75000"/>
                                </a:schemeClr>
                              </a:solidFill>
                              <a:latin typeface="Cambria Math" panose="02040503050406030204" pitchFamily="18" charset="0"/>
                            </a:rPr>
                          </m:ctrlPr>
                        </m:fPr>
                        <m:num>
                          <m:r>
                            <a:rPr lang="en-US" b="0" i="1" smtClean="0">
                              <a:solidFill>
                                <a:schemeClr val="accent4">
                                  <a:lumMod val="75000"/>
                                </a:schemeClr>
                              </a:solidFill>
                              <a:latin typeface="Cambria Math" panose="02040503050406030204" pitchFamily="18" charset="0"/>
                            </a:rPr>
                            <m:t>6</m:t>
                          </m:r>
                        </m:num>
                        <m:den>
                          <m:r>
                            <a:rPr lang="en-US" b="0" i="1" smtClean="0">
                              <a:solidFill>
                                <a:schemeClr val="accent4">
                                  <a:lumMod val="75000"/>
                                </a:schemeClr>
                              </a:solidFill>
                              <a:latin typeface="Cambria Math" panose="02040503050406030204" pitchFamily="18" charset="0"/>
                            </a:rPr>
                            <m:t>14</m:t>
                          </m:r>
                        </m:den>
                      </m:f>
                    </m:oMath>
                  </m:oMathPara>
                </a14:m>
                <a:endParaRPr lang="en-US" dirty="0">
                  <a:solidFill>
                    <a:schemeClr val="accent4">
                      <a:lumMod val="75000"/>
                    </a:schemeClr>
                  </a:solidFill>
                </a:endParaRPr>
              </a:p>
            </p:txBody>
          </p:sp>
        </mc:Choice>
        <mc:Fallback xmlns="">
          <p:sp>
            <p:nvSpPr>
              <p:cNvPr id="6" name="Rectangle 5"/>
              <p:cNvSpPr>
                <a:spLocks noRot="1" noChangeAspect="1" noMove="1" noResize="1" noEditPoints="1" noAdjustHandles="1" noChangeArrowheads="1" noChangeShapeType="1" noTextEdit="1"/>
              </p:cNvSpPr>
              <p:nvPr/>
            </p:nvSpPr>
            <p:spPr>
              <a:xfrm>
                <a:off x="8143167" y="4951577"/>
                <a:ext cx="505267" cy="610936"/>
              </a:xfrm>
              <a:prstGeom prst="rect">
                <a:avLst/>
              </a:prstGeom>
              <a:blipFill>
                <a:blip r:embed="rId2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4" name="Rectangle 123"/>
              <p:cNvSpPr/>
              <p:nvPr/>
            </p:nvSpPr>
            <p:spPr>
              <a:xfrm>
                <a:off x="3142660" y="5109128"/>
                <a:ext cx="1505540" cy="66191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i="1" smtClean="0">
                              <a:solidFill>
                                <a:schemeClr val="accent4">
                                  <a:lumMod val="75000"/>
                                </a:schemeClr>
                              </a:solidFill>
                              <a:latin typeface="Cambria Math" panose="02040503050406030204" pitchFamily="18" charset="0"/>
                            </a:rPr>
                          </m:ctrlPr>
                        </m:fPr>
                        <m:num>
                          <m:r>
                            <a:rPr lang="en-US" i="1">
                              <a:solidFill>
                                <a:schemeClr val="accent4">
                                  <a:lumMod val="75000"/>
                                </a:schemeClr>
                              </a:solidFill>
                              <a:latin typeface="Cambria Math" panose="02040503050406030204" pitchFamily="18" charset="0"/>
                            </a:rPr>
                            <m:t>1</m:t>
                          </m:r>
                        </m:num>
                        <m:den>
                          <m:r>
                            <a:rPr lang="en-US" b="0" i="1" smtClean="0">
                              <a:solidFill>
                                <a:schemeClr val="accent4">
                                  <a:lumMod val="75000"/>
                                </a:schemeClr>
                              </a:solidFill>
                              <a:latin typeface="Cambria Math" panose="02040503050406030204" pitchFamily="18" charset="0"/>
                            </a:rPr>
                            <m:t>1</m:t>
                          </m:r>
                          <m:r>
                            <a:rPr lang="en-US" b="0" i="1" smtClean="0">
                              <a:solidFill>
                                <a:schemeClr val="accent4">
                                  <a:lumMod val="75000"/>
                                </a:schemeClr>
                              </a:solidFill>
                              <a:latin typeface="Cambria Math" panose="02040503050406030204" pitchFamily="18" charset="0"/>
                            </a:rPr>
                            <m:t>+(</m:t>
                          </m:r>
                          <m:r>
                            <a:rPr lang="en-US" b="0" i="1" smtClean="0">
                              <a:solidFill>
                                <a:schemeClr val="accent4">
                                  <a:lumMod val="75000"/>
                                </a:schemeClr>
                              </a:solidFill>
                              <a:latin typeface="Cambria Math" panose="02040503050406030204" pitchFamily="18" charset="0"/>
                            </a:rPr>
                            <m:t>14</m:t>
                          </m:r>
                          <m:r>
                            <a:rPr lang="en-US" b="0" i="1" smtClean="0">
                              <a:solidFill>
                                <a:schemeClr val="accent4">
                                  <a:lumMod val="75000"/>
                                </a:schemeClr>
                              </a:solidFill>
                              <a:latin typeface="Cambria Math" panose="02040503050406030204" pitchFamily="18" charset="0"/>
                            </a:rPr>
                            <m:t>−</m:t>
                          </m:r>
                          <m:r>
                            <a:rPr lang="en-US" b="0" i="1" smtClean="0">
                              <a:solidFill>
                                <a:schemeClr val="accent4">
                                  <a:lumMod val="75000"/>
                                </a:schemeClr>
                              </a:solidFill>
                              <a:latin typeface="Cambria Math" panose="02040503050406030204" pitchFamily="18" charset="0"/>
                            </a:rPr>
                            <m:t>6</m:t>
                          </m:r>
                          <m:r>
                            <a:rPr lang="en-US" b="0" i="1" smtClean="0">
                              <a:solidFill>
                                <a:schemeClr val="accent4">
                                  <a:lumMod val="75000"/>
                                </a:schemeClr>
                              </a:solidFill>
                              <a:latin typeface="Cambria Math" panose="02040503050406030204" pitchFamily="18" charset="0"/>
                            </a:rPr>
                            <m:t>)</m:t>
                          </m:r>
                        </m:den>
                      </m:f>
                    </m:oMath>
                  </m:oMathPara>
                </a14:m>
                <a:endParaRPr lang="en-US" dirty="0">
                  <a:solidFill>
                    <a:schemeClr val="accent4">
                      <a:lumMod val="75000"/>
                    </a:schemeClr>
                  </a:solidFill>
                </a:endParaRPr>
              </a:p>
            </p:txBody>
          </p:sp>
        </mc:Choice>
        <mc:Fallback xmlns="">
          <p:sp>
            <p:nvSpPr>
              <p:cNvPr id="124" name="Rectangle 123"/>
              <p:cNvSpPr>
                <a:spLocks noRot="1" noChangeAspect="1" noMove="1" noResize="1" noEditPoints="1" noAdjustHandles="1" noChangeArrowheads="1" noChangeShapeType="1" noTextEdit="1"/>
              </p:cNvSpPr>
              <p:nvPr/>
            </p:nvSpPr>
            <p:spPr>
              <a:xfrm>
                <a:off x="3142660" y="5109128"/>
                <a:ext cx="1505540" cy="661912"/>
              </a:xfrm>
              <a:prstGeom prst="rect">
                <a:avLst/>
              </a:prstGeom>
              <a:blipFill>
                <a:blip r:embed="rId2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9" name="Rectangle 128"/>
              <p:cNvSpPr/>
              <p:nvPr/>
            </p:nvSpPr>
            <p:spPr>
              <a:xfrm>
                <a:off x="8011627" y="1189424"/>
                <a:ext cx="505267" cy="61093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i="1" smtClean="0">
                              <a:solidFill>
                                <a:schemeClr val="accent4">
                                  <a:lumMod val="75000"/>
                                </a:schemeClr>
                              </a:solidFill>
                              <a:latin typeface="Cambria Math" panose="02040503050406030204" pitchFamily="18" charset="0"/>
                            </a:rPr>
                          </m:ctrlPr>
                        </m:fPr>
                        <m:num>
                          <m:r>
                            <a:rPr lang="en-US" b="0" i="1" smtClean="0">
                              <a:solidFill>
                                <a:schemeClr val="accent4">
                                  <a:lumMod val="75000"/>
                                </a:schemeClr>
                              </a:solidFill>
                              <a:latin typeface="Cambria Math" panose="02040503050406030204" pitchFamily="18" charset="0"/>
                            </a:rPr>
                            <m:t>6</m:t>
                          </m:r>
                        </m:num>
                        <m:den>
                          <m:r>
                            <a:rPr lang="en-US" b="0" i="1" smtClean="0">
                              <a:solidFill>
                                <a:schemeClr val="accent4">
                                  <a:lumMod val="75000"/>
                                </a:schemeClr>
                              </a:solidFill>
                              <a:latin typeface="Cambria Math" panose="02040503050406030204" pitchFamily="18" charset="0"/>
                            </a:rPr>
                            <m:t>22</m:t>
                          </m:r>
                        </m:den>
                      </m:f>
                    </m:oMath>
                  </m:oMathPara>
                </a14:m>
                <a:endParaRPr lang="en-US" dirty="0">
                  <a:solidFill>
                    <a:schemeClr val="accent4">
                      <a:lumMod val="75000"/>
                    </a:schemeClr>
                  </a:solidFill>
                </a:endParaRPr>
              </a:p>
            </p:txBody>
          </p:sp>
        </mc:Choice>
        <mc:Fallback xmlns="">
          <p:sp>
            <p:nvSpPr>
              <p:cNvPr id="129" name="Rectangle 128"/>
              <p:cNvSpPr>
                <a:spLocks noRot="1" noChangeAspect="1" noMove="1" noResize="1" noEditPoints="1" noAdjustHandles="1" noChangeArrowheads="1" noChangeShapeType="1" noTextEdit="1"/>
              </p:cNvSpPr>
              <p:nvPr/>
            </p:nvSpPr>
            <p:spPr>
              <a:xfrm>
                <a:off x="8011627" y="1189424"/>
                <a:ext cx="505267" cy="610936"/>
              </a:xfrm>
              <a:prstGeom prst="rect">
                <a:avLst/>
              </a:prstGeom>
              <a:blipFill>
                <a:blip r:embed="rId2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0" name="Rectangle 129"/>
              <p:cNvSpPr/>
              <p:nvPr/>
            </p:nvSpPr>
            <p:spPr>
              <a:xfrm>
                <a:off x="8020525" y="2745532"/>
                <a:ext cx="505267" cy="61093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i="1" smtClean="0">
                              <a:solidFill>
                                <a:schemeClr val="accent3">
                                  <a:lumMod val="75000"/>
                                </a:schemeClr>
                              </a:solidFill>
                              <a:latin typeface="Cambria Math" panose="02040503050406030204" pitchFamily="18" charset="0"/>
                            </a:rPr>
                          </m:ctrlPr>
                        </m:fPr>
                        <m:num>
                          <m:r>
                            <a:rPr lang="en-US" b="0" i="1" smtClean="0">
                              <a:solidFill>
                                <a:schemeClr val="accent3">
                                  <a:lumMod val="75000"/>
                                </a:schemeClr>
                              </a:solidFill>
                              <a:latin typeface="Cambria Math" panose="02040503050406030204" pitchFamily="18" charset="0"/>
                            </a:rPr>
                            <m:t>3</m:t>
                          </m:r>
                        </m:num>
                        <m:den>
                          <m:r>
                            <a:rPr lang="en-US" b="0" i="1" smtClean="0">
                              <a:solidFill>
                                <a:schemeClr val="accent3">
                                  <a:lumMod val="75000"/>
                                </a:schemeClr>
                              </a:solidFill>
                              <a:latin typeface="Cambria Math" panose="02040503050406030204" pitchFamily="18" charset="0"/>
                            </a:rPr>
                            <m:t>22</m:t>
                          </m:r>
                        </m:den>
                      </m:f>
                    </m:oMath>
                  </m:oMathPara>
                </a14:m>
                <a:endParaRPr lang="en-US" dirty="0">
                  <a:solidFill>
                    <a:schemeClr val="accent3">
                      <a:lumMod val="75000"/>
                    </a:schemeClr>
                  </a:solidFill>
                </a:endParaRPr>
              </a:p>
            </p:txBody>
          </p:sp>
        </mc:Choice>
        <mc:Fallback xmlns="">
          <p:sp>
            <p:nvSpPr>
              <p:cNvPr id="130" name="Rectangle 129"/>
              <p:cNvSpPr>
                <a:spLocks noRot="1" noChangeAspect="1" noMove="1" noResize="1" noEditPoints="1" noAdjustHandles="1" noChangeArrowheads="1" noChangeShapeType="1" noTextEdit="1"/>
              </p:cNvSpPr>
              <p:nvPr/>
            </p:nvSpPr>
            <p:spPr>
              <a:xfrm>
                <a:off x="8020525" y="2745532"/>
                <a:ext cx="505267" cy="610936"/>
              </a:xfrm>
              <a:prstGeom prst="rect">
                <a:avLst/>
              </a:prstGeom>
              <a:blipFill>
                <a:blip r:embed="rId2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1" name="Rectangle 130"/>
              <p:cNvSpPr/>
              <p:nvPr/>
            </p:nvSpPr>
            <p:spPr>
              <a:xfrm>
                <a:off x="5617890" y="1242532"/>
                <a:ext cx="505267" cy="61093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i="1" smtClean="0">
                              <a:solidFill>
                                <a:schemeClr val="accent3">
                                  <a:lumMod val="75000"/>
                                </a:schemeClr>
                              </a:solidFill>
                              <a:latin typeface="Cambria Math" panose="02040503050406030204" pitchFamily="18" charset="0"/>
                            </a:rPr>
                          </m:ctrlPr>
                        </m:fPr>
                        <m:num>
                          <m:r>
                            <a:rPr lang="en-US" b="0" i="1" smtClean="0">
                              <a:solidFill>
                                <a:schemeClr val="accent3">
                                  <a:lumMod val="75000"/>
                                </a:schemeClr>
                              </a:solidFill>
                              <a:latin typeface="Cambria Math" panose="02040503050406030204" pitchFamily="18" charset="0"/>
                            </a:rPr>
                            <m:t>3</m:t>
                          </m:r>
                        </m:num>
                        <m:den>
                          <m:r>
                            <a:rPr lang="en-US" b="0" i="1" smtClean="0">
                              <a:solidFill>
                                <a:schemeClr val="accent3">
                                  <a:lumMod val="75000"/>
                                </a:schemeClr>
                              </a:solidFill>
                              <a:latin typeface="Cambria Math" panose="02040503050406030204" pitchFamily="18" charset="0"/>
                            </a:rPr>
                            <m:t>22</m:t>
                          </m:r>
                        </m:den>
                      </m:f>
                    </m:oMath>
                  </m:oMathPara>
                </a14:m>
                <a:endParaRPr lang="en-US" dirty="0">
                  <a:solidFill>
                    <a:schemeClr val="accent3">
                      <a:lumMod val="75000"/>
                    </a:schemeClr>
                  </a:solidFill>
                </a:endParaRPr>
              </a:p>
            </p:txBody>
          </p:sp>
        </mc:Choice>
        <mc:Fallback xmlns="">
          <p:sp>
            <p:nvSpPr>
              <p:cNvPr id="131" name="Rectangle 130"/>
              <p:cNvSpPr>
                <a:spLocks noRot="1" noChangeAspect="1" noMove="1" noResize="1" noEditPoints="1" noAdjustHandles="1" noChangeArrowheads="1" noChangeShapeType="1" noTextEdit="1"/>
              </p:cNvSpPr>
              <p:nvPr/>
            </p:nvSpPr>
            <p:spPr>
              <a:xfrm>
                <a:off x="5617890" y="1242532"/>
                <a:ext cx="505267" cy="610936"/>
              </a:xfrm>
              <a:prstGeom prst="rect">
                <a:avLst/>
              </a:prstGeom>
              <a:blipFill>
                <a:blip r:embed="rId2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2" name="Rectangle 131"/>
              <p:cNvSpPr/>
              <p:nvPr/>
            </p:nvSpPr>
            <p:spPr>
              <a:xfrm>
                <a:off x="5578880" y="2694600"/>
                <a:ext cx="505267" cy="6127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i="1" smtClean="0">
                              <a:solidFill>
                                <a:schemeClr val="accent6">
                                  <a:lumMod val="75000"/>
                                </a:schemeClr>
                              </a:solidFill>
                              <a:latin typeface="Cambria Math" panose="02040503050406030204" pitchFamily="18" charset="0"/>
                            </a:rPr>
                          </m:ctrlPr>
                        </m:fPr>
                        <m:num>
                          <m:r>
                            <a:rPr lang="en-US" b="0" i="1" smtClean="0">
                              <a:solidFill>
                                <a:schemeClr val="accent6">
                                  <a:lumMod val="75000"/>
                                </a:schemeClr>
                              </a:solidFill>
                              <a:latin typeface="Cambria Math" panose="02040503050406030204" pitchFamily="18" charset="0"/>
                            </a:rPr>
                            <m:t>10</m:t>
                          </m:r>
                        </m:num>
                        <m:den>
                          <m:r>
                            <a:rPr lang="en-US" b="0" i="1" smtClean="0">
                              <a:solidFill>
                                <a:schemeClr val="accent6">
                                  <a:lumMod val="75000"/>
                                </a:schemeClr>
                              </a:solidFill>
                              <a:latin typeface="Cambria Math" panose="02040503050406030204" pitchFamily="18" charset="0"/>
                            </a:rPr>
                            <m:t>22</m:t>
                          </m:r>
                        </m:den>
                      </m:f>
                    </m:oMath>
                  </m:oMathPara>
                </a14:m>
                <a:endParaRPr lang="en-US" dirty="0">
                  <a:solidFill>
                    <a:schemeClr val="accent6">
                      <a:lumMod val="75000"/>
                    </a:schemeClr>
                  </a:solidFill>
                </a:endParaRPr>
              </a:p>
            </p:txBody>
          </p:sp>
        </mc:Choice>
        <mc:Fallback xmlns="">
          <p:sp>
            <p:nvSpPr>
              <p:cNvPr id="132" name="Rectangle 131"/>
              <p:cNvSpPr>
                <a:spLocks noRot="1" noChangeAspect="1" noMove="1" noResize="1" noEditPoints="1" noAdjustHandles="1" noChangeArrowheads="1" noChangeShapeType="1" noTextEdit="1"/>
              </p:cNvSpPr>
              <p:nvPr/>
            </p:nvSpPr>
            <p:spPr>
              <a:xfrm>
                <a:off x="5578880" y="2694600"/>
                <a:ext cx="505267" cy="612732"/>
              </a:xfrm>
              <a:prstGeom prst="rect">
                <a:avLst/>
              </a:prstGeom>
              <a:blipFill>
                <a:blip r:embed="rId28"/>
                <a:stretch>
                  <a:fillRect/>
                </a:stretch>
              </a:blipFill>
            </p:spPr>
            <p:txBody>
              <a:bodyPr/>
              <a:lstStyle/>
              <a:p>
                <a:r>
                  <a:rPr lang="en-US">
                    <a:noFill/>
                  </a:rPr>
                  <a:t> </a:t>
                </a:r>
              </a:p>
            </p:txBody>
          </p:sp>
        </mc:Fallback>
      </mc:AlternateContent>
      <p:sp>
        <p:nvSpPr>
          <p:cNvPr id="148" name="CustomShape 14"/>
          <p:cNvSpPr/>
          <p:nvPr/>
        </p:nvSpPr>
        <p:spPr>
          <a:xfrm>
            <a:off x="2819400" y="5159497"/>
            <a:ext cx="191880" cy="518400"/>
          </a:xfrm>
          <a:prstGeom prst="rect">
            <a:avLst/>
          </a:prstGeom>
          <a:blipFill rotWithShape="0">
            <a:blip r:embed="rId3"/>
            <a:stretch>
              <a:fillRect/>
            </a:stretch>
          </a:blip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1800" b="0" strike="noStrike" spc="-1" dirty="0" smtClean="0">
                <a:latin typeface="Arial"/>
                <a:ea typeface="DejaVu Sans"/>
              </a:rPr>
              <a:t> </a:t>
            </a:r>
            <a:endParaRPr lang="en-US" sz="1800" b="0" strike="noStrike" spc="-1" dirty="0">
              <a:latin typeface="Arial"/>
            </a:endParaRPr>
          </a:p>
        </p:txBody>
      </p:sp>
      <mc:AlternateContent xmlns:mc="http://schemas.openxmlformats.org/markup-compatibility/2006" xmlns:a14="http://schemas.microsoft.com/office/drawing/2010/main">
        <mc:Choice Requires="a14">
          <p:sp>
            <p:nvSpPr>
              <p:cNvPr id="149" name="TextBox 148"/>
              <p:cNvSpPr txBox="1"/>
              <p:nvPr/>
            </p:nvSpPr>
            <p:spPr>
              <a:xfrm>
                <a:off x="2878139" y="5237235"/>
                <a:ext cx="437940"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b="0" i="1" smtClean="0">
                          <a:solidFill>
                            <a:schemeClr val="tx2"/>
                          </a:solidFill>
                          <a:latin typeface="Cambria Math" panose="02040503050406030204" pitchFamily="18" charset="0"/>
                          <a:ea typeface="Cambria Math" panose="02040503050406030204" pitchFamily="18" charset="0"/>
                        </a:rPr>
                        <m:t>×</m:t>
                      </m:r>
                    </m:oMath>
                  </m:oMathPara>
                </a14:m>
                <a:endParaRPr lang="en-US" sz="2000" dirty="0">
                  <a:solidFill>
                    <a:schemeClr val="tx2"/>
                  </a:solidFill>
                </a:endParaRPr>
              </a:p>
            </p:txBody>
          </p:sp>
        </mc:Choice>
        <mc:Fallback xmlns="">
          <p:sp>
            <p:nvSpPr>
              <p:cNvPr id="149" name="TextBox 148"/>
              <p:cNvSpPr txBox="1">
                <a:spLocks noRot="1" noChangeAspect="1" noMove="1" noResize="1" noEditPoints="1" noAdjustHandles="1" noChangeArrowheads="1" noChangeShapeType="1" noTextEdit="1"/>
              </p:cNvSpPr>
              <p:nvPr/>
            </p:nvSpPr>
            <p:spPr>
              <a:xfrm>
                <a:off x="2878139" y="5237235"/>
                <a:ext cx="437940" cy="400110"/>
              </a:xfrm>
              <a:prstGeom prst="rect">
                <a:avLst/>
              </a:prstGeom>
              <a:blipFill>
                <a:blip r:embed="rId29"/>
                <a:stretch>
                  <a:fillRect/>
                </a:stretch>
              </a:blipFill>
            </p:spPr>
            <p:txBody>
              <a:bodyPr/>
              <a:lstStyle/>
              <a:p>
                <a:r>
                  <a:rPr lang="en-US">
                    <a:noFill/>
                  </a:rPr>
                  <a:t> </a:t>
                </a:r>
              </a:p>
            </p:txBody>
          </p:sp>
        </mc:Fallback>
      </mc:AlternateContent>
      <p:sp>
        <p:nvSpPr>
          <p:cNvPr id="150" name="CustomShape 14"/>
          <p:cNvSpPr/>
          <p:nvPr/>
        </p:nvSpPr>
        <p:spPr>
          <a:xfrm>
            <a:off x="7848600" y="4999539"/>
            <a:ext cx="191880" cy="518400"/>
          </a:xfrm>
          <a:prstGeom prst="rect">
            <a:avLst/>
          </a:prstGeom>
          <a:blipFill rotWithShape="0">
            <a:blip r:embed="rId3"/>
            <a:stretch>
              <a:fillRect/>
            </a:stretch>
          </a:blip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1800" b="0" strike="noStrike" spc="-1" dirty="0" smtClean="0">
                <a:latin typeface="Arial"/>
                <a:ea typeface="DejaVu Sans"/>
              </a:rPr>
              <a:t> </a:t>
            </a:r>
            <a:endParaRPr lang="en-US" sz="1800" b="0" strike="noStrike" spc="-1" dirty="0">
              <a:latin typeface="Arial"/>
            </a:endParaRPr>
          </a:p>
        </p:txBody>
      </p:sp>
      <mc:AlternateContent xmlns:mc="http://schemas.openxmlformats.org/markup-compatibility/2006" xmlns:a14="http://schemas.microsoft.com/office/drawing/2010/main">
        <mc:Choice Requires="a14">
          <p:sp>
            <p:nvSpPr>
              <p:cNvPr id="151" name="TextBox 150"/>
              <p:cNvSpPr txBox="1"/>
              <p:nvPr/>
            </p:nvSpPr>
            <p:spPr>
              <a:xfrm>
                <a:off x="7907339" y="5077277"/>
                <a:ext cx="437940"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b="0" i="1" smtClean="0">
                          <a:solidFill>
                            <a:schemeClr val="tx2"/>
                          </a:solidFill>
                          <a:latin typeface="Cambria Math" panose="02040503050406030204" pitchFamily="18" charset="0"/>
                          <a:ea typeface="Cambria Math" panose="02040503050406030204" pitchFamily="18" charset="0"/>
                        </a:rPr>
                        <m:t>×</m:t>
                      </m:r>
                    </m:oMath>
                  </m:oMathPara>
                </a14:m>
                <a:endParaRPr lang="en-US" sz="2000" dirty="0">
                  <a:solidFill>
                    <a:schemeClr val="tx2"/>
                  </a:solidFill>
                </a:endParaRPr>
              </a:p>
            </p:txBody>
          </p:sp>
        </mc:Choice>
        <mc:Fallback xmlns="">
          <p:sp>
            <p:nvSpPr>
              <p:cNvPr id="151" name="TextBox 150"/>
              <p:cNvSpPr txBox="1">
                <a:spLocks noRot="1" noChangeAspect="1" noMove="1" noResize="1" noEditPoints="1" noAdjustHandles="1" noChangeArrowheads="1" noChangeShapeType="1" noTextEdit="1"/>
              </p:cNvSpPr>
              <p:nvPr/>
            </p:nvSpPr>
            <p:spPr>
              <a:xfrm>
                <a:off x="7907339" y="5077277"/>
                <a:ext cx="437940" cy="400110"/>
              </a:xfrm>
              <a:prstGeom prst="rect">
                <a:avLst/>
              </a:prstGeom>
              <a:blipFill>
                <a:blip r:embed="rId30"/>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9912617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stomShape 1"/>
          <p:cNvSpPr/>
          <p:nvPr/>
        </p:nvSpPr>
        <p:spPr>
          <a:xfrm>
            <a:off x="640260" y="228600"/>
            <a:ext cx="7863120" cy="521766"/>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2800" spc="-1" dirty="0">
                <a:solidFill>
                  <a:srgbClr val="FFFFFF"/>
                </a:solidFill>
                <a:latin typeface="Calibri" panose="020F0502020204030204" pitchFamily="34" charset="0"/>
                <a:cs typeface="Calibri" panose="020F0502020204030204" pitchFamily="34" charset="0"/>
              </a:rPr>
              <a:t>Adjacency </a:t>
            </a:r>
            <a:r>
              <a:rPr lang="en-US" sz="2800" spc="-1" dirty="0" smtClean="0">
                <a:solidFill>
                  <a:srgbClr val="FFFFFF"/>
                </a:solidFill>
                <a:latin typeface="Calibri" panose="020F0502020204030204" pitchFamily="34" charset="0"/>
                <a:cs typeface="Calibri" panose="020F0502020204030204" pitchFamily="34" charset="0"/>
              </a:rPr>
              <a:t>Matrix Normalization - Evaluation</a:t>
            </a:r>
            <a:endParaRPr lang="en-US" sz="2800" b="0" strike="noStrike" spc="-1" dirty="0">
              <a:latin typeface="Gill Sans MT" panose="020B0502020104020203" pitchFamily="34" charset="0"/>
            </a:endParaRPr>
          </a:p>
        </p:txBody>
      </p:sp>
      <p:sp>
        <p:nvSpPr>
          <p:cNvPr id="15" name="CustomShape 1"/>
          <p:cNvSpPr/>
          <p:nvPr/>
        </p:nvSpPr>
        <p:spPr>
          <a:xfrm>
            <a:off x="838200" y="1644252"/>
            <a:ext cx="731160" cy="1005480"/>
          </a:xfrm>
          <a:prstGeom prst="can">
            <a:avLst>
              <a:gd name="adj" fmla="val 25000"/>
            </a:avLst>
          </a:prstGeom>
          <a:solidFill>
            <a:srgbClr val="FFD320"/>
          </a:solidFill>
          <a:ln>
            <a:solidFill>
              <a:srgbClr val="FFD320"/>
            </a:solidFill>
          </a:ln>
        </p:spPr>
        <p:style>
          <a:lnRef idx="0">
            <a:scrgbClr r="0" g="0" b="0"/>
          </a:lnRef>
          <a:fillRef idx="0">
            <a:scrgbClr r="0" g="0" b="0"/>
          </a:fillRef>
          <a:effectRef idx="0">
            <a:scrgbClr r="0" g="0" b="0"/>
          </a:effectRef>
          <a:fontRef idx="minor"/>
        </p:style>
      </p:sp>
      <p:sp>
        <p:nvSpPr>
          <p:cNvPr id="16" name="CustomShape 2"/>
          <p:cNvSpPr/>
          <p:nvPr/>
        </p:nvSpPr>
        <p:spPr>
          <a:xfrm>
            <a:off x="1919880" y="1987512"/>
            <a:ext cx="1096920" cy="365400"/>
          </a:xfrm>
          <a:custGeom>
            <a:avLst/>
            <a:gdLst/>
            <a:ahLst/>
            <a:cxnLst/>
            <a:rect l="l" t="t" r="r" b="b"/>
            <a:pathLst>
              <a:path w="3050" h="1018">
                <a:moveTo>
                  <a:pt x="0" y="254"/>
                </a:moveTo>
                <a:lnTo>
                  <a:pt x="2286" y="254"/>
                </a:lnTo>
                <a:lnTo>
                  <a:pt x="2286" y="0"/>
                </a:lnTo>
                <a:lnTo>
                  <a:pt x="3049" y="508"/>
                </a:lnTo>
                <a:lnTo>
                  <a:pt x="2286" y="1017"/>
                </a:lnTo>
                <a:lnTo>
                  <a:pt x="2286" y="762"/>
                </a:lnTo>
                <a:lnTo>
                  <a:pt x="0" y="762"/>
                </a:lnTo>
                <a:lnTo>
                  <a:pt x="0" y="254"/>
                </a:lnTo>
              </a:path>
            </a:pathLst>
          </a:custGeom>
          <a:solidFill>
            <a:srgbClr val="006D65"/>
          </a:solidFill>
          <a:ln>
            <a:solidFill>
              <a:srgbClr val="99D8C9"/>
            </a:solidFill>
          </a:ln>
        </p:spPr>
        <p:style>
          <a:lnRef idx="0">
            <a:scrgbClr r="0" g="0" b="0"/>
          </a:lnRef>
          <a:fillRef idx="0">
            <a:scrgbClr r="0" g="0" b="0"/>
          </a:fillRef>
          <a:effectRef idx="0">
            <a:scrgbClr r="0" g="0" b="0"/>
          </a:effectRef>
          <a:fontRef idx="minor"/>
        </p:style>
      </p:sp>
      <p:pic>
        <p:nvPicPr>
          <p:cNvPr id="17" name="Picture 16"/>
          <p:cNvPicPr/>
          <p:nvPr/>
        </p:nvPicPr>
        <p:blipFill>
          <a:blip r:embed="rId3"/>
          <a:stretch/>
        </p:blipFill>
        <p:spPr>
          <a:xfrm>
            <a:off x="3276600" y="1293912"/>
            <a:ext cx="1752240" cy="1752600"/>
          </a:xfrm>
          <a:prstGeom prst="rect">
            <a:avLst/>
          </a:prstGeom>
          <a:ln>
            <a:noFill/>
          </a:ln>
        </p:spPr>
      </p:pic>
      <p:sp>
        <p:nvSpPr>
          <p:cNvPr id="18" name="CustomShape 3"/>
          <p:cNvSpPr/>
          <p:nvPr/>
        </p:nvSpPr>
        <p:spPr>
          <a:xfrm>
            <a:off x="1082235" y="4418112"/>
            <a:ext cx="558360" cy="786600"/>
          </a:xfrm>
          <a:prstGeom prst="flowChartMultidocument">
            <a:avLst/>
          </a:prstGeom>
          <a:solidFill>
            <a:srgbClr val="0066CC"/>
          </a:solidFill>
          <a:ln>
            <a:solidFill>
              <a:srgbClr val="66CCFF"/>
            </a:solidFill>
          </a:ln>
        </p:spPr>
        <p:style>
          <a:lnRef idx="0">
            <a:scrgbClr r="0" g="0" b="0"/>
          </a:lnRef>
          <a:fillRef idx="0">
            <a:scrgbClr r="0" g="0" b="0"/>
          </a:fillRef>
          <a:effectRef idx="0">
            <a:scrgbClr r="0" g="0" b="0"/>
          </a:effectRef>
          <a:fontRef idx="minor"/>
        </p:style>
      </p:sp>
      <p:sp>
        <p:nvSpPr>
          <p:cNvPr id="19" name="CustomShape 4"/>
          <p:cNvSpPr/>
          <p:nvPr/>
        </p:nvSpPr>
        <p:spPr>
          <a:xfrm>
            <a:off x="1901295" y="5124492"/>
            <a:ext cx="1096920" cy="365400"/>
          </a:xfrm>
          <a:custGeom>
            <a:avLst/>
            <a:gdLst/>
            <a:ahLst/>
            <a:cxnLst/>
            <a:rect l="l" t="t" r="r" b="b"/>
            <a:pathLst>
              <a:path w="3050" h="1018">
                <a:moveTo>
                  <a:pt x="0" y="254"/>
                </a:moveTo>
                <a:lnTo>
                  <a:pt x="2286" y="254"/>
                </a:lnTo>
                <a:lnTo>
                  <a:pt x="2286" y="0"/>
                </a:lnTo>
                <a:lnTo>
                  <a:pt x="3049" y="508"/>
                </a:lnTo>
                <a:lnTo>
                  <a:pt x="2286" y="1017"/>
                </a:lnTo>
                <a:lnTo>
                  <a:pt x="2286" y="762"/>
                </a:lnTo>
                <a:lnTo>
                  <a:pt x="0" y="762"/>
                </a:lnTo>
                <a:lnTo>
                  <a:pt x="0" y="254"/>
                </a:lnTo>
              </a:path>
            </a:pathLst>
          </a:custGeom>
          <a:solidFill>
            <a:srgbClr val="006D65"/>
          </a:solidFill>
          <a:ln>
            <a:solidFill>
              <a:srgbClr val="99D8C9"/>
            </a:solidFill>
          </a:ln>
        </p:spPr>
        <p:style>
          <a:lnRef idx="0">
            <a:scrgbClr r="0" g="0" b="0"/>
          </a:lnRef>
          <a:fillRef idx="0">
            <a:scrgbClr r="0" g="0" b="0"/>
          </a:fillRef>
          <a:effectRef idx="0">
            <a:scrgbClr r="0" g="0" b="0"/>
          </a:effectRef>
          <a:fontRef idx="minor"/>
        </p:style>
      </p:sp>
      <p:sp>
        <p:nvSpPr>
          <p:cNvPr id="20" name="CustomShape 7"/>
          <p:cNvSpPr/>
          <p:nvPr/>
        </p:nvSpPr>
        <p:spPr>
          <a:xfrm>
            <a:off x="3939720" y="3275112"/>
            <a:ext cx="548280" cy="548280"/>
          </a:xfrm>
          <a:custGeom>
            <a:avLst/>
            <a:gdLst/>
            <a:ahLst/>
            <a:cxnLst/>
            <a:rect l="l" t="t" r="r" b="b"/>
            <a:pathLst>
              <a:path w="1525" h="1525">
                <a:moveTo>
                  <a:pt x="381" y="0"/>
                </a:moveTo>
                <a:lnTo>
                  <a:pt x="1143" y="0"/>
                </a:lnTo>
                <a:lnTo>
                  <a:pt x="1143" y="381"/>
                </a:lnTo>
                <a:lnTo>
                  <a:pt x="1524" y="381"/>
                </a:lnTo>
                <a:lnTo>
                  <a:pt x="1524" y="1143"/>
                </a:lnTo>
                <a:lnTo>
                  <a:pt x="1143" y="1143"/>
                </a:lnTo>
                <a:lnTo>
                  <a:pt x="1143" y="1524"/>
                </a:lnTo>
                <a:lnTo>
                  <a:pt x="381" y="1524"/>
                </a:lnTo>
                <a:lnTo>
                  <a:pt x="381" y="1143"/>
                </a:lnTo>
                <a:lnTo>
                  <a:pt x="0" y="1143"/>
                </a:lnTo>
                <a:lnTo>
                  <a:pt x="0" y="381"/>
                </a:lnTo>
                <a:lnTo>
                  <a:pt x="381" y="381"/>
                </a:lnTo>
                <a:lnTo>
                  <a:pt x="381" y="0"/>
                </a:lnTo>
              </a:path>
            </a:pathLst>
          </a:custGeom>
          <a:solidFill>
            <a:srgbClr val="006D65"/>
          </a:solidFill>
          <a:ln>
            <a:solidFill>
              <a:srgbClr val="99D8C9"/>
            </a:solidFill>
          </a:ln>
        </p:spPr>
        <p:style>
          <a:lnRef idx="0">
            <a:scrgbClr r="0" g="0" b="0"/>
          </a:lnRef>
          <a:fillRef idx="0">
            <a:scrgbClr r="0" g="0" b="0"/>
          </a:fillRef>
          <a:effectRef idx="0">
            <a:scrgbClr r="0" g="0" b="0"/>
          </a:effectRef>
          <a:fontRef idx="minor"/>
        </p:style>
      </p:sp>
      <p:sp>
        <p:nvSpPr>
          <p:cNvPr id="21" name="CustomShape 8"/>
          <p:cNvSpPr/>
          <p:nvPr/>
        </p:nvSpPr>
        <p:spPr>
          <a:xfrm>
            <a:off x="5486400" y="3255672"/>
            <a:ext cx="1203480" cy="548280"/>
          </a:xfrm>
          <a:custGeom>
            <a:avLst/>
            <a:gdLst/>
            <a:ahLst/>
            <a:cxnLst/>
            <a:rect l="l" t="t" r="r" b="b"/>
            <a:pathLst>
              <a:path w="3346" h="1525">
                <a:moveTo>
                  <a:pt x="0" y="381"/>
                </a:moveTo>
                <a:lnTo>
                  <a:pt x="2508" y="381"/>
                </a:lnTo>
                <a:lnTo>
                  <a:pt x="2508" y="0"/>
                </a:lnTo>
                <a:lnTo>
                  <a:pt x="3345" y="762"/>
                </a:lnTo>
                <a:lnTo>
                  <a:pt x="2508" y="1524"/>
                </a:lnTo>
                <a:lnTo>
                  <a:pt x="2508" y="1143"/>
                </a:lnTo>
                <a:lnTo>
                  <a:pt x="0" y="1143"/>
                </a:lnTo>
                <a:lnTo>
                  <a:pt x="418" y="762"/>
                </a:lnTo>
                <a:lnTo>
                  <a:pt x="0" y="381"/>
                </a:lnTo>
              </a:path>
            </a:pathLst>
          </a:custGeom>
          <a:solidFill>
            <a:srgbClr val="006666"/>
          </a:solidFill>
          <a:ln>
            <a:solidFill>
              <a:srgbClr val="99D8C9"/>
            </a:solidFill>
          </a:ln>
        </p:spPr>
        <p:style>
          <a:lnRef idx="0">
            <a:scrgbClr r="0" g="0" b="0"/>
          </a:lnRef>
          <a:fillRef idx="0">
            <a:scrgbClr r="0" g="0" b="0"/>
          </a:fillRef>
          <a:effectRef idx="0">
            <a:scrgbClr r="0" g="0" b="0"/>
          </a:effectRef>
          <a:fontRef idx="minor"/>
        </p:style>
      </p:sp>
      <p:sp>
        <p:nvSpPr>
          <p:cNvPr id="22" name="CustomShape 10"/>
          <p:cNvSpPr/>
          <p:nvPr/>
        </p:nvSpPr>
        <p:spPr>
          <a:xfrm>
            <a:off x="825735" y="4692072"/>
            <a:ext cx="558360" cy="786600"/>
          </a:xfrm>
          <a:prstGeom prst="flowChartMultidocument">
            <a:avLst/>
          </a:prstGeom>
          <a:solidFill>
            <a:srgbClr val="00B050"/>
          </a:solidFill>
          <a:ln>
            <a:solidFill>
              <a:srgbClr val="92D050"/>
            </a:solidFill>
          </a:ln>
        </p:spPr>
        <p:style>
          <a:lnRef idx="0">
            <a:scrgbClr r="0" g="0" b="0"/>
          </a:lnRef>
          <a:fillRef idx="0">
            <a:scrgbClr r="0" g="0" b="0"/>
          </a:fillRef>
          <a:effectRef idx="0">
            <a:scrgbClr r="0" g="0" b="0"/>
          </a:effectRef>
          <a:fontRef idx="minor"/>
        </p:style>
      </p:sp>
      <p:sp>
        <p:nvSpPr>
          <p:cNvPr id="28" name="CustomShape 11"/>
          <p:cNvSpPr/>
          <p:nvPr/>
        </p:nvSpPr>
        <p:spPr>
          <a:xfrm>
            <a:off x="546555" y="4951272"/>
            <a:ext cx="558360" cy="786600"/>
          </a:xfrm>
          <a:prstGeom prst="flowChartMultidocument">
            <a:avLst/>
          </a:prstGeom>
          <a:solidFill>
            <a:srgbClr val="FF9900"/>
          </a:solidFill>
          <a:ln>
            <a:solidFill>
              <a:srgbClr val="FFCC00"/>
            </a:solidFill>
          </a:ln>
        </p:spPr>
        <p:style>
          <a:lnRef idx="0">
            <a:scrgbClr r="0" g="0" b="0"/>
          </a:lnRef>
          <a:fillRef idx="0">
            <a:scrgbClr r="0" g="0" b="0"/>
          </a:fillRef>
          <a:effectRef idx="0">
            <a:scrgbClr r="0" g="0" b="0"/>
          </a:effectRef>
          <a:fontRef idx="minor"/>
        </p:style>
      </p:sp>
      <mc:AlternateContent xmlns:mc="http://schemas.openxmlformats.org/markup-compatibility/2006" xmlns:a14="http://schemas.microsoft.com/office/drawing/2010/main">
        <mc:Choice Requires="a14">
          <p:sp>
            <p:nvSpPr>
              <p:cNvPr id="33" name="TextBox 32"/>
              <p:cNvSpPr txBox="1"/>
              <p:nvPr/>
            </p:nvSpPr>
            <p:spPr>
              <a:xfrm>
                <a:off x="3606482" y="4465823"/>
                <a:ext cx="1214756" cy="147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ctrlPr>
                            <a:rPr lang="en-US" sz="3200" i="1" smtClean="0">
                              <a:latin typeface="Cambria Math" panose="02040503050406030204" pitchFamily="18" charset="0"/>
                            </a:rPr>
                          </m:ctrlPr>
                        </m:dPr>
                        <m:e>
                          <m:m>
                            <m:mPr>
                              <m:mcs>
                                <m:mc>
                                  <m:mcPr>
                                    <m:count m:val="1"/>
                                    <m:mcJc m:val="center"/>
                                  </m:mcPr>
                                </m:mc>
                              </m:mcs>
                              <m:ctrlPr>
                                <a:rPr lang="en-US" sz="3200" i="1">
                                  <a:latin typeface="Cambria Math" panose="02040503050406030204" pitchFamily="18" charset="0"/>
                                </a:rPr>
                              </m:ctrlPr>
                            </m:mPr>
                            <m:mr>
                              <m:e>
                                <m:sSub>
                                  <m:sSubPr>
                                    <m:ctrlPr>
                                      <a:rPr lang="en-US" sz="3200" i="1">
                                        <a:latin typeface="Cambria Math" panose="02040503050406030204" pitchFamily="18" charset="0"/>
                                      </a:rPr>
                                    </m:ctrlPr>
                                  </m:sSubPr>
                                  <m:e>
                                    <m:r>
                                      <a:rPr lang="en-US" sz="3200" i="1">
                                        <a:latin typeface="Cambria Math"/>
                                      </a:rPr>
                                      <m:t>𝑆</m:t>
                                    </m:r>
                                  </m:e>
                                  <m:sub>
                                    <m:r>
                                      <a:rPr lang="en-US" sz="3200" i="1">
                                        <a:latin typeface="Cambria Math"/>
                                      </a:rPr>
                                      <m:t>1</m:t>
                                    </m:r>
                                  </m:sub>
                                </m:sSub>
                              </m:e>
                            </m:mr>
                            <m:mr>
                              <m:e>
                                <m:r>
                                  <a:rPr lang="en-US" sz="3200" i="1">
                                    <a:latin typeface="Cambria Math"/>
                                  </a:rPr>
                                  <m:t>⋮</m:t>
                                </m:r>
                              </m:e>
                            </m:mr>
                            <m:mr>
                              <m:e>
                                <m:sSub>
                                  <m:sSubPr>
                                    <m:ctrlPr>
                                      <a:rPr lang="en-US" sz="3200" i="1">
                                        <a:latin typeface="Cambria Math" panose="02040503050406030204" pitchFamily="18" charset="0"/>
                                      </a:rPr>
                                    </m:ctrlPr>
                                  </m:sSubPr>
                                  <m:e>
                                    <m:r>
                                      <a:rPr lang="en-US" sz="3200" i="1">
                                        <a:latin typeface="Cambria Math"/>
                                      </a:rPr>
                                      <m:t>𝑆</m:t>
                                    </m:r>
                                  </m:e>
                                  <m:sub>
                                    <m:r>
                                      <a:rPr lang="en-US" sz="3200" i="1">
                                        <a:latin typeface="Cambria Math"/>
                                      </a:rPr>
                                      <m:t>𝑛</m:t>
                                    </m:r>
                                  </m:sub>
                                </m:sSub>
                              </m:e>
                            </m:mr>
                          </m:m>
                        </m:e>
                      </m:d>
                    </m:oMath>
                  </m:oMathPara>
                </a14:m>
                <a:endParaRPr lang="en-US" sz="3200" dirty="0"/>
              </a:p>
            </p:txBody>
          </p:sp>
        </mc:Choice>
        <mc:Fallback xmlns="">
          <p:sp>
            <p:nvSpPr>
              <p:cNvPr id="33" name="TextBox 32"/>
              <p:cNvSpPr txBox="1">
                <a:spLocks noRot="1" noChangeAspect="1" noMove="1" noResize="1" noEditPoints="1" noAdjustHandles="1" noChangeArrowheads="1" noChangeShapeType="1" noTextEdit="1"/>
              </p:cNvSpPr>
              <p:nvPr/>
            </p:nvSpPr>
            <p:spPr>
              <a:xfrm>
                <a:off x="3606482" y="4465823"/>
                <a:ext cx="1214756" cy="1477777"/>
              </a:xfrm>
              <a:prstGeom prst="rect">
                <a:avLst/>
              </a:prstGeom>
              <a:blipFill rotWithShape="1">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p:cNvSpPr txBox="1"/>
              <p:nvPr/>
            </p:nvSpPr>
            <p:spPr>
              <a:xfrm>
                <a:off x="7365053" y="2790923"/>
                <a:ext cx="1397947" cy="167776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ctrlPr>
                            <a:rPr lang="en-US" sz="3200" i="1" smtClean="0">
                              <a:latin typeface="Cambria Math" panose="02040503050406030204" pitchFamily="18" charset="0"/>
                            </a:rPr>
                          </m:ctrlPr>
                        </m:dPr>
                        <m:e>
                          <m:m>
                            <m:mPr>
                              <m:mcs>
                                <m:mc>
                                  <m:mcPr>
                                    <m:count m:val="1"/>
                                    <m:mcJc m:val="center"/>
                                  </m:mcPr>
                                </m:mc>
                              </m:mcs>
                              <m:ctrlPr>
                                <a:rPr lang="en-US" sz="3200" i="1">
                                  <a:latin typeface="Cambria Math" panose="02040503050406030204" pitchFamily="18" charset="0"/>
                                </a:rPr>
                              </m:ctrlPr>
                            </m:mPr>
                            <m:mr>
                              <m:e>
                                <m:sSub>
                                  <m:sSubPr>
                                    <m:ctrlPr>
                                      <a:rPr lang="en-US" sz="3200" i="1">
                                        <a:latin typeface="Cambria Math" panose="02040503050406030204" pitchFamily="18" charset="0"/>
                                      </a:rPr>
                                    </m:ctrlPr>
                                  </m:sSubPr>
                                  <m:e>
                                    <m:r>
                                      <a:rPr lang="en-US" sz="3200" i="1">
                                        <a:latin typeface="Cambria Math"/>
                                      </a:rPr>
                                      <m:t>𝑆</m:t>
                                    </m:r>
                                    <m:r>
                                      <a:rPr lang="en-US" sz="3200" b="0" i="1" smtClean="0">
                                        <a:latin typeface="Cambria Math" panose="02040503050406030204" pitchFamily="18" charset="0"/>
                                      </a:rPr>
                                      <m:t>′</m:t>
                                    </m:r>
                                  </m:e>
                                  <m:sub>
                                    <m:r>
                                      <a:rPr lang="en-US" sz="3200" i="1">
                                        <a:latin typeface="Cambria Math"/>
                                      </a:rPr>
                                      <m:t>1</m:t>
                                    </m:r>
                                  </m:sub>
                                </m:sSub>
                              </m:e>
                            </m:mr>
                            <m:mr>
                              <m:e>
                                <m:r>
                                  <a:rPr lang="en-US" sz="3200" i="1">
                                    <a:latin typeface="Cambria Math"/>
                                  </a:rPr>
                                  <m:t>⋮</m:t>
                                </m:r>
                              </m:e>
                            </m:mr>
                            <m:mr>
                              <m:e>
                                <m:sSub>
                                  <m:sSubPr>
                                    <m:ctrlPr>
                                      <a:rPr lang="en-US" sz="3200" i="1">
                                        <a:latin typeface="Cambria Math" panose="02040503050406030204" pitchFamily="18" charset="0"/>
                                      </a:rPr>
                                    </m:ctrlPr>
                                  </m:sSubPr>
                                  <m:e>
                                    <m:r>
                                      <a:rPr lang="en-US" sz="3200" i="1">
                                        <a:latin typeface="Cambria Math"/>
                                      </a:rPr>
                                      <m:t>𝑆</m:t>
                                    </m:r>
                                    <m:r>
                                      <a:rPr lang="en-US" sz="3200" b="0" i="1" smtClean="0">
                                        <a:latin typeface="Cambria Math" panose="02040503050406030204" pitchFamily="18" charset="0"/>
                                      </a:rPr>
                                      <m:t>′</m:t>
                                    </m:r>
                                  </m:e>
                                  <m:sub>
                                    <m:r>
                                      <a:rPr lang="en-US" sz="3200" i="1">
                                        <a:latin typeface="Cambria Math"/>
                                      </a:rPr>
                                      <m:t>𝑛</m:t>
                                    </m:r>
                                  </m:sub>
                                </m:sSub>
                              </m:e>
                            </m:mr>
                          </m:m>
                        </m:e>
                      </m:d>
                    </m:oMath>
                  </m:oMathPara>
                </a14:m>
                <a:endParaRPr lang="en-US" sz="3200" dirty="0"/>
              </a:p>
            </p:txBody>
          </p:sp>
        </mc:Choice>
        <mc:Fallback xmlns="">
          <p:sp>
            <p:nvSpPr>
              <p:cNvPr id="25" name="TextBox 24"/>
              <p:cNvSpPr txBox="1">
                <a:spLocks noRot="1" noChangeAspect="1" noMove="1" noResize="1" noEditPoints="1" noAdjustHandles="1" noChangeArrowheads="1" noChangeShapeType="1" noTextEdit="1"/>
              </p:cNvSpPr>
              <p:nvPr/>
            </p:nvSpPr>
            <p:spPr>
              <a:xfrm>
                <a:off x="7365053" y="2790923"/>
                <a:ext cx="1397947" cy="1677767"/>
              </a:xfrm>
              <a:prstGeom prst="rect">
                <a:avLst/>
              </a:prstGeom>
              <a:blipFill>
                <a:blip r:embed="rId5"/>
                <a:stretch>
                  <a:fillRect/>
                </a:stretch>
              </a:blipFill>
            </p:spPr>
            <p:txBody>
              <a:bodyPr/>
              <a:lstStyle/>
              <a:p>
                <a:r>
                  <a:rPr lang="en-US">
                    <a:noFill/>
                  </a:rPr>
                  <a:t> </a:t>
                </a:r>
              </a:p>
            </p:txBody>
          </p:sp>
        </mc:Fallback>
      </mc:AlternateContent>
      <p:pic>
        <p:nvPicPr>
          <p:cNvPr id="26" name="Picture 3" descr="\\project\hfa_work\barel\Toxicogenomics\Frontiers_toxicogenomics_paper\cpdb-logo.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76815" y="1293912"/>
            <a:ext cx="1524000" cy="573974"/>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016085" y="4105812"/>
            <a:ext cx="845460" cy="845460"/>
          </a:xfrm>
          <a:prstGeom prst="rect">
            <a:avLst/>
          </a:prstGeom>
        </p:spPr>
      </p:pic>
      <p:sp>
        <p:nvSpPr>
          <p:cNvPr id="37" name="CustomShape 12"/>
          <p:cNvSpPr/>
          <p:nvPr/>
        </p:nvSpPr>
        <p:spPr>
          <a:xfrm>
            <a:off x="5353372" y="4013952"/>
            <a:ext cx="2066587" cy="11105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US" sz="2400" b="1" strike="noStrike" spc="-1" dirty="0">
                <a:solidFill>
                  <a:schemeClr val="accent2">
                    <a:lumMod val="75000"/>
                  </a:schemeClr>
                </a:solidFill>
                <a:latin typeface="Calibri" panose="020F0502020204030204" pitchFamily="34" charset="0"/>
                <a:cs typeface="Calibri" panose="020F0502020204030204" pitchFamily="34" charset="0"/>
              </a:rPr>
              <a:t>Network </a:t>
            </a:r>
            <a:r>
              <a:rPr lang="en-US" sz="2400" b="1" strike="noStrike" spc="-1" dirty="0" smtClean="0">
                <a:solidFill>
                  <a:schemeClr val="accent2">
                    <a:lumMod val="75000"/>
                  </a:schemeClr>
                </a:solidFill>
                <a:latin typeface="Calibri" panose="020F0502020204030204" pitchFamily="34" charset="0"/>
                <a:cs typeface="Calibri" panose="020F0502020204030204" pitchFamily="34" charset="0"/>
              </a:rPr>
              <a:t>Propagation</a:t>
            </a:r>
            <a:r>
              <a:rPr lang="en-US" sz="2400" b="1" spc="-1" dirty="0">
                <a:solidFill>
                  <a:schemeClr val="accent2">
                    <a:lumMod val="75000"/>
                  </a:schemeClr>
                </a:solidFill>
                <a:latin typeface="Calibri" panose="020F0502020204030204" pitchFamily="34" charset="0"/>
                <a:cs typeface="Calibri" panose="020F0502020204030204" pitchFamily="34" charset="0"/>
              </a:rPr>
              <a:t> </a:t>
            </a:r>
            <a:r>
              <a:rPr lang="en-US" sz="2400" b="1" spc="-1" dirty="0" smtClean="0">
                <a:solidFill>
                  <a:schemeClr val="accent2">
                    <a:lumMod val="75000"/>
                  </a:schemeClr>
                </a:solidFill>
                <a:latin typeface="Calibri" panose="020F0502020204030204" pitchFamily="34" charset="0"/>
                <a:cs typeface="Calibri" panose="020F0502020204030204" pitchFamily="34" charset="0"/>
              </a:rPr>
              <a:t>with core normalizations</a:t>
            </a:r>
            <a:endParaRPr lang="en-US" sz="2400" b="1" strike="noStrike" spc="-1" dirty="0" smtClean="0">
              <a:solidFill>
                <a:schemeClr val="accent2">
                  <a:lumMod val="75000"/>
                </a:schemeClr>
              </a:solidFill>
              <a:latin typeface="Calibri" panose="020F0502020204030204" pitchFamily="34" charset="0"/>
              <a:cs typeface="Calibri" panose="020F0502020204030204" pitchFamily="34" charset="0"/>
            </a:endParaRPr>
          </a:p>
        </p:txBody>
      </p:sp>
      <p:grpSp>
        <p:nvGrpSpPr>
          <p:cNvPr id="38" name="Group 37"/>
          <p:cNvGrpSpPr/>
          <p:nvPr/>
        </p:nvGrpSpPr>
        <p:grpSpPr>
          <a:xfrm>
            <a:off x="4431240" y="1550640"/>
            <a:ext cx="4255560" cy="1543161"/>
            <a:chOff x="2478054" y="3887767"/>
            <a:chExt cx="4255560" cy="1543161"/>
          </a:xfrm>
        </p:grpSpPr>
        <mc:AlternateContent xmlns:mc="http://schemas.openxmlformats.org/markup-compatibility/2006" xmlns:a14="http://schemas.microsoft.com/office/drawing/2010/main">
          <mc:Choice Requires="a14">
            <p:sp>
              <p:nvSpPr>
                <p:cNvPr id="39" name="Formula 5"/>
                <p:cNvSpPr txBox="1"/>
                <p:nvPr/>
              </p:nvSpPr>
              <p:spPr>
                <a:xfrm>
                  <a:off x="2478054" y="3887767"/>
                  <a:ext cx="4255560" cy="430560"/>
                </a:xfrm>
                <a:prstGeom prst="rect">
                  <a:avLst/>
                </a:prstGeom>
              </p:spPr>
              <p:txBody>
                <a:bodyPr/>
                <a:lstStyle/>
                <a:p>
                  <a:pPr/>
                  <a14:m>
                    <m:oMathPara xmlns:m="http://schemas.openxmlformats.org/officeDocument/2006/math">
                      <m:oMathParaPr>
                        <m:jc m:val="centerGroup"/>
                      </m:oMathParaPr>
                      <m:oMath xmlns:m="http://schemas.openxmlformats.org/officeDocument/2006/math">
                        <m:r>
                          <a:rPr sz="2000">
                            <a:latin typeface="Cambria Math"/>
                          </a:rPr>
                          <m:t>𝑝</m:t>
                        </m:r>
                        <m:r>
                          <a:rPr sz="2000">
                            <a:latin typeface="Cambria Math"/>
                          </a:rPr>
                          <m:t>=</m:t>
                        </m:r>
                        <m:r>
                          <a:rPr sz="2000">
                            <a:latin typeface="Cambria Math"/>
                          </a:rPr>
                          <m:t>𝛼</m:t>
                        </m:r>
                        <m:sSup>
                          <m:sSupPr>
                            <m:ctrlPr>
                              <a:rPr sz="2000" i="1">
                                <a:latin typeface="Cambria Math" panose="02040503050406030204" pitchFamily="18" charset="0"/>
                              </a:rPr>
                            </m:ctrlPr>
                          </m:sSupPr>
                          <m:e>
                            <m:d>
                              <m:dPr>
                                <m:ctrlPr>
                                  <a:rPr sz="2000" i="1">
                                    <a:latin typeface="Cambria Math" panose="02040503050406030204" pitchFamily="18" charset="0"/>
                                  </a:rPr>
                                </m:ctrlPr>
                              </m:dPr>
                              <m:e>
                                <m:r>
                                  <a:rPr sz="2000">
                                    <a:latin typeface="Cambria Math"/>
                                  </a:rPr>
                                  <m:t>𝐼</m:t>
                                </m:r>
                                <m:r>
                                  <a:rPr sz="2000">
                                    <a:latin typeface="Cambria Math"/>
                                  </a:rPr>
                                  <m:t>−</m:t>
                                </m:r>
                                <m:d>
                                  <m:dPr>
                                    <m:ctrlPr>
                                      <a:rPr sz="2000" i="1">
                                        <a:latin typeface="Cambria Math" panose="02040503050406030204" pitchFamily="18" charset="0"/>
                                      </a:rPr>
                                    </m:ctrlPr>
                                  </m:dPr>
                                  <m:e>
                                    <m:r>
                                      <a:rPr sz="2000">
                                        <a:latin typeface="Cambria Math"/>
                                      </a:rPr>
                                      <m:t>1</m:t>
                                    </m:r>
                                    <m:r>
                                      <a:rPr sz="2000">
                                        <a:latin typeface="Cambria Math"/>
                                      </a:rPr>
                                      <m:t>−</m:t>
                                    </m:r>
                                    <m:r>
                                      <a:rPr sz="2000">
                                        <a:latin typeface="Cambria Math"/>
                                      </a:rPr>
                                      <m:t>𝛼</m:t>
                                    </m:r>
                                  </m:e>
                                </m:d>
                                <m:r>
                                  <a:rPr sz="2000">
                                    <a:latin typeface="Cambria Math"/>
                                  </a:rPr>
                                  <m:t>𝑊</m:t>
                                </m:r>
                              </m:e>
                            </m:d>
                          </m:e>
                          <m:sup>
                            <m:r>
                              <a:rPr sz="2000">
                                <a:latin typeface="Cambria Math"/>
                              </a:rPr>
                              <m:t>−</m:t>
                            </m:r>
                            <m:r>
                              <a:rPr sz="2000">
                                <a:latin typeface="Cambria Math"/>
                              </a:rPr>
                              <m:t>1</m:t>
                            </m:r>
                          </m:sup>
                        </m:sSup>
                        <m:sSub>
                          <m:sSubPr>
                            <m:ctrlPr>
                              <a:rPr sz="2000" i="1">
                                <a:latin typeface="Cambria Math" panose="02040503050406030204" pitchFamily="18" charset="0"/>
                              </a:rPr>
                            </m:ctrlPr>
                          </m:sSubPr>
                          <m:e>
                            <m:r>
                              <a:rPr sz="2000">
                                <a:latin typeface="Cambria Math"/>
                              </a:rPr>
                              <m:t>𝑝</m:t>
                            </m:r>
                          </m:e>
                          <m:sub>
                            <m:r>
                              <a:rPr sz="2000">
                                <a:latin typeface="Cambria Math"/>
                              </a:rPr>
                              <m:t>0</m:t>
                            </m:r>
                          </m:sub>
                        </m:sSub>
                      </m:oMath>
                    </m:oMathPara>
                  </a14:m>
                  <a:endParaRPr sz="2000" dirty="0"/>
                </a:p>
              </p:txBody>
            </p:sp>
          </mc:Choice>
          <mc:Fallback xmlns="">
            <p:sp>
              <p:nvSpPr>
                <p:cNvPr id="39" name="Formula 5"/>
                <p:cNvSpPr txBox="1">
                  <a:spLocks noRot="1" noChangeAspect="1" noMove="1" noResize="1" noEditPoints="1" noAdjustHandles="1" noChangeArrowheads="1" noChangeShapeType="1" noTextEdit="1"/>
                </p:cNvSpPr>
                <p:nvPr/>
              </p:nvSpPr>
              <p:spPr>
                <a:xfrm>
                  <a:off x="2478054" y="3887767"/>
                  <a:ext cx="4255560" cy="430560"/>
                </a:xfrm>
                <a:prstGeom prst="rect">
                  <a:avLst/>
                </a:prstGeom>
                <a:blipFill>
                  <a:blip r:embed="rId8"/>
                  <a:stretch>
                    <a:fillRect b="-2817"/>
                  </a:stretch>
                </a:blipFill>
              </p:spPr>
              <p:txBody>
                <a:bodyPr/>
                <a:lstStyle/>
                <a:p>
                  <a:r>
                    <a:rPr lang="en-US">
                      <a:noFill/>
                    </a:rPr>
                    <a:t> </a:t>
                  </a:r>
                </a:p>
              </p:txBody>
            </p:sp>
          </mc:Fallback>
        </mc:AlternateContent>
        <p:sp>
          <p:nvSpPr>
            <p:cNvPr id="40" name="CustomShape 15"/>
            <p:cNvSpPr/>
            <p:nvPr/>
          </p:nvSpPr>
          <p:spPr>
            <a:xfrm>
              <a:off x="3619555" y="3932372"/>
              <a:ext cx="2133600" cy="385955"/>
            </a:xfrm>
            <a:prstGeom prst="roundRect">
              <a:avLst>
                <a:gd name="adj" fmla="val 16667"/>
              </a:avLst>
            </a:prstGeom>
            <a:noFill/>
            <a:ln w="38160">
              <a:solidFill>
                <a:schemeClr val="accent2"/>
              </a:solidFill>
              <a:round/>
            </a:ln>
          </p:spPr>
          <p:style>
            <a:lnRef idx="2">
              <a:schemeClr val="accent1">
                <a:shade val="50000"/>
              </a:schemeClr>
            </a:lnRef>
            <a:fillRef idx="1">
              <a:schemeClr val="accent1"/>
            </a:fillRef>
            <a:effectRef idx="0">
              <a:schemeClr val="accent1"/>
            </a:effectRef>
            <a:fontRef idx="minor"/>
          </p:style>
        </p:sp>
        <p:sp>
          <p:nvSpPr>
            <p:cNvPr id="41" name="CustomShape 17"/>
            <p:cNvSpPr/>
            <p:nvPr/>
          </p:nvSpPr>
          <p:spPr>
            <a:xfrm flipH="1">
              <a:off x="4447614" y="4340319"/>
              <a:ext cx="295270" cy="567889"/>
            </a:xfrm>
            <a:custGeom>
              <a:avLst/>
              <a:gdLst/>
              <a:ahLst/>
              <a:cxnLst/>
              <a:rect l="l" t="t" r="r" b="b"/>
              <a:pathLst>
                <a:path w="21600" h="21600">
                  <a:moveTo>
                    <a:pt x="0" y="0"/>
                  </a:moveTo>
                  <a:lnTo>
                    <a:pt x="21600" y="21600"/>
                  </a:lnTo>
                </a:path>
              </a:pathLst>
            </a:custGeom>
            <a:noFill/>
            <a:ln w="38160">
              <a:solidFill>
                <a:schemeClr val="accent2"/>
              </a:solidFill>
              <a:round/>
              <a:tailEnd type="triangle" w="med" len="med"/>
            </a:ln>
          </p:spPr>
          <p:style>
            <a:lnRef idx="1">
              <a:schemeClr val="accent1"/>
            </a:lnRef>
            <a:fillRef idx="0">
              <a:schemeClr val="accent1"/>
            </a:fillRef>
            <a:effectRef idx="0">
              <a:schemeClr val="accent1"/>
            </a:effectRef>
            <a:fontRef idx="minor"/>
          </p:style>
        </p:sp>
        <p:sp>
          <p:nvSpPr>
            <p:cNvPr id="42" name="CustomShape 18"/>
            <p:cNvSpPr/>
            <p:nvPr/>
          </p:nvSpPr>
          <p:spPr>
            <a:xfrm>
              <a:off x="3931051" y="4957234"/>
              <a:ext cx="1126164" cy="332810"/>
            </a:xfrm>
            <a:prstGeom prst="roundRect">
              <a:avLst>
                <a:gd name="adj" fmla="val 16667"/>
              </a:avLst>
            </a:prstGeom>
            <a:noFill/>
            <a:ln w="38160">
              <a:solidFill>
                <a:schemeClr val="accent2"/>
              </a:solidFill>
              <a:round/>
            </a:ln>
          </p:spPr>
          <p:style>
            <a:lnRef idx="2">
              <a:schemeClr val="accent1">
                <a:shade val="50000"/>
              </a:schemeClr>
            </a:lnRef>
            <a:fillRef idx="1">
              <a:schemeClr val="accent1"/>
            </a:fillRef>
            <a:effectRef idx="0">
              <a:schemeClr val="accent1"/>
            </a:effectRef>
            <a:fontRef idx="minor"/>
          </p:style>
        </p:sp>
        <mc:AlternateContent xmlns:mc="http://schemas.openxmlformats.org/markup-compatibility/2006" xmlns:a14="http://schemas.microsoft.com/office/drawing/2010/main">
          <mc:Choice Requires="a14">
            <p:sp>
              <p:nvSpPr>
                <p:cNvPr id="43" name="Formula 11"/>
                <p:cNvSpPr txBox="1"/>
                <p:nvPr/>
              </p:nvSpPr>
              <p:spPr>
                <a:xfrm>
                  <a:off x="3533214" y="4908208"/>
                  <a:ext cx="1933560" cy="522720"/>
                </a:xfrm>
                <a:prstGeom prst="rect">
                  <a:avLst/>
                </a:prstGeom>
              </p:spPr>
              <p:txBody>
                <a:bodyPr/>
                <a:lstStyle/>
                <a:p>
                  <a:pPr/>
                  <a14:m>
                    <m:oMathPara xmlns:m="http://schemas.openxmlformats.org/officeDocument/2006/math">
                      <m:oMathParaPr>
                        <m:jc m:val="centerGroup"/>
                      </m:oMathParaPr>
                      <m:oMath xmlns:m="http://schemas.openxmlformats.org/officeDocument/2006/math">
                        <m:r>
                          <a:rPr lang="en-US" sz="2000" smtClean="0">
                            <a:latin typeface="Cambria Math"/>
                          </a:rPr>
                          <m:t>𝑊</m:t>
                        </m:r>
                        <m:r>
                          <a:rPr lang="en-US" sz="2000" smtClean="0">
                            <a:latin typeface="Cambria Math"/>
                          </a:rPr>
                          <m:t>=</m:t>
                        </m:r>
                        <m:sSub>
                          <m:sSubPr>
                            <m:ctrlPr>
                              <a:rPr lang="en-US" sz="2000" i="1" smtClean="0">
                                <a:latin typeface="Cambria Math" panose="02040503050406030204" pitchFamily="18" charset="0"/>
                              </a:rPr>
                            </m:ctrlPr>
                          </m:sSubPr>
                          <m:e>
                            <m:r>
                              <a:rPr lang="en-US" sz="2000">
                                <a:latin typeface="Cambria Math"/>
                              </a:rPr>
                              <m:t>𝐴</m:t>
                            </m:r>
                          </m:e>
                          <m:sub>
                            <m:r>
                              <a:rPr lang="en-US" sz="2000" b="0" i="1" smtClean="0">
                                <a:latin typeface="Cambria Math" panose="02040503050406030204" pitchFamily="18" charset="0"/>
                              </a:rPr>
                              <m:t>𝑁</m:t>
                            </m:r>
                          </m:sub>
                        </m:sSub>
                      </m:oMath>
                    </m:oMathPara>
                  </a14:m>
                  <a:endParaRPr sz="2000" dirty="0"/>
                </a:p>
              </p:txBody>
            </p:sp>
          </mc:Choice>
          <mc:Fallback xmlns="">
            <p:sp>
              <p:nvSpPr>
                <p:cNvPr id="43" name="Formula 11"/>
                <p:cNvSpPr txBox="1">
                  <a:spLocks noRot="1" noChangeAspect="1" noMove="1" noResize="1" noEditPoints="1" noAdjustHandles="1" noChangeArrowheads="1" noChangeShapeType="1" noTextEdit="1"/>
                </p:cNvSpPr>
                <p:nvPr/>
              </p:nvSpPr>
              <p:spPr>
                <a:xfrm>
                  <a:off x="3533214" y="4908208"/>
                  <a:ext cx="1933560" cy="522720"/>
                </a:xfrm>
                <a:prstGeom prst="rect">
                  <a:avLst/>
                </a:prstGeom>
                <a:blipFill>
                  <a:blip r:embed="rId9"/>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15082588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stomShape 1"/>
          <p:cNvSpPr/>
          <p:nvPr/>
        </p:nvSpPr>
        <p:spPr>
          <a:xfrm>
            <a:off x="640080" y="228600"/>
            <a:ext cx="7863120" cy="521766"/>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r>
              <a:rPr lang="en-US" sz="2800" spc="-1" dirty="0" smtClean="0">
                <a:solidFill>
                  <a:srgbClr val="FFFFFF"/>
                </a:solidFill>
                <a:latin typeface="Calibri" panose="020F0502020204030204" pitchFamily="34" charset="0"/>
                <a:ea typeface="DejaVu Sans"/>
                <a:cs typeface="Calibri" panose="020F0502020204030204" pitchFamily="34" charset="0"/>
              </a:rPr>
              <a:t>GWAS gene sets</a:t>
            </a:r>
            <a:endParaRPr lang="en-US" sz="2800" spc="-1" dirty="0">
              <a:solidFill>
                <a:srgbClr val="FFFFFF"/>
              </a:solidFill>
              <a:latin typeface="Calibri" panose="020F0502020204030204" pitchFamily="34" charset="0"/>
              <a:ea typeface="DejaVu Sans"/>
              <a:cs typeface="Calibri" panose="020F0502020204030204" pitchFamily="34" charset="0"/>
            </a:endParaRP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1000" y="1371600"/>
            <a:ext cx="845460" cy="845460"/>
          </a:xfrm>
          <a:prstGeom prst="rect">
            <a:avLst/>
          </a:prstGeom>
        </p:spPr>
      </p:pic>
      <p:sp>
        <p:nvSpPr>
          <p:cNvPr id="6" name="TextBox 5"/>
          <p:cNvSpPr txBox="1"/>
          <p:nvPr/>
        </p:nvSpPr>
        <p:spPr>
          <a:xfrm>
            <a:off x="1371600" y="1371600"/>
            <a:ext cx="6629400" cy="1785104"/>
          </a:xfrm>
          <a:prstGeom prst="rect">
            <a:avLst/>
          </a:prstGeom>
          <a:noFill/>
        </p:spPr>
        <p:txBody>
          <a:bodyPr wrap="square" rtlCol="0">
            <a:spAutoFit/>
          </a:bodyPr>
          <a:lstStyle/>
          <a:p>
            <a:pPr marL="285750" indent="-285750">
              <a:buFont typeface="Arial" panose="020B0604020202020204" pitchFamily="34" charset="0"/>
              <a:buChar char="•"/>
            </a:pPr>
            <a:r>
              <a:rPr lang="en-US" sz="2200" dirty="0" smtClean="0">
                <a:latin typeface="Calibri" panose="020F0502020204030204" pitchFamily="34" charset="0"/>
                <a:cs typeface="Calibri" panose="020F0502020204030204" pitchFamily="34" charset="0"/>
              </a:rPr>
              <a:t>GWAS Catalog</a:t>
            </a:r>
          </a:p>
          <a:p>
            <a:pPr marL="285750" indent="-285750">
              <a:buFont typeface="Arial" panose="020B0604020202020204" pitchFamily="34" charset="0"/>
              <a:buChar char="•"/>
            </a:pPr>
            <a:r>
              <a:rPr lang="en-US" sz="2200" dirty="0" smtClean="0">
                <a:latin typeface="Calibri" panose="020F0502020204030204" pitchFamily="34" charset="0"/>
                <a:cs typeface="Calibri" panose="020F0502020204030204" pitchFamily="34" charset="0"/>
              </a:rPr>
              <a:t>5-fold cross validations</a:t>
            </a:r>
          </a:p>
          <a:p>
            <a:pPr marL="285750" indent="-285750">
              <a:buFont typeface="Arial" panose="020B0604020202020204" pitchFamily="34" charset="0"/>
              <a:buChar char="•"/>
            </a:pPr>
            <a:r>
              <a:rPr lang="en-US" sz="2200" dirty="0" smtClean="0">
                <a:latin typeface="Calibri" panose="020F0502020204030204" pitchFamily="34" charset="0"/>
                <a:cs typeface="Calibri" panose="020F0502020204030204" pitchFamily="34" charset="0"/>
              </a:rPr>
              <a:t>Significance level via </a:t>
            </a:r>
            <a:r>
              <a:rPr lang="en-US" sz="2200" dirty="0">
                <a:latin typeface="Calibri" panose="020F0502020204030204" pitchFamily="34" charset="0"/>
                <a:cs typeface="Calibri" panose="020F0502020204030204" pitchFamily="34" charset="0"/>
              </a:rPr>
              <a:t>n</a:t>
            </a:r>
            <a:r>
              <a:rPr lang="en-US" sz="2200" dirty="0" smtClean="0">
                <a:latin typeface="Calibri" panose="020F0502020204030204" pitchFamily="34" charset="0"/>
                <a:cs typeface="Calibri" panose="020F0502020204030204" pitchFamily="34" charset="0"/>
              </a:rPr>
              <a:t>etwork </a:t>
            </a:r>
            <a:r>
              <a:rPr lang="en-US" sz="2200" dirty="0">
                <a:latin typeface="Calibri" panose="020F0502020204030204" pitchFamily="34" charset="0"/>
                <a:cs typeface="Calibri" panose="020F0502020204030204" pitchFamily="34" charset="0"/>
              </a:rPr>
              <a:t>p</a:t>
            </a:r>
            <a:r>
              <a:rPr lang="en-US" sz="2200" dirty="0" smtClean="0">
                <a:latin typeface="Calibri" panose="020F0502020204030204" pitchFamily="34" charset="0"/>
                <a:cs typeface="Calibri" panose="020F0502020204030204" pitchFamily="34" charset="0"/>
              </a:rPr>
              <a:t>ermutations test</a:t>
            </a:r>
          </a:p>
          <a:p>
            <a:pPr marL="285750" indent="-285750">
              <a:buFont typeface="Arial" panose="020B0604020202020204" pitchFamily="34" charset="0"/>
              <a:buChar char="•"/>
            </a:pPr>
            <a:endParaRPr lang="en-US" sz="2200" dirty="0" smtClean="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endParaRPr lang="en-US" sz="2200" dirty="0">
              <a:latin typeface="Calibri" panose="020F0502020204030204" pitchFamily="34" charset="0"/>
              <a:cs typeface="Calibri" panose="020F0502020204030204"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4202023942"/>
              </p:ext>
            </p:extLst>
          </p:nvPr>
        </p:nvGraphicFramePr>
        <p:xfrm>
          <a:off x="2133600" y="2743200"/>
          <a:ext cx="4876800" cy="3756974"/>
        </p:xfrm>
        <a:graphic>
          <a:graphicData uri="http://schemas.openxmlformats.org/drawingml/2006/table">
            <a:tbl>
              <a:tblPr firstRow="1" bandRow="1">
                <a:tableStyleId>{F5AB1C69-6EDB-4FF4-983F-18BD219EF322}</a:tableStyleId>
              </a:tblPr>
              <a:tblGrid>
                <a:gridCol w="2438400">
                  <a:extLst>
                    <a:ext uri="{9D8B030D-6E8A-4147-A177-3AD203B41FA5}">
                      <a16:colId xmlns:a16="http://schemas.microsoft.com/office/drawing/2014/main" xmlns="" val="2840796436"/>
                    </a:ext>
                  </a:extLst>
                </a:gridCol>
                <a:gridCol w="2438400">
                  <a:extLst>
                    <a:ext uri="{9D8B030D-6E8A-4147-A177-3AD203B41FA5}">
                      <a16:colId xmlns:a16="http://schemas.microsoft.com/office/drawing/2014/main" xmlns="" val="2612370938"/>
                    </a:ext>
                  </a:extLst>
                </a:gridCol>
              </a:tblGrid>
              <a:tr h="228765">
                <a:tc>
                  <a:txBody>
                    <a:bodyPr/>
                    <a:lstStyle/>
                    <a:p>
                      <a:pPr algn="ctr"/>
                      <a:r>
                        <a:rPr lang="en-US" sz="1200" b="1" dirty="0" smtClean="0">
                          <a:latin typeface="Calibri" panose="020F0502020204030204" pitchFamily="34" charset="0"/>
                          <a:cs typeface="Calibri" panose="020F0502020204030204" pitchFamily="34" charset="0"/>
                        </a:rPr>
                        <a:t>Disease / Trait</a:t>
                      </a:r>
                      <a:endParaRPr lang="en-US" sz="1200" b="1" dirty="0">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9999"/>
                    </a:solidFill>
                  </a:tcPr>
                </a:tc>
                <a:tc>
                  <a:txBody>
                    <a:bodyPr/>
                    <a:lstStyle/>
                    <a:p>
                      <a:pPr algn="ctr"/>
                      <a:r>
                        <a:rPr lang="en-US" sz="1200" dirty="0" smtClean="0">
                          <a:latin typeface="Calibri" panose="020F0502020204030204" pitchFamily="34" charset="0"/>
                          <a:cs typeface="Calibri" panose="020F0502020204030204" pitchFamily="34" charset="0"/>
                        </a:rPr>
                        <a:t>Genes</a:t>
                      </a:r>
                      <a:endParaRPr lang="en-US" sz="1200" dirty="0">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9999"/>
                    </a:solidFill>
                  </a:tcPr>
                </a:tc>
                <a:extLst>
                  <a:ext uri="{0D108BD9-81ED-4DB2-BD59-A6C34878D82A}">
                    <a16:rowId xmlns:a16="http://schemas.microsoft.com/office/drawing/2014/main" xmlns="" val="3134204369"/>
                  </a:ext>
                </a:extLst>
              </a:tr>
              <a:tr h="251642">
                <a:tc>
                  <a:txBody>
                    <a:bodyPr/>
                    <a:lstStyle/>
                    <a:p>
                      <a:pPr algn="ctr"/>
                      <a:r>
                        <a:rPr lang="en-US" sz="1400" dirty="0" smtClean="0">
                          <a:latin typeface="Calibri" panose="020F0502020204030204" pitchFamily="34" charset="0"/>
                          <a:cs typeface="Calibri" panose="020F0502020204030204" pitchFamily="34" charset="0"/>
                        </a:rPr>
                        <a:t>Body mass index</a:t>
                      </a:r>
                      <a:endParaRPr lang="en-US" sz="1400" dirty="0">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latin typeface="Calibri" panose="020F0502020204030204" pitchFamily="34" charset="0"/>
                          <a:cs typeface="Calibri" panose="020F0502020204030204" pitchFamily="34" charset="0"/>
                        </a:rPr>
                        <a:t>97</a:t>
                      </a:r>
                      <a:endParaRPr lang="en-US" sz="1400" dirty="0">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238624146"/>
                  </a:ext>
                </a:extLst>
              </a:tr>
              <a:tr h="251642">
                <a:tc>
                  <a:txBody>
                    <a:bodyPr/>
                    <a:lstStyle/>
                    <a:p>
                      <a:pPr algn="ctr"/>
                      <a:r>
                        <a:rPr lang="en-US" sz="1400" dirty="0" smtClean="0">
                          <a:latin typeface="Calibri" panose="020F0502020204030204" pitchFamily="34" charset="0"/>
                          <a:cs typeface="Calibri" panose="020F0502020204030204" pitchFamily="34" charset="0"/>
                        </a:rPr>
                        <a:t>Breast cancer</a:t>
                      </a:r>
                      <a:endParaRPr lang="en-US" sz="1400" dirty="0">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latin typeface="Calibri" panose="020F0502020204030204" pitchFamily="34" charset="0"/>
                          <a:cs typeface="Calibri" panose="020F0502020204030204" pitchFamily="34" charset="0"/>
                        </a:rPr>
                        <a:t>73</a:t>
                      </a:r>
                      <a:endParaRPr lang="en-US" sz="1400" dirty="0">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3309162133"/>
                  </a:ext>
                </a:extLst>
              </a:tr>
              <a:tr h="251642">
                <a:tc>
                  <a:txBody>
                    <a:bodyPr/>
                    <a:lstStyle/>
                    <a:p>
                      <a:pPr algn="ctr"/>
                      <a:r>
                        <a:rPr lang="en-US" sz="1400" dirty="0" smtClean="0">
                          <a:latin typeface="Calibri" panose="020F0502020204030204" pitchFamily="34" charset="0"/>
                          <a:cs typeface="Calibri" panose="020F0502020204030204" pitchFamily="34" charset="0"/>
                        </a:rPr>
                        <a:t>Crohn’s disease </a:t>
                      </a:r>
                      <a:endParaRPr lang="en-US" sz="1400" dirty="0">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latin typeface="Calibri" panose="020F0502020204030204" pitchFamily="34" charset="0"/>
                          <a:cs typeface="Calibri" panose="020F0502020204030204" pitchFamily="34" charset="0"/>
                        </a:rPr>
                        <a:t>227</a:t>
                      </a:r>
                      <a:endParaRPr lang="en-US" sz="1400" dirty="0">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3725081148"/>
                  </a:ext>
                </a:extLst>
              </a:tr>
              <a:tr h="251642">
                <a:tc>
                  <a:txBody>
                    <a:bodyPr/>
                    <a:lstStyle/>
                    <a:p>
                      <a:pPr algn="ctr"/>
                      <a:r>
                        <a:rPr lang="en-US" sz="1400" dirty="0" smtClean="0">
                          <a:latin typeface="Calibri" panose="020F0502020204030204" pitchFamily="34" charset="0"/>
                          <a:cs typeface="Calibri" panose="020F0502020204030204" pitchFamily="34" charset="0"/>
                        </a:rPr>
                        <a:t>Height</a:t>
                      </a:r>
                      <a:endParaRPr lang="en-US" sz="1400" dirty="0">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latin typeface="Calibri" panose="020F0502020204030204" pitchFamily="34" charset="0"/>
                          <a:cs typeface="Calibri" panose="020F0502020204030204" pitchFamily="34" charset="0"/>
                        </a:rPr>
                        <a:t>234</a:t>
                      </a:r>
                      <a:endParaRPr lang="en-US" sz="1400" dirty="0">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3387072568"/>
                  </a:ext>
                </a:extLst>
              </a:tr>
              <a:tr h="251642">
                <a:tc>
                  <a:txBody>
                    <a:bodyPr/>
                    <a:lstStyle/>
                    <a:p>
                      <a:pPr algn="ctr"/>
                      <a:r>
                        <a:rPr lang="en-US" sz="1400" dirty="0" smtClean="0">
                          <a:latin typeface="Calibri" panose="020F0502020204030204" pitchFamily="34" charset="0"/>
                          <a:cs typeface="Calibri" panose="020F0502020204030204" pitchFamily="34" charset="0"/>
                        </a:rPr>
                        <a:t>Prostate cancer</a:t>
                      </a:r>
                      <a:endParaRPr lang="en-US" sz="1400" dirty="0">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latin typeface="Calibri" panose="020F0502020204030204" pitchFamily="34" charset="0"/>
                          <a:cs typeface="Calibri" panose="020F0502020204030204" pitchFamily="34" charset="0"/>
                        </a:rPr>
                        <a:t>168</a:t>
                      </a:r>
                      <a:endParaRPr lang="en-US" sz="1400" dirty="0">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745154782"/>
                  </a:ext>
                </a:extLst>
              </a:tr>
              <a:tr h="302680">
                <a:tc>
                  <a:txBody>
                    <a:bodyPr/>
                    <a:lstStyle/>
                    <a:p>
                      <a:pPr algn="ctr"/>
                      <a:r>
                        <a:rPr lang="en-US" sz="1400" dirty="0" smtClean="0">
                          <a:latin typeface="Calibri" panose="020F0502020204030204" pitchFamily="34" charset="0"/>
                          <a:cs typeface="Calibri" panose="020F0502020204030204" pitchFamily="34" charset="0"/>
                        </a:rPr>
                        <a:t>Rheumatoid arthritis </a:t>
                      </a:r>
                      <a:endParaRPr lang="en-US" sz="1400" dirty="0">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latin typeface="Calibri" panose="020F0502020204030204" pitchFamily="34" charset="0"/>
                          <a:cs typeface="Calibri" panose="020F0502020204030204" pitchFamily="34" charset="0"/>
                        </a:rPr>
                        <a:t>88</a:t>
                      </a:r>
                      <a:endParaRPr lang="en-US" sz="1400" dirty="0">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2465648285"/>
                  </a:ext>
                </a:extLst>
              </a:tr>
              <a:tr h="251642">
                <a:tc>
                  <a:txBody>
                    <a:bodyPr/>
                    <a:lstStyle/>
                    <a:p>
                      <a:pPr algn="ctr"/>
                      <a:r>
                        <a:rPr lang="en-US" sz="1400" dirty="0" smtClean="0">
                          <a:latin typeface="Calibri" panose="020F0502020204030204" pitchFamily="34" charset="0"/>
                          <a:cs typeface="Calibri" panose="020F0502020204030204" pitchFamily="34" charset="0"/>
                        </a:rPr>
                        <a:t>Schizophrenia</a:t>
                      </a:r>
                      <a:endParaRPr lang="en-US" sz="1400" dirty="0">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latin typeface="Calibri" panose="020F0502020204030204" pitchFamily="34" charset="0"/>
                          <a:cs typeface="Calibri" panose="020F0502020204030204" pitchFamily="34" charset="0"/>
                        </a:rPr>
                        <a:t>226</a:t>
                      </a:r>
                      <a:endParaRPr lang="en-US" sz="1400" dirty="0">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2146011191"/>
                  </a:ext>
                </a:extLst>
              </a:tr>
              <a:tr h="434654">
                <a:tc>
                  <a:txBody>
                    <a:bodyPr/>
                    <a:lstStyle/>
                    <a:p>
                      <a:pPr algn="ctr"/>
                      <a:r>
                        <a:rPr lang="en-US" sz="1400" dirty="0" smtClean="0">
                          <a:latin typeface="Calibri" panose="020F0502020204030204" pitchFamily="34" charset="0"/>
                          <a:cs typeface="Calibri" panose="020F0502020204030204" pitchFamily="34" charset="0"/>
                        </a:rPr>
                        <a:t>Systemic lupus erythematosus</a:t>
                      </a:r>
                      <a:endParaRPr lang="en-US" sz="1400" dirty="0">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latin typeface="Calibri" panose="020F0502020204030204" pitchFamily="34" charset="0"/>
                          <a:cs typeface="Calibri" panose="020F0502020204030204" pitchFamily="34" charset="0"/>
                        </a:rPr>
                        <a:t>90</a:t>
                      </a:r>
                      <a:endParaRPr lang="en-US" sz="1400" dirty="0">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3718541421"/>
                  </a:ext>
                </a:extLst>
              </a:tr>
              <a:tr h="251642">
                <a:tc>
                  <a:txBody>
                    <a:bodyPr/>
                    <a:lstStyle/>
                    <a:p>
                      <a:pPr algn="ctr"/>
                      <a:r>
                        <a:rPr lang="en-US" sz="1400" dirty="0" smtClean="0">
                          <a:latin typeface="Calibri" panose="020F0502020204030204" pitchFamily="34" charset="0"/>
                          <a:cs typeface="Calibri" panose="020F0502020204030204" pitchFamily="34" charset="0"/>
                        </a:rPr>
                        <a:t>Type 2 diabetes</a:t>
                      </a:r>
                      <a:endParaRPr lang="en-US" sz="1400" dirty="0">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latin typeface="Calibri" panose="020F0502020204030204" pitchFamily="34" charset="0"/>
                          <a:cs typeface="Calibri" panose="020F0502020204030204" pitchFamily="34" charset="0"/>
                        </a:rPr>
                        <a:t>78</a:t>
                      </a:r>
                      <a:endParaRPr lang="en-US" sz="1400" dirty="0">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2418953955"/>
                  </a:ext>
                </a:extLst>
              </a:tr>
              <a:tr h="251642">
                <a:tc>
                  <a:txBody>
                    <a:bodyPr/>
                    <a:lstStyle/>
                    <a:p>
                      <a:pPr algn="ctr"/>
                      <a:r>
                        <a:rPr lang="en-US" sz="1400" dirty="0" smtClean="0">
                          <a:latin typeface="Calibri" panose="020F0502020204030204" pitchFamily="34" charset="0"/>
                          <a:cs typeface="Calibri" panose="020F0502020204030204" pitchFamily="34" charset="0"/>
                        </a:rPr>
                        <a:t>Ulcerative colitis</a:t>
                      </a:r>
                      <a:endParaRPr lang="en-US" sz="1400" dirty="0">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latin typeface="Calibri" panose="020F0502020204030204" pitchFamily="34" charset="0"/>
                          <a:cs typeface="Calibri" panose="020F0502020204030204" pitchFamily="34" charset="0"/>
                        </a:rPr>
                        <a:t>203</a:t>
                      </a:r>
                      <a:endParaRPr lang="en-US" sz="1400" dirty="0">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3692732497"/>
                  </a:ext>
                </a:extLst>
              </a:tr>
              <a:tr h="251642">
                <a:tc>
                  <a:txBody>
                    <a:bodyPr/>
                    <a:lstStyle/>
                    <a:p>
                      <a:pPr algn="ctr"/>
                      <a:r>
                        <a:rPr lang="en-US" sz="1400" dirty="0" smtClean="0">
                          <a:latin typeface="Calibri" panose="020F0502020204030204" pitchFamily="34" charset="0"/>
                          <a:cs typeface="Calibri" panose="020F0502020204030204" pitchFamily="34" charset="0"/>
                        </a:rPr>
                        <a:t>Vitiligo</a:t>
                      </a:r>
                      <a:endParaRPr lang="en-US" sz="1400" dirty="0">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latin typeface="Calibri" panose="020F0502020204030204" pitchFamily="34" charset="0"/>
                          <a:cs typeface="Calibri" panose="020F0502020204030204" pitchFamily="34" charset="0"/>
                        </a:rPr>
                        <a:t>76</a:t>
                      </a:r>
                      <a:endParaRPr lang="en-US" sz="1400" dirty="0">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2561646173"/>
                  </a:ext>
                </a:extLst>
              </a:tr>
            </a:tbl>
          </a:graphicData>
        </a:graphic>
      </p:graphicFrame>
    </p:spTree>
    <p:extLst>
      <p:ext uri="{BB962C8B-B14F-4D97-AF65-F5344CB8AC3E}">
        <p14:creationId xmlns:p14="http://schemas.microsoft.com/office/powerpoint/2010/main" val="228971134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stomShape 1"/>
          <p:cNvSpPr/>
          <p:nvPr/>
        </p:nvSpPr>
        <p:spPr>
          <a:xfrm>
            <a:off x="640080" y="228600"/>
            <a:ext cx="7863120" cy="521766"/>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r>
              <a:rPr lang="en-US" sz="2800" spc="-1" dirty="0" smtClean="0">
                <a:solidFill>
                  <a:srgbClr val="FFFFFF"/>
                </a:solidFill>
                <a:latin typeface="Calibri" panose="020F0502020204030204" pitchFamily="34" charset="0"/>
                <a:ea typeface="DejaVu Sans"/>
                <a:cs typeface="Calibri" panose="020F0502020204030204" pitchFamily="34" charset="0"/>
              </a:rPr>
              <a:t>Results – GWAS </a:t>
            </a:r>
            <a:endParaRPr lang="en-US" sz="2800" spc="-1" dirty="0">
              <a:solidFill>
                <a:srgbClr val="FFFFFF"/>
              </a:solidFill>
              <a:latin typeface="Calibri" panose="020F0502020204030204" pitchFamily="34" charset="0"/>
              <a:ea typeface="DejaVu Sans"/>
              <a:cs typeface="Calibri" panose="020F0502020204030204" pitchFamily="34" charset="0"/>
            </a:endParaRP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89864" y="1469133"/>
            <a:ext cx="5964273" cy="4474467"/>
          </a:xfrm>
          <a:prstGeom prst="rect">
            <a:avLst/>
          </a:prstGeom>
        </p:spPr>
      </p:pic>
    </p:spTree>
    <p:extLst>
      <p:ext uri="{BB962C8B-B14F-4D97-AF65-F5344CB8AC3E}">
        <p14:creationId xmlns:p14="http://schemas.microsoft.com/office/powerpoint/2010/main" val="14392664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52600" y="990600"/>
            <a:ext cx="5638800" cy="5638800"/>
          </a:xfrm>
          <a:prstGeom prst="rect">
            <a:avLst/>
          </a:prstGeom>
        </p:spPr>
      </p:pic>
      <p:pic>
        <p:nvPicPr>
          <p:cNvPr id="2" name="Picture 1"/>
          <p:cNvPicPr>
            <a:picLocks noChangeAspect="1"/>
          </p:cNvPicPr>
          <p:nvPr/>
        </p:nvPicPr>
        <p:blipFill>
          <a:blip r:embed="rId3"/>
          <a:stretch>
            <a:fillRect/>
          </a:stretch>
        </p:blipFill>
        <p:spPr>
          <a:xfrm>
            <a:off x="-28575" y="0"/>
            <a:ext cx="3606989" cy="1066799"/>
          </a:xfrm>
          <a:prstGeom prst="rect">
            <a:avLst/>
          </a:prstGeom>
        </p:spPr>
      </p:pic>
      <p:sp>
        <p:nvSpPr>
          <p:cNvPr id="3" name="Rectangle 2"/>
          <p:cNvSpPr/>
          <p:nvPr/>
        </p:nvSpPr>
        <p:spPr>
          <a:xfrm>
            <a:off x="3657600" y="228600"/>
            <a:ext cx="5410200" cy="430887"/>
          </a:xfrm>
          <a:prstGeom prst="rect">
            <a:avLst/>
          </a:prstGeom>
        </p:spPr>
        <p:txBody>
          <a:bodyPr wrap="square">
            <a:spAutoFit/>
          </a:bodyPr>
          <a:lstStyle/>
          <a:p>
            <a:r>
              <a:rPr lang="en-US" sz="2200" dirty="0">
                <a:solidFill>
                  <a:schemeClr val="bg1"/>
                </a:solidFill>
                <a:latin typeface="Calibri" panose="020F0502020204030204" pitchFamily="34" charset="0"/>
                <a:cs typeface="Calibri" panose="020F0502020204030204" pitchFamily="34" charset="0"/>
              </a:rPr>
              <a:t>https://github.molgen.mpg.de/barel/NetCore</a:t>
            </a:r>
          </a:p>
        </p:txBody>
      </p:sp>
    </p:spTree>
    <p:extLst>
      <p:ext uri="{BB962C8B-B14F-4D97-AF65-F5344CB8AC3E}">
        <p14:creationId xmlns:p14="http://schemas.microsoft.com/office/powerpoint/2010/main" val="10506044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stomShape 1"/>
          <p:cNvSpPr/>
          <p:nvPr/>
        </p:nvSpPr>
        <p:spPr>
          <a:xfrm>
            <a:off x="640260" y="228600"/>
            <a:ext cx="7863120" cy="521766"/>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2800" spc="-1" dirty="0" err="1">
                <a:solidFill>
                  <a:srgbClr val="FFFFFF"/>
                </a:solidFill>
                <a:latin typeface="Calibri" panose="020F0502020204030204" pitchFamily="34" charset="0"/>
                <a:cs typeface="Calibri" panose="020F0502020204030204" pitchFamily="34" charset="0"/>
              </a:rPr>
              <a:t>NetCore</a:t>
            </a:r>
            <a:r>
              <a:rPr lang="en-US" sz="2800" spc="-1" dirty="0">
                <a:solidFill>
                  <a:srgbClr val="FFFFFF"/>
                </a:solidFill>
                <a:latin typeface="Calibri" panose="020F0502020204030204" pitchFamily="34" charset="0"/>
                <a:cs typeface="Calibri" panose="020F0502020204030204" pitchFamily="34" charset="0"/>
              </a:rPr>
              <a:t> - Network propagation using core</a:t>
            </a:r>
            <a:endParaRPr lang="en-US" sz="2800" spc="-1" dirty="0">
              <a:latin typeface="Calibri" panose="020F0502020204030204" pitchFamily="34" charset="0"/>
              <a:cs typeface="Calibri" panose="020F0502020204030204" pitchFamily="34" charset="0"/>
            </a:endParaRPr>
          </a:p>
        </p:txBody>
      </p:sp>
      <p:sp>
        <p:nvSpPr>
          <p:cNvPr id="15" name="CustomShape 1"/>
          <p:cNvSpPr/>
          <p:nvPr/>
        </p:nvSpPr>
        <p:spPr>
          <a:xfrm>
            <a:off x="838200" y="1644252"/>
            <a:ext cx="731160" cy="1005480"/>
          </a:xfrm>
          <a:prstGeom prst="can">
            <a:avLst>
              <a:gd name="adj" fmla="val 25000"/>
            </a:avLst>
          </a:prstGeom>
          <a:solidFill>
            <a:srgbClr val="FFD320"/>
          </a:solidFill>
          <a:ln>
            <a:solidFill>
              <a:srgbClr val="FFD320"/>
            </a:solidFill>
          </a:ln>
        </p:spPr>
        <p:style>
          <a:lnRef idx="0">
            <a:scrgbClr r="0" g="0" b="0"/>
          </a:lnRef>
          <a:fillRef idx="0">
            <a:scrgbClr r="0" g="0" b="0"/>
          </a:fillRef>
          <a:effectRef idx="0">
            <a:scrgbClr r="0" g="0" b="0"/>
          </a:effectRef>
          <a:fontRef idx="minor"/>
        </p:style>
      </p:sp>
      <p:sp>
        <p:nvSpPr>
          <p:cNvPr id="16" name="CustomShape 2"/>
          <p:cNvSpPr/>
          <p:nvPr/>
        </p:nvSpPr>
        <p:spPr>
          <a:xfrm>
            <a:off x="1919880" y="1987512"/>
            <a:ext cx="1096920" cy="365400"/>
          </a:xfrm>
          <a:custGeom>
            <a:avLst/>
            <a:gdLst/>
            <a:ahLst/>
            <a:cxnLst/>
            <a:rect l="l" t="t" r="r" b="b"/>
            <a:pathLst>
              <a:path w="3050" h="1018">
                <a:moveTo>
                  <a:pt x="0" y="254"/>
                </a:moveTo>
                <a:lnTo>
                  <a:pt x="2286" y="254"/>
                </a:lnTo>
                <a:lnTo>
                  <a:pt x="2286" y="0"/>
                </a:lnTo>
                <a:lnTo>
                  <a:pt x="3049" y="508"/>
                </a:lnTo>
                <a:lnTo>
                  <a:pt x="2286" y="1017"/>
                </a:lnTo>
                <a:lnTo>
                  <a:pt x="2286" y="762"/>
                </a:lnTo>
                <a:lnTo>
                  <a:pt x="0" y="762"/>
                </a:lnTo>
                <a:lnTo>
                  <a:pt x="0" y="254"/>
                </a:lnTo>
              </a:path>
            </a:pathLst>
          </a:custGeom>
          <a:solidFill>
            <a:srgbClr val="006D65"/>
          </a:solidFill>
          <a:ln>
            <a:solidFill>
              <a:srgbClr val="99D8C9"/>
            </a:solidFill>
          </a:ln>
        </p:spPr>
        <p:style>
          <a:lnRef idx="0">
            <a:scrgbClr r="0" g="0" b="0"/>
          </a:lnRef>
          <a:fillRef idx="0">
            <a:scrgbClr r="0" g="0" b="0"/>
          </a:fillRef>
          <a:effectRef idx="0">
            <a:scrgbClr r="0" g="0" b="0"/>
          </a:effectRef>
          <a:fontRef idx="minor"/>
        </p:style>
      </p:sp>
      <p:pic>
        <p:nvPicPr>
          <p:cNvPr id="17" name="Picture 16"/>
          <p:cNvPicPr/>
          <p:nvPr/>
        </p:nvPicPr>
        <p:blipFill>
          <a:blip r:embed="rId2"/>
          <a:stretch/>
        </p:blipFill>
        <p:spPr>
          <a:xfrm>
            <a:off x="3276600" y="1293912"/>
            <a:ext cx="1752240" cy="1752600"/>
          </a:xfrm>
          <a:prstGeom prst="rect">
            <a:avLst/>
          </a:prstGeom>
          <a:ln>
            <a:noFill/>
          </a:ln>
        </p:spPr>
      </p:pic>
      <p:sp>
        <p:nvSpPr>
          <p:cNvPr id="18" name="CustomShape 3"/>
          <p:cNvSpPr/>
          <p:nvPr/>
        </p:nvSpPr>
        <p:spPr>
          <a:xfrm>
            <a:off x="1082235" y="4418112"/>
            <a:ext cx="558360" cy="786600"/>
          </a:xfrm>
          <a:prstGeom prst="flowChartMultidocument">
            <a:avLst/>
          </a:prstGeom>
          <a:solidFill>
            <a:srgbClr val="0066CC"/>
          </a:solidFill>
          <a:ln>
            <a:solidFill>
              <a:srgbClr val="66CCFF"/>
            </a:solidFill>
          </a:ln>
        </p:spPr>
        <p:style>
          <a:lnRef idx="0">
            <a:scrgbClr r="0" g="0" b="0"/>
          </a:lnRef>
          <a:fillRef idx="0">
            <a:scrgbClr r="0" g="0" b="0"/>
          </a:fillRef>
          <a:effectRef idx="0">
            <a:scrgbClr r="0" g="0" b="0"/>
          </a:effectRef>
          <a:fontRef idx="minor"/>
        </p:style>
      </p:sp>
      <p:sp>
        <p:nvSpPr>
          <p:cNvPr id="19" name="CustomShape 4"/>
          <p:cNvSpPr/>
          <p:nvPr/>
        </p:nvSpPr>
        <p:spPr>
          <a:xfrm>
            <a:off x="1901295" y="5124492"/>
            <a:ext cx="1096920" cy="365400"/>
          </a:xfrm>
          <a:custGeom>
            <a:avLst/>
            <a:gdLst/>
            <a:ahLst/>
            <a:cxnLst/>
            <a:rect l="l" t="t" r="r" b="b"/>
            <a:pathLst>
              <a:path w="3050" h="1018">
                <a:moveTo>
                  <a:pt x="0" y="254"/>
                </a:moveTo>
                <a:lnTo>
                  <a:pt x="2286" y="254"/>
                </a:lnTo>
                <a:lnTo>
                  <a:pt x="2286" y="0"/>
                </a:lnTo>
                <a:lnTo>
                  <a:pt x="3049" y="508"/>
                </a:lnTo>
                <a:lnTo>
                  <a:pt x="2286" y="1017"/>
                </a:lnTo>
                <a:lnTo>
                  <a:pt x="2286" y="762"/>
                </a:lnTo>
                <a:lnTo>
                  <a:pt x="0" y="762"/>
                </a:lnTo>
                <a:lnTo>
                  <a:pt x="0" y="254"/>
                </a:lnTo>
              </a:path>
            </a:pathLst>
          </a:custGeom>
          <a:solidFill>
            <a:srgbClr val="006D65"/>
          </a:solidFill>
          <a:ln>
            <a:solidFill>
              <a:srgbClr val="99D8C9"/>
            </a:solidFill>
          </a:ln>
        </p:spPr>
        <p:style>
          <a:lnRef idx="0">
            <a:scrgbClr r="0" g="0" b="0"/>
          </a:lnRef>
          <a:fillRef idx="0">
            <a:scrgbClr r="0" g="0" b="0"/>
          </a:fillRef>
          <a:effectRef idx="0">
            <a:scrgbClr r="0" g="0" b="0"/>
          </a:effectRef>
          <a:fontRef idx="minor"/>
        </p:style>
      </p:sp>
      <p:sp>
        <p:nvSpPr>
          <p:cNvPr id="20" name="CustomShape 7"/>
          <p:cNvSpPr/>
          <p:nvPr/>
        </p:nvSpPr>
        <p:spPr>
          <a:xfrm>
            <a:off x="3939720" y="3275112"/>
            <a:ext cx="548280" cy="548280"/>
          </a:xfrm>
          <a:custGeom>
            <a:avLst/>
            <a:gdLst/>
            <a:ahLst/>
            <a:cxnLst/>
            <a:rect l="l" t="t" r="r" b="b"/>
            <a:pathLst>
              <a:path w="1525" h="1525">
                <a:moveTo>
                  <a:pt x="381" y="0"/>
                </a:moveTo>
                <a:lnTo>
                  <a:pt x="1143" y="0"/>
                </a:lnTo>
                <a:lnTo>
                  <a:pt x="1143" y="381"/>
                </a:lnTo>
                <a:lnTo>
                  <a:pt x="1524" y="381"/>
                </a:lnTo>
                <a:lnTo>
                  <a:pt x="1524" y="1143"/>
                </a:lnTo>
                <a:lnTo>
                  <a:pt x="1143" y="1143"/>
                </a:lnTo>
                <a:lnTo>
                  <a:pt x="1143" y="1524"/>
                </a:lnTo>
                <a:lnTo>
                  <a:pt x="381" y="1524"/>
                </a:lnTo>
                <a:lnTo>
                  <a:pt x="381" y="1143"/>
                </a:lnTo>
                <a:lnTo>
                  <a:pt x="0" y="1143"/>
                </a:lnTo>
                <a:lnTo>
                  <a:pt x="0" y="381"/>
                </a:lnTo>
                <a:lnTo>
                  <a:pt x="381" y="381"/>
                </a:lnTo>
                <a:lnTo>
                  <a:pt x="381" y="0"/>
                </a:lnTo>
              </a:path>
            </a:pathLst>
          </a:custGeom>
          <a:solidFill>
            <a:srgbClr val="006D65"/>
          </a:solidFill>
          <a:ln>
            <a:solidFill>
              <a:srgbClr val="99D8C9"/>
            </a:solidFill>
          </a:ln>
        </p:spPr>
        <p:style>
          <a:lnRef idx="0">
            <a:scrgbClr r="0" g="0" b="0"/>
          </a:lnRef>
          <a:fillRef idx="0">
            <a:scrgbClr r="0" g="0" b="0"/>
          </a:fillRef>
          <a:effectRef idx="0">
            <a:scrgbClr r="0" g="0" b="0"/>
          </a:effectRef>
          <a:fontRef idx="minor"/>
        </p:style>
      </p:sp>
      <p:sp>
        <p:nvSpPr>
          <p:cNvPr id="21" name="CustomShape 8"/>
          <p:cNvSpPr/>
          <p:nvPr/>
        </p:nvSpPr>
        <p:spPr>
          <a:xfrm>
            <a:off x="5357100" y="3255672"/>
            <a:ext cx="1203480" cy="548280"/>
          </a:xfrm>
          <a:custGeom>
            <a:avLst/>
            <a:gdLst/>
            <a:ahLst/>
            <a:cxnLst/>
            <a:rect l="l" t="t" r="r" b="b"/>
            <a:pathLst>
              <a:path w="3346" h="1525">
                <a:moveTo>
                  <a:pt x="0" y="381"/>
                </a:moveTo>
                <a:lnTo>
                  <a:pt x="2508" y="381"/>
                </a:lnTo>
                <a:lnTo>
                  <a:pt x="2508" y="0"/>
                </a:lnTo>
                <a:lnTo>
                  <a:pt x="3345" y="762"/>
                </a:lnTo>
                <a:lnTo>
                  <a:pt x="2508" y="1524"/>
                </a:lnTo>
                <a:lnTo>
                  <a:pt x="2508" y="1143"/>
                </a:lnTo>
                <a:lnTo>
                  <a:pt x="0" y="1143"/>
                </a:lnTo>
                <a:lnTo>
                  <a:pt x="418" y="762"/>
                </a:lnTo>
                <a:lnTo>
                  <a:pt x="0" y="381"/>
                </a:lnTo>
              </a:path>
            </a:pathLst>
          </a:custGeom>
          <a:solidFill>
            <a:srgbClr val="006666"/>
          </a:solidFill>
          <a:ln>
            <a:solidFill>
              <a:srgbClr val="99D8C9"/>
            </a:solidFill>
          </a:ln>
        </p:spPr>
        <p:style>
          <a:lnRef idx="0">
            <a:scrgbClr r="0" g="0" b="0"/>
          </a:lnRef>
          <a:fillRef idx="0">
            <a:scrgbClr r="0" g="0" b="0"/>
          </a:fillRef>
          <a:effectRef idx="0">
            <a:scrgbClr r="0" g="0" b="0"/>
          </a:effectRef>
          <a:fontRef idx="minor"/>
        </p:style>
      </p:sp>
      <p:sp>
        <p:nvSpPr>
          <p:cNvPr id="22" name="CustomShape 10"/>
          <p:cNvSpPr/>
          <p:nvPr/>
        </p:nvSpPr>
        <p:spPr>
          <a:xfrm>
            <a:off x="825735" y="4692072"/>
            <a:ext cx="558360" cy="786600"/>
          </a:xfrm>
          <a:prstGeom prst="flowChartMultidocument">
            <a:avLst/>
          </a:prstGeom>
          <a:solidFill>
            <a:srgbClr val="00B050"/>
          </a:solidFill>
          <a:ln>
            <a:solidFill>
              <a:srgbClr val="92D050"/>
            </a:solidFill>
          </a:ln>
        </p:spPr>
        <p:style>
          <a:lnRef idx="0">
            <a:scrgbClr r="0" g="0" b="0"/>
          </a:lnRef>
          <a:fillRef idx="0">
            <a:scrgbClr r="0" g="0" b="0"/>
          </a:fillRef>
          <a:effectRef idx="0">
            <a:scrgbClr r="0" g="0" b="0"/>
          </a:effectRef>
          <a:fontRef idx="minor"/>
        </p:style>
      </p:sp>
      <p:sp>
        <p:nvSpPr>
          <p:cNvPr id="28" name="CustomShape 11"/>
          <p:cNvSpPr/>
          <p:nvPr/>
        </p:nvSpPr>
        <p:spPr>
          <a:xfrm>
            <a:off x="546555" y="4951272"/>
            <a:ext cx="558360" cy="786600"/>
          </a:xfrm>
          <a:prstGeom prst="flowChartMultidocument">
            <a:avLst/>
          </a:prstGeom>
          <a:solidFill>
            <a:srgbClr val="FF9900"/>
          </a:solidFill>
          <a:ln>
            <a:solidFill>
              <a:srgbClr val="FFCC00"/>
            </a:solidFill>
          </a:ln>
        </p:spPr>
        <p:style>
          <a:lnRef idx="0">
            <a:scrgbClr r="0" g="0" b="0"/>
          </a:lnRef>
          <a:fillRef idx="0">
            <a:scrgbClr r="0" g="0" b="0"/>
          </a:fillRef>
          <a:effectRef idx="0">
            <a:scrgbClr r="0" g="0" b="0"/>
          </a:effectRef>
          <a:fontRef idx="minor"/>
        </p:style>
      </p:sp>
      <p:pic>
        <p:nvPicPr>
          <p:cNvPr id="32" name="Picture 2"/>
          <p:cNvPicPr/>
          <p:nvPr/>
        </p:nvPicPr>
        <p:blipFill rotWithShape="1">
          <a:blip r:embed="rId3"/>
          <a:srcRect l="24706"/>
          <a:stretch/>
        </p:blipFill>
        <p:spPr>
          <a:xfrm>
            <a:off x="6858000" y="2641932"/>
            <a:ext cx="2179320" cy="1775760"/>
          </a:xfrm>
          <a:prstGeom prst="rect">
            <a:avLst/>
          </a:prstGeom>
          <a:ln>
            <a:noFill/>
          </a:ln>
        </p:spPr>
      </p:pic>
      <mc:AlternateContent xmlns:mc="http://schemas.openxmlformats.org/markup-compatibility/2006" xmlns:a14="http://schemas.microsoft.com/office/drawing/2010/main">
        <mc:Choice Requires="a14">
          <p:sp>
            <p:nvSpPr>
              <p:cNvPr id="33" name="TextBox 32"/>
              <p:cNvSpPr txBox="1"/>
              <p:nvPr/>
            </p:nvSpPr>
            <p:spPr>
              <a:xfrm>
                <a:off x="3606482" y="4465823"/>
                <a:ext cx="1214756" cy="147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ctrlPr>
                            <a:rPr lang="en-US" sz="3200" i="1" smtClean="0">
                              <a:latin typeface="Cambria Math" panose="02040503050406030204" pitchFamily="18" charset="0"/>
                            </a:rPr>
                          </m:ctrlPr>
                        </m:dPr>
                        <m:e>
                          <m:m>
                            <m:mPr>
                              <m:mcs>
                                <m:mc>
                                  <m:mcPr>
                                    <m:count m:val="1"/>
                                    <m:mcJc m:val="center"/>
                                  </m:mcPr>
                                </m:mc>
                              </m:mcs>
                              <m:ctrlPr>
                                <a:rPr lang="en-US" sz="3200" i="1">
                                  <a:latin typeface="Cambria Math" panose="02040503050406030204" pitchFamily="18" charset="0"/>
                                </a:rPr>
                              </m:ctrlPr>
                            </m:mPr>
                            <m:mr>
                              <m:e>
                                <m:sSub>
                                  <m:sSubPr>
                                    <m:ctrlPr>
                                      <a:rPr lang="en-US" sz="3200" i="1">
                                        <a:latin typeface="Cambria Math" panose="02040503050406030204" pitchFamily="18" charset="0"/>
                                      </a:rPr>
                                    </m:ctrlPr>
                                  </m:sSubPr>
                                  <m:e>
                                    <m:r>
                                      <a:rPr lang="en-US" sz="3200" i="1">
                                        <a:latin typeface="Cambria Math"/>
                                      </a:rPr>
                                      <m:t>𝑆</m:t>
                                    </m:r>
                                  </m:e>
                                  <m:sub>
                                    <m:r>
                                      <a:rPr lang="en-US" sz="3200" i="1">
                                        <a:latin typeface="Cambria Math"/>
                                      </a:rPr>
                                      <m:t>1</m:t>
                                    </m:r>
                                  </m:sub>
                                </m:sSub>
                              </m:e>
                            </m:mr>
                            <m:mr>
                              <m:e>
                                <m:r>
                                  <a:rPr lang="en-US" sz="3200" i="1">
                                    <a:latin typeface="Cambria Math"/>
                                  </a:rPr>
                                  <m:t>⋮</m:t>
                                </m:r>
                              </m:e>
                            </m:mr>
                            <m:mr>
                              <m:e>
                                <m:sSub>
                                  <m:sSubPr>
                                    <m:ctrlPr>
                                      <a:rPr lang="en-US" sz="3200" i="1">
                                        <a:latin typeface="Cambria Math" panose="02040503050406030204" pitchFamily="18" charset="0"/>
                                      </a:rPr>
                                    </m:ctrlPr>
                                  </m:sSubPr>
                                  <m:e>
                                    <m:r>
                                      <a:rPr lang="en-US" sz="3200" i="1">
                                        <a:latin typeface="Cambria Math"/>
                                      </a:rPr>
                                      <m:t>𝑆</m:t>
                                    </m:r>
                                  </m:e>
                                  <m:sub>
                                    <m:r>
                                      <a:rPr lang="en-US" sz="3200" i="1">
                                        <a:latin typeface="Cambria Math"/>
                                      </a:rPr>
                                      <m:t>𝑛</m:t>
                                    </m:r>
                                  </m:sub>
                                </m:sSub>
                              </m:e>
                            </m:mr>
                          </m:m>
                        </m:e>
                      </m:d>
                    </m:oMath>
                  </m:oMathPara>
                </a14:m>
                <a:endParaRPr lang="en-US" sz="3200" dirty="0"/>
              </a:p>
            </p:txBody>
          </p:sp>
        </mc:Choice>
        <mc:Fallback xmlns="">
          <p:sp>
            <p:nvSpPr>
              <p:cNvPr id="33" name="TextBox 32"/>
              <p:cNvSpPr txBox="1">
                <a:spLocks noRot="1" noChangeAspect="1" noMove="1" noResize="1" noEditPoints="1" noAdjustHandles="1" noChangeArrowheads="1" noChangeShapeType="1" noTextEdit="1"/>
              </p:cNvSpPr>
              <p:nvPr/>
            </p:nvSpPr>
            <p:spPr>
              <a:xfrm>
                <a:off x="3606482" y="4465823"/>
                <a:ext cx="1214756" cy="1477777"/>
              </a:xfrm>
              <a:prstGeom prst="rect">
                <a:avLst/>
              </a:prstGeom>
              <a:blipFill rotWithShape="1">
                <a:blip r:embed="rId4"/>
                <a:stretch>
                  <a:fillRect/>
                </a:stretch>
              </a:blipFill>
            </p:spPr>
            <p:txBody>
              <a:bodyPr/>
              <a:lstStyle/>
              <a:p>
                <a:r>
                  <a:rPr lang="en-US">
                    <a:noFill/>
                  </a:rPr>
                  <a:t> </a:t>
                </a:r>
              </a:p>
            </p:txBody>
          </p:sp>
        </mc:Fallback>
      </mc:AlternateContent>
      <p:sp>
        <p:nvSpPr>
          <p:cNvPr id="23" name="Rounded Rectangle 22"/>
          <p:cNvSpPr/>
          <p:nvPr/>
        </p:nvSpPr>
        <p:spPr>
          <a:xfrm>
            <a:off x="5288640" y="2596752"/>
            <a:ext cx="3748680" cy="1905000"/>
          </a:xfrm>
          <a:prstGeom prst="roundRect">
            <a:avLst/>
          </a:prstGeom>
          <a:noFill/>
          <a:ln w="57150"/>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24" name="CustomShape 12"/>
          <p:cNvSpPr/>
          <p:nvPr/>
        </p:nvSpPr>
        <p:spPr>
          <a:xfrm>
            <a:off x="6170342" y="1649799"/>
            <a:ext cx="2011680" cy="10714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US" sz="2800" b="1" strike="noStrike" spc="-1" dirty="0" smtClean="0">
                <a:solidFill>
                  <a:schemeClr val="accent5"/>
                </a:solidFill>
                <a:latin typeface="Calibri" panose="020F0502020204030204" pitchFamily="34" charset="0"/>
                <a:cs typeface="Calibri" panose="020F0502020204030204" pitchFamily="34" charset="0"/>
              </a:rPr>
              <a:t>N</a:t>
            </a:r>
            <a:r>
              <a:rPr lang="de-DE" sz="2800" b="1" spc="-1" dirty="0" err="1" smtClean="0">
                <a:solidFill>
                  <a:schemeClr val="accent5"/>
                </a:solidFill>
                <a:latin typeface="Calibri" panose="020F0502020204030204" pitchFamily="34" charset="0"/>
                <a:cs typeface="Calibri" panose="020F0502020204030204" pitchFamily="34" charset="0"/>
              </a:rPr>
              <a:t>etCore</a:t>
            </a:r>
            <a:endParaRPr lang="en-US" sz="2800" b="1" strike="noStrike" spc="-1" dirty="0">
              <a:solidFill>
                <a:schemeClr val="accent5"/>
              </a:solidFill>
              <a:latin typeface="Calibri" panose="020F0502020204030204" pitchFamily="34" charset="0"/>
              <a:cs typeface="Calibri" panose="020F0502020204030204" pitchFamily="34" charset="0"/>
            </a:endParaRPr>
          </a:p>
        </p:txBody>
      </p:sp>
      <p:sp>
        <p:nvSpPr>
          <p:cNvPr id="2" name="TextBox 1"/>
          <p:cNvSpPr txBox="1"/>
          <p:nvPr/>
        </p:nvSpPr>
        <p:spPr>
          <a:xfrm>
            <a:off x="5499782" y="4953000"/>
            <a:ext cx="3352800" cy="707886"/>
          </a:xfrm>
          <a:prstGeom prst="rect">
            <a:avLst/>
          </a:prstGeom>
          <a:ln>
            <a:solidFill>
              <a:schemeClr val="accent5"/>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marL="342900" indent="-342900">
              <a:buFont typeface="Arial" panose="020B0604020202020204" pitchFamily="34" charset="0"/>
              <a:buChar char="•"/>
            </a:pPr>
            <a:r>
              <a:rPr lang="en-US" sz="2000" dirty="0" smtClean="0">
                <a:latin typeface="Calibri" panose="020F0502020204030204" pitchFamily="34" charset="0"/>
                <a:cs typeface="Calibri" panose="020F0502020204030204" pitchFamily="34" charset="0"/>
              </a:rPr>
              <a:t>Node re-ranking</a:t>
            </a:r>
          </a:p>
          <a:p>
            <a:pPr marL="342900" indent="-342900">
              <a:buFont typeface="Arial" panose="020B0604020202020204" pitchFamily="34" charset="0"/>
              <a:buChar char="•"/>
            </a:pPr>
            <a:r>
              <a:rPr lang="en-US" sz="2000" dirty="0" smtClean="0">
                <a:latin typeface="Calibri" panose="020F0502020204030204" pitchFamily="34" charset="0"/>
                <a:cs typeface="Calibri" panose="020F0502020204030204" pitchFamily="34" charset="0"/>
              </a:rPr>
              <a:t>Network modules </a:t>
            </a:r>
            <a:endParaRPr lang="en-US" sz="2000" dirty="0">
              <a:latin typeface="Calibri" panose="020F0502020204030204" pitchFamily="34" charset="0"/>
              <a:cs typeface="Calibri" panose="020F0502020204030204" pitchFamily="34" charset="0"/>
            </a:endParaRPr>
          </a:p>
        </p:txBody>
      </p:sp>
      <p:pic>
        <p:nvPicPr>
          <p:cNvPr id="26" name="Picture 3" descr="\\project\hfa_work\barel\Toxicogenomics\Frontiers_toxicogenomics_paper\cpdb-logo.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76815" y="1293912"/>
            <a:ext cx="1524000" cy="573974"/>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016085" y="4105812"/>
            <a:ext cx="845460" cy="845460"/>
          </a:xfrm>
          <a:prstGeom prst="rect">
            <a:avLst/>
          </a:prstGeom>
        </p:spPr>
      </p:pic>
    </p:spTree>
    <p:extLst>
      <p:ext uri="{BB962C8B-B14F-4D97-AF65-F5344CB8AC3E}">
        <p14:creationId xmlns:p14="http://schemas.microsoft.com/office/powerpoint/2010/main" val="15628215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stomShape 1"/>
          <p:cNvSpPr/>
          <p:nvPr/>
        </p:nvSpPr>
        <p:spPr>
          <a:xfrm>
            <a:off x="640260" y="228600"/>
            <a:ext cx="7863120" cy="521766"/>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2800" spc="-1" dirty="0" smtClean="0">
                <a:solidFill>
                  <a:srgbClr val="FFFFFF"/>
                </a:solidFill>
                <a:latin typeface="Calibri" panose="020F0502020204030204" pitchFamily="34" charset="0"/>
                <a:cs typeface="Calibri" panose="020F0502020204030204" pitchFamily="34" charset="0"/>
              </a:rPr>
              <a:t>Module identification for network propagation</a:t>
            </a:r>
            <a:endParaRPr lang="en-US" sz="2800" spc="-1" dirty="0">
              <a:latin typeface="Calibri" panose="020F0502020204030204" pitchFamily="34" charset="0"/>
              <a:cs typeface="Calibri" panose="020F0502020204030204" pitchFamily="34" charset="0"/>
            </a:endParaRPr>
          </a:p>
        </p:txBody>
      </p:sp>
      <p:pic>
        <p:nvPicPr>
          <p:cNvPr id="3" name="Picture 2"/>
          <p:cNvPicPr>
            <a:picLocks noChangeAspect="1"/>
          </p:cNvPicPr>
          <p:nvPr/>
        </p:nvPicPr>
        <p:blipFill rotWithShape="1">
          <a:blip r:embed="rId3" cstate="print">
            <a:extLst>
              <a:ext uri="{28A0092B-C50C-407E-A947-70E740481C1C}">
                <a14:useLocalDpi xmlns:a14="http://schemas.microsoft.com/office/drawing/2010/main" val="0"/>
              </a:ext>
            </a:extLst>
          </a:blip>
          <a:srcRect b="3558"/>
          <a:stretch/>
        </p:blipFill>
        <p:spPr>
          <a:xfrm>
            <a:off x="2376132" y="1066800"/>
            <a:ext cx="4211255" cy="5334000"/>
          </a:xfrm>
          <a:prstGeom prst="rect">
            <a:avLst/>
          </a:prstGeom>
        </p:spPr>
      </p:pic>
      <p:sp>
        <p:nvSpPr>
          <p:cNvPr id="5" name="CustomShape 2"/>
          <p:cNvSpPr/>
          <p:nvPr/>
        </p:nvSpPr>
        <p:spPr>
          <a:xfrm>
            <a:off x="152400" y="6477000"/>
            <a:ext cx="8145000" cy="306323"/>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400" b="0" i="1" strike="noStrike" spc="-1" dirty="0" smtClean="0">
                <a:solidFill>
                  <a:srgbClr val="000000"/>
                </a:solidFill>
                <a:latin typeface="Calibri" panose="020F0502020204030204" pitchFamily="34" charset="0"/>
                <a:ea typeface="DejaVu Sans"/>
                <a:cs typeface="Calibri" panose="020F0502020204030204" pitchFamily="34" charset="0"/>
              </a:rPr>
              <a:t>Cowen </a:t>
            </a:r>
            <a:r>
              <a:rPr lang="en-US" sz="1400" b="0" i="1" strike="noStrike" spc="-1" dirty="0">
                <a:solidFill>
                  <a:srgbClr val="000000"/>
                </a:solidFill>
                <a:latin typeface="Calibri" panose="020F0502020204030204" pitchFamily="34" charset="0"/>
                <a:ea typeface="DejaVu Sans"/>
                <a:cs typeface="Calibri" panose="020F0502020204030204" pitchFamily="34" charset="0"/>
              </a:rPr>
              <a:t>et al. </a:t>
            </a:r>
            <a:r>
              <a:rPr lang="en-US" sz="1400" i="1" spc="-1" dirty="0">
                <a:solidFill>
                  <a:srgbClr val="000000"/>
                </a:solidFill>
                <a:latin typeface="Calibri" panose="020F0502020204030204" pitchFamily="34" charset="0"/>
                <a:cs typeface="Calibri" panose="020F0502020204030204" pitchFamily="34" charset="0"/>
              </a:rPr>
              <a:t>(2017) </a:t>
            </a:r>
            <a:r>
              <a:rPr lang="en-US" sz="1400" i="1" spc="-1" dirty="0" smtClean="0">
                <a:solidFill>
                  <a:srgbClr val="000000"/>
                </a:solidFill>
                <a:latin typeface="Calibri" panose="020F0502020204030204" pitchFamily="34" charset="0"/>
                <a:cs typeface="Calibri" panose="020F0502020204030204" pitchFamily="34" charset="0"/>
              </a:rPr>
              <a:t>. Nature </a:t>
            </a:r>
            <a:r>
              <a:rPr lang="en-US" sz="1400" b="0" i="1" strike="noStrike" spc="-1" dirty="0">
                <a:solidFill>
                  <a:srgbClr val="000000"/>
                </a:solidFill>
                <a:latin typeface="Calibri" panose="020F0502020204030204" pitchFamily="34" charset="0"/>
                <a:ea typeface="DejaVu Sans"/>
                <a:cs typeface="Calibri" panose="020F0502020204030204" pitchFamily="34" charset="0"/>
              </a:rPr>
              <a:t>Reviews </a:t>
            </a:r>
            <a:r>
              <a:rPr lang="en-US" sz="1400" b="0" i="1" strike="noStrike" spc="-1" dirty="0" smtClean="0">
                <a:solidFill>
                  <a:srgbClr val="000000"/>
                </a:solidFill>
                <a:latin typeface="Calibri" panose="020F0502020204030204" pitchFamily="34" charset="0"/>
                <a:ea typeface="DejaVu Sans"/>
                <a:cs typeface="Calibri" panose="020F0502020204030204" pitchFamily="34" charset="0"/>
              </a:rPr>
              <a:t>Genetics.</a:t>
            </a:r>
            <a:endParaRPr lang="en-US" sz="1400" b="0" i="1" strike="noStrike" spc="-1" dirty="0">
              <a:latin typeface="Calibri" panose="020F0502020204030204" pitchFamily="34" charset="0"/>
              <a:cs typeface="Calibri" panose="020F0502020204030204" pitchFamily="34" charset="0"/>
            </a:endParaRPr>
          </a:p>
        </p:txBody>
      </p:sp>
      <p:sp>
        <p:nvSpPr>
          <p:cNvPr id="6" name="TextBox 5"/>
          <p:cNvSpPr txBox="1"/>
          <p:nvPr/>
        </p:nvSpPr>
        <p:spPr>
          <a:xfrm>
            <a:off x="868174" y="2057400"/>
            <a:ext cx="1447800" cy="584775"/>
          </a:xfrm>
          <a:prstGeom prst="rect">
            <a:avLst/>
          </a:prstGeom>
          <a:noFill/>
        </p:spPr>
        <p:txBody>
          <a:bodyPr wrap="square" rtlCol="0">
            <a:spAutoFit/>
          </a:bodyPr>
          <a:lstStyle/>
          <a:p>
            <a:r>
              <a:rPr lang="en-US" sz="1600" b="1" dirty="0">
                <a:latin typeface="Calibri" panose="020F0502020204030204" pitchFamily="34" charset="0"/>
                <a:cs typeface="Calibri" panose="020F0502020204030204" pitchFamily="34" charset="0"/>
              </a:rPr>
              <a:t>NAGA</a:t>
            </a:r>
            <a:r>
              <a:rPr lang="en-US" sz="1600" dirty="0">
                <a:latin typeface="Calibri" panose="020F0502020204030204" pitchFamily="34" charset="0"/>
                <a:cs typeface="Calibri" panose="020F0502020204030204" pitchFamily="34" charset="0"/>
              </a:rPr>
              <a:t> (</a:t>
            </a:r>
            <a:r>
              <a:rPr lang="en-US" sz="1600" i="1" spc="-1" dirty="0">
                <a:solidFill>
                  <a:srgbClr val="000000"/>
                </a:solidFill>
                <a:latin typeface="Calibri" panose="020F0502020204030204" pitchFamily="34" charset="0"/>
                <a:cs typeface="Calibri" panose="020F0502020204030204" pitchFamily="34" charset="0"/>
              </a:rPr>
              <a:t>Carlin et al. 2019)</a:t>
            </a:r>
            <a:r>
              <a:rPr lang="en-US" sz="1600" dirty="0">
                <a:latin typeface="Calibri" panose="020F0502020204030204" pitchFamily="34" charset="0"/>
                <a:cs typeface="Calibri" panose="020F0502020204030204" pitchFamily="34" charset="0"/>
              </a:rPr>
              <a:t> </a:t>
            </a:r>
          </a:p>
        </p:txBody>
      </p:sp>
      <p:sp>
        <p:nvSpPr>
          <p:cNvPr id="7" name="TextBox 6"/>
          <p:cNvSpPr txBox="1"/>
          <p:nvPr/>
        </p:nvSpPr>
        <p:spPr>
          <a:xfrm>
            <a:off x="868174" y="4114800"/>
            <a:ext cx="1447800" cy="1815882"/>
          </a:xfrm>
          <a:prstGeom prst="rect">
            <a:avLst/>
          </a:prstGeom>
          <a:noFill/>
        </p:spPr>
        <p:txBody>
          <a:bodyPr wrap="square" rtlCol="0">
            <a:spAutoFit/>
          </a:bodyPr>
          <a:lstStyle/>
          <a:p>
            <a:r>
              <a:rPr lang="nb-NO" sz="1600" b="1" dirty="0">
                <a:latin typeface="Calibri" panose="020F0502020204030204" pitchFamily="34" charset="0"/>
                <a:cs typeface="Calibri" panose="020F0502020204030204" pitchFamily="34" charset="0"/>
              </a:rPr>
              <a:t>HotNet2 </a:t>
            </a:r>
            <a:r>
              <a:rPr lang="nb-NO" sz="1600" dirty="0">
                <a:latin typeface="Calibri" panose="020F0502020204030204" pitchFamily="34" charset="0"/>
                <a:cs typeface="Calibri" panose="020F0502020204030204" pitchFamily="34" charset="0"/>
              </a:rPr>
              <a:t>(Leiserson et al. 2015</a:t>
            </a:r>
            <a:r>
              <a:rPr lang="nb-NO" sz="1600" dirty="0" smtClean="0">
                <a:latin typeface="Calibri" panose="020F0502020204030204" pitchFamily="34" charset="0"/>
                <a:cs typeface="Calibri" panose="020F0502020204030204" pitchFamily="34" charset="0"/>
              </a:rPr>
              <a:t>)</a:t>
            </a:r>
          </a:p>
          <a:p>
            <a:endParaRPr lang="en-US" sz="1600" dirty="0" smtClean="0">
              <a:latin typeface="Calibri" panose="020F0502020204030204" pitchFamily="34" charset="0"/>
              <a:cs typeface="Calibri" panose="020F0502020204030204" pitchFamily="34" charset="0"/>
            </a:endParaRPr>
          </a:p>
          <a:p>
            <a:r>
              <a:rPr lang="en-US" sz="1600" b="1" dirty="0">
                <a:latin typeface="Calibri" panose="020F0502020204030204" pitchFamily="34" charset="0"/>
                <a:cs typeface="Calibri" panose="020F0502020204030204" pitchFamily="34" charset="0"/>
              </a:rPr>
              <a:t>Hierarchical </a:t>
            </a:r>
            <a:r>
              <a:rPr lang="en-US" sz="1600" b="1" dirty="0" err="1">
                <a:latin typeface="Calibri" panose="020F0502020204030204" pitchFamily="34" charset="0"/>
                <a:cs typeface="Calibri" panose="020F0502020204030204" pitchFamily="34" charset="0"/>
              </a:rPr>
              <a:t>HotNet</a:t>
            </a:r>
            <a:r>
              <a:rPr lang="en-US" sz="1600" b="1" dirty="0">
                <a:latin typeface="Calibri" panose="020F0502020204030204" pitchFamily="34" charset="0"/>
                <a:cs typeface="Calibri" panose="020F0502020204030204" pitchFamily="34" charset="0"/>
              </a:rPr>
              <a:t> </a:t>
            </a:r>
            <a:r>
              <a:rPr lang="en-US" sz="1600" dirty="0">
                <a:latin typeface="Calibri" panose="020F0502020204030204" pitchFamily="34" charset="0"/>
                <a:cs typeface="Calibri" panose="020F0502020204030204" pitchFamily="34" charset="0"/>
              </a:rPr>
              <a:t>(Reyna et al. 2018) </a:t>
            </a:r>
          </a:p>
        </p:txBody>
      </p:sp>
    </p:spTree>
    <p:extLst>
      <p:ext uri="{BB962C8B-B14F-4D97-AF65-F5344CB8AC3E}">
        <p14:creationId xmlns:p14="http://schemas.microsoft.com/office/powerpoint/2010/main" val="2975949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stomShape 1"/>
          <p:cNvSpPr/>
          <p:nvPr/>
        </p:nvSpPr>
        <p:spPr>
          <a:xfrm>
            <a:off x="640260" y="228600"/>
            <a:ext cx="7863120" cy="521766"/>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2800" b="0" strike="noStrike" spc="-1" dirty="0" smtClean="0">
                <a:solidFill>
                  <a:srgbClr val="FFFFFF"/>
                </a:solidFill>
                <a:latin typeface="Calibri" panose="020F0502020204030204" pitchFamily="34" charset="0"/>
                <a:ea typeface="DejaVu Sans"/>
                <a:cs typeface="Calibri" panose="020F0502020204030204" pitchFamily="34" charset="0"/>
              </a:rPr>
              <a:t>Module Identification – with seed nodes </a:t>
            </a:r>
            <a:endParaRPr lang="en-US" sz="2800" b="0" strike="noStrike" spc="-1" dirty="0">
              <a:latin typeface="Calibri" panose="020F0502020204030204" pitchFamily="34" charset="0"/>
              <a:cs typeface="Calibri" panose="020F0502020204030204" pitchFamily="34" charset="0"/>
            </a:endParaRPr>
          </a:p>
        </p:txBody>
      </p:sp>
      <p:pic>
        <p:nvPicPr>
          <p:cNvPr id="5" name="Picture 4"/>
          <p:cNvPicPr/>
          <p:nvPr/>
        </p:nvPicPr>
        <p:blipFill>
          <a:blip r:embed="rId2"/>
          <a:stretch/>
        </p:blipFill>
        <p:spPr>
          <a:xfrm>
            <a:off x="304800" y="1293912"/>
            <a:ext cx="1752240" cy="1752600"/>
          </a:xfrm>
          <a:prstGeom prst="rect">
            <a:avLst/>
          </a:prstGeom>
          <a:ln>
            <a:noFill/>
          </a:ln>
        </p:spPr>
      </p:pic>
      <p:sp>
        <p:nvSpPr>
          <p:cNvPr id="7" name="CustomShape 7"/>
          <p:cNvSpPr/>
          <p:nvPr/>
        </p:nvSpPr>
        <p:spPr>
          <a:xfrm>
            <a:off x="967920" y="3275112"/>
            <a:ext cx="548280" cy="548280"/>
          </a:xfrm>
          <a:custGeom>
            <a:avLst/>
            <a:gdLst/>
            <a:ahLst/>
            <a:cxnLst/>
            <a:rect l="l" t="t" r="r" b="b"/>
            <a:pathLst>
              <a:path w="1525" h="1525">
                <a:moveTo>
                  <a:pt x="381" y="0"/>
                </a:moveTo>
                <a:lnTo>
                  <a:pt x="1143" y="0"/>
                </a:lnTo>
                <a:lnTo>
                  <a:pt x="1143" y="381"/>
                </a:lnTo>
                <a:lnTo>
                  <a:pt x="1524" y="381"/>
                </a:lnTo>
                <a:lnTo>
                  <a:pt x="1524" y="1143"/>
                </a:lnTo>
                <a:lnTo>
                  <a:pt x="1143" y="1143"/>
                </a:lnTo>
                <a:lnTo>
                  <a:pt x="1143" y="1524"/>
                </a:lnTo>
                <a:lnTo>
                  <a:pt x="381" y="1524"/>
                </a:lnTo>
                <a:lnTo>
                  <a:pt x="381" y="1143"/>
                </a:lnTo>
                <a:lnTo>
                  <a:pt x="0" y="1143"/>
                </a:lnTo>
                <a:lnTo>
                  <a:pt x="0" y="381"/>
                </a:lnTo>
                <a:lnTo>
                  <a:pt x="381" y="381"/>
                </a:lnTo>
                <a:lnTo>
                  <a:pt x="381" y="0"/>
                </a:lnTo>
              </a:path>
            </a:pathLst>
          </a:custGeom>
          <a:solidFill>
            <a:srgbClr val="006D65"/>
          </a:solidFill>
          <a:ln>
            <a:solidFill>
              <a:srgbClr val="99D8C9"/>
            </a:solidFill>
          </a:ln>
        </p:spPr>
        <p:style>
          <a:lnRef idx="0">
            <a:scrgbClr r="0" g="0" b="0"/>
          </a:lnRef>
          <a:fillRef idx="0">
            <a:scrgbClr r="0" g="0" b="0"/>
          </a:fillRef>
          <a:effectRef idx="0">
            <a:scrgbClr r="0" g="0" b="0"/>
          </a:effectRef>
          <a:fontRef idx="minor"/>
        </p:style>
      </p:sp>
      <p:sp>
        <p:nvSpPr>
          <p:cNvPr id="8" name="CustomShape 8"/>
          <p:cNvSpPr/>
          <p:nvPr/>
        </p:nvSpPr>
        <p:spPr>
          <a:xfrm>
            <a:off x="2133600" y="3323675"/>
            <a:ext cx="722760" cy="451152"/>
          </a:xfrm>
          <a:custGeom>
            <a:avLst/>
            <a:gdLst/>
            <a:ahLst/>
            <a:cxnLst/>
            <a:rect l="l" t="t" r="r" b="b"/>
            <a:pathLst>
              <a:path w="3346" h="1525">
                <a:moveTo>
                  <a:pt x="0" y="381"/>
                </a:moveTo>
                <a:lnTo>
                  <a:pt x="2508" y="381"/>
                </a:lnTo>
                <a:lnTo>
                  <a:pt x="2508" y="0"/>
                </a:lnTo>
                <a:lnTo>
                  <a:pt x="3345" y="762"/>
                </a:lnTo>
                <a:lnTo>
                  <a:pt x="2508" y="1524"/>
                </a:lnTo>
                <a:lnTo>
                  <a:pt x="2508" y="1143"/>
                </a:lnTo>
                <a:lnTo>
                  <a:pt x="0" y="1143"/>
                </a:lnTo>
                <a:lnTo>
                  <a:pt x="418" y="762"/>
                </a:lnTo>
                <a:lnTo>
                  <a:pt x="0" y="381"/>
                </a:lnTo>
              </a:path>
            </a:pathLst>
          </a:custGeom>
          <a:solidFill>
            <a:srgbClr val="006666"/>
          </a:solidFill>
          <a:ln>
            <a:solidFill>
              <a:srgbClr val="99D8C9"/>
            </a:solidFill>
          </a:ln>
        </p:spPr>
        <p:style>
          <a:lnRef idx="0">
            <a:scrgbClr r="0" g="0" b="0"/>
          </a:lnRef>
          <a:fillRef idx="0">
            <a:scrgbClr r="0" g="0" b="0"/>
          </a:fillRef>
          <a:effectRef idx="0">
            <a:scrgbClr r="0" g="0" b="0"/>
          </a:effectRef>
          <a:fontRef idx="minor"/>
        </p:style>
      </p:sp>
      <mc:AlternateContent xmlns:mc="http://schemas.openxmlformats.org/markup-compatibility/2006" xmlns:a14="http://schemas.microsoft.com/office/drawing/2010/main">
        <mc:Choice Requires="a14">
          <p:sp>
            <p:nvSpPr>
              <p:cNvPr id="9" name="TextBox 8"/>
              <p:cNvSpPr txBox="1"/>
              <p:nvPr/>
            </p:nvSpPr>
            <p:spPr>
              <a:xfrm>
                <a:off x="634682" y="4465823"/>
                <a:ext cx="1214756" cy="147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ctrlPr>
                            <a:rPr lang="en-US" sz="3200" i="1" smtClean="0">
                              <a:latin typeface="Cambria Math" panose="02040503050406030204" pitchFamily="18" charset="0"/>
                            </a:rPr>
                          </m:ctrlPr>
                        </m:dPr>
                        <m:e>
                          <m:m>
                            <m:mPr>
                              <m:mcs>
                                <m:mc>
                                  <m:mcPr>
                                    <m:count m:val="1"/>
                                    <m:mcJc m:val="center"/>
                                  </m:mcPr>
                                </m:mc>
                              </m:mcs>
                              <m:ctrlPr>
                                <a:rPr lang="en-US" sz="3200" i="1">
                                  <a:latin typeface="Cambria Math" panose="02040503050406030204" pitchFamily="18" charset="0"/>
                                </a:rPr>
                              </m:ctrlPr>
                            </m:mPr>
                            <m:mr>
                              <m:e>
                                <m:sSub>
                                  <m:sSubPr>
                                    <m:ctrlPr>
                                      <a:rPr lang="en-US" sz="3200" i="1">
                                        <a:latin typeface="Cambria Math" panose="02040503050406030204" pitchFamily="18" charset="0"/>
                                      </a:rPr>
                                    </m:ctrlPr>
                                  </m:sSubPr>
                                  <m:e>
                                    <m:r>
                                      <a:rPr lang="en-US" sz="3200" i="1">
                                        <a:latin typeface="Cambria Math"/>
                                      </a:rPr>
                                      <m:t>𝑆</m:t>
                                    </m:r>
                                  </m:e>
                                  <m:sub>
                                    <m:r>
                                      <a:rPr lang="en-US" sz="3200" i="1">
                                        <a:latin typeface="Cambria Math"/>
                                      </a:rPr>
                                      <m:t>1</m:t>
                                    </m:r>
                                  </m:sub>
                                </m:sSub>
                              </m:e>
                            </m:mr>
                            <m:mr>
                              <m:e>
                                <m:r>
                                  <a:rPr lang="en-US" sz="3200" i="1">
                                    <a:latin typeface="Cambria Math"/>
                                  </a:rPr>
                                  <m:t>⋮</m:t>
                                </m:r>
                              </m:e>
                            </m:mr>
                            <m:mr>
                              <m:e>
                                <m:sSub>
                                  <m:sSubPr>
                                    <m:ctrlPr>
                                      <a:rPr lang="en-US" sz="3200" i="1">
                                        <a:latin typeface="Cambria Math" panose="02040503050406030204" pitchFamily="18" charset="0"/>
                                      </a:rPr>
                                    </m:ctrlPr>
                                  </m:sSubPr>
                                  <m:e>
                                    <m:r>
                                      <a:rPr lang="en-US" sz="3200" i="1">
                                        <a:latin typeface="Cambria Math"/>
                                      </a:rPr>
                                      <m:t>𝑆</m:t>
                                    </m:r>
                                  </m:e>
                                  <m:sub>
                                    <m:r>
                                      <a:rPr lang="en-US" sz="3200" i="1">
                                        <a:latin typeface="Cambria Math"/>
                                      </a:rPr>
                                      <m:t>𝑛</m:t>
                                    </m:r>
                                  </m:sub>
                                </m:sSub>
                              </m:e>
                            </m:mr>
                          </m:m>
                        </m:e>
                      </m:d>
                    </m:oMath>
                  </m:oMathPara>
                </a14:m>
                <a:endParaRPr lang="en-US" sz="3200" dirty="0"/>
              </a:p>
            </p:txBody>
          </p:sp>
        </mc:Choice>
        <mc:Fallback xmlns="">
          <p:sp>
            <p:nvSpPr>
              <p:cNvPr id="9" name="TextBox 8"/>
              <p:cNvSpPr txBox="1">
                <a:spLocks noRot="1" noChangeAspect="1" noMove="1" noResize="1" noEditPoints="1" noAdjustHandles="1" noChangeArrowheads="1" noChangeShapeType="1" noTextEdit="1"/>
              </p:cNvSpPr>
              <p:nvPr/>
            </p:nvSpPr>
            <p:spPr>
              <a:xfrm>
                <a:off x="634682" y="4465823"/>
                <a:ext cx="1214756" cy="1477777"/>
              </a:xfrm>
              <a:prstGeom prst="rect">
                <a:avLst/>
              </a:prstGeom>
              <a:blipFill>
                <a:blip r:embed="rId3"/>
                <a:stretch>
                  <a:fillRect/>
                </a:stretch>
              </a:blipFill>
            </p:spPr>
            <p:txBody>
              <a:bodyPr/>
              <a:lstStyle/>
              <a:p>
                <a:r>
                  <a:rPr lang="en-US">
                    <a:noFill/>
                  </a:rPr>
                  <a:t> </a:t>
                </a:r>
              </a:p>
            </p:txBody>
          </p:sp>
        </mc:Fallback>
      </mc:AlternateContent>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00400" y="2590800"/>
            <a:ext cx="2524878" cy="1981200"/>
          </a:xfrm>
          <a:prstGeom prst="rect">
            <a:avLst/>
          </a:prstGeom>
        </p:spPr>
      </p:pic>
      <p:pic>
        <p:nvPicPr>
          <p:cNvPr id="3" name="Picture 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86600" y="2889645"/>
            <a:ext cx="1807559" cy="1319213"/>
          </a:xfrm>
          <a:prstGeom prst="rect">
            <a:avLst/>
          </a:prstGeom>
        </p:spPr>
      </p:pic>
      <p:sp>
        <p:nvSpPr>
          <p:cNvPr id="14" name="CustomShape 8"/>
          <p:cNvSpPr/>
          <p:nvPr/>
        </p:nvSpPr>
        <p:spPr>
          <a:xfrm>
            <a:off x="6096000" y="3323675"/>
            <a:ext cx="722760" cy="451152"/>
          </a:xfrm>
          <a:custGeom>
            <a:avLst/>
            <a:gdLst/>
            <a:ahLst/>
            <a:cxnLst/>
            <a:rect l="l" t="t" r="r" b="b"/>
            <a:pathLst>
              <a:path w="3346" h="1525">
                <a:moveTo>
                  <a:pt x="0" y="381"/>
                </a:moveTo>
                <a:lnTo>
                  <a:pt x="2508" y="381"/>
                </a:lnTo>
                <a:lnTo>
                  <a:pt x="2508" y="0"/>
                </a:lnTo>
                <a:lnTo>
                  <a:pt x="3345" y="762"/>
                </a:lnTo>
                <a:lnTo>
                  <a:pt x="2508" y="1524"/>
                </a:lnTo>
                <a:lnTo>
                  <a:pt x="2508" y="1143"/>
                </a:lnTo>
                <a:lnTo>
                  <a:pt x="0" y="1143"/>
                </a:lnTo>
                <a:lnTo>
                  <a:pt x="418" y="762"/>
                </a:lnTo>
                <a:lnTo>
                  <a:pt x="0" y="381"/>
                </a:lnTo>
              </a:path>
            </a:pathLst>
          </a:custGeom>
          <a:solidFill>
            <a:srgbClr val="006666"/>
          </a:solidFill>
          <a:ln>
            <a:solidFill>
              <a:srgbClr val="99D8C9"/>
            </a:solidFill>
          </a:ln>
        </p:spPr>
        <p:style>
          <a:lnRef idx="0">
            <a:scrgbClr r="0" g="0" b="0"/>
          </a:lnRef>
          <a:fillRef idx="0">
            <a:scrgbClr r="0" g="0" b="0"/>
          </a:fillRef>
          <a:effectRef idx="0">
            <a:scrgbClr r="0" g="0" b="0"/>
          </a:effectRef>
          <a:fontRef idx="minor"/>
        </p:style>
      </p:sp>
      <mc:AlternateContent xmlns:mc="http://schemas.openxmlformats.org/markup-compatibility/2006" xmlns:a14="http://schemas.microsoft.com/office/drawing/2010/main">
        <mc:Choice Requires="a14">
          <p:sp>
            <p:nvSpPr>
              <p:cNvPr id="15" name="TextBox 14"/>
              <p:cNvSpPr txBox="1"/>
              <p:nvPr/>
            </p:nvSpPr>
            <p:spPr>
              <a:xfrm>
                <a:off x="3639437" y="4879295"/>
                <a:ext cx="1394741" cy="167776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ctrlPr>
                            <a:rPr lang="en-US" sz="3200" i="1" smtClean="0">
                              <a:latin typeface="Cambria Math" panose="02040503050406030204" pitchFamily="18" charset="0"/>
                            </a:rPr>
                          </m:ctrlPr>
                        </m:dPr>
                        <m:e>
                          <m:m>
                            <m:mPr>
                              <m:mcs>
                                <m:mc>
                                  <m:mcPr>
                                    <m:count m:val="1"/>
                                    <m:mcJc m:val="center"/>
                                  </m:mcPr>
                                </m:mc>
                              </m:mcs>
                              <m:ctrlPr>
                                <a:rPr lang="en-US" sz="3200" i="1">
                                  <a:latin typeface="Cambria Math" panose="02040503050406030204" pitchFamily="18" charset="0"/>
                                </a:rPr>
                              </m:ctrlPr>
                            </m:mPr>
                            <m:mr>
                              <m:e>
                                <m:sSub>
                                  <m:sSubPr>
                                    <m:ctrlPr>
                                      <a:rPr lang="en-US" sz="3200" i="1">
                                        <a:latin typeface="Cambria Math" panose="02040503050406030204" pitchFamily="18" charset="0"/>
                                      </a:rPr>
                                    </m:ctrlPr>
                                  </m:sSubPr>
                                  <m:e>
                                    <m:r>
                                      <a:rPr lang="en-US" sz="3200" b="0" i="1" smtClean="0">
                                        <a:latin typeface="Cambria Math" panose="02040503050406030204" pitchFamily="18" charset="0"/>
                                      </a:rPr>
                                      <m:t>𝐺</m:t>
                                    </m:r>
                                  </m:e>
                                  <m:sub>
                                    <m:r>
                                      <a:rPr lang="en-US" sz="3200" i="1">
                                        <a:latin typeface="Cambria Math"/>
                                      </a:rPr>
                                      <m:t>1</m:t>
                                    </m:r>
                                  </m:sub>
                                </m:sSub>
                              </m:e>
                            </m:mr>
                            <m:mr>
                              <m:e>
                                <m:r>
                                  <a:rPr lang="en-US" sz="3200" i="1">
                                    <a:latin typeface="Cambria Math"/>
                                  </a:rPr>
                                  <m:t>⋮</m:t>
                                </m:r>
                              </m:e>
                            </m:mr>
                            <m:mr>
                              <m:e>
                                <m:sSub>
                                  <m:sSubPr>
                                    <m:ctrlPr>
                                      <a:rPr lang="en-US" sz="3200" i="1">
                                        <a:latin typeface="Cambria Math" panose="02040503050406030204" pitchFamily="18" charset="0"/>
                                      </a:rPr>
                                    </m:ctrlPr>
                                  </m:sSubPr>
                                  <m:e>
                                    <m:r>
                                      <a:rPr lang="en-US" sz="3200" b="0" i="1" smtClean="0">
                                        <a:latin typeface="Cambria Math" panose="02040503050406030204" pitchFamily="18" charset="0"/>
                                      </a:rPr>
                                      <m:t>𝐺</m:t>
                                    </m:r>
                                  </m:e>
                                  <m:sub>
                                    <m:r>
                                      <a:rPr lang="en-US" sz="3200" b="0" i="1" smtClean="0">
                                        <a:latin typeface="Cambria Math" panose="02040503050406030204" pitchFamily="18" charset="0"/>
                                      </a:rPr>
                                      <m:t>𝑚</m:t>
                                    </m:r>
                                  </m:sub>
                                </m:sSub>
                              </m:e>
                            </m:mr>
                          </m:m>
                        </m:e>
                      </m:d>
                    </m:oMath>
                  </m:oMathPara>
                </a14:m>
                <a:endParaRPr lang="en-US" sz="3200" dirty="0"/>
              </a:p>
            </p:txBody>
          </p:sp>
        </mc:Choice>
        <mc:Fallback xmlns="">
          <p:sp>
            <p:nvSpPr>
              <p:cNvPr id="15" name="TextBox 14"/>
              <p:cNvSpPr txBox="1">
                <a:spLocks noRot="1" noChangeAspect="1" noMove="1" noResize="1" noEditPoints="1" noAdjustHandles="1" noChangeArrowheads="1" noChangeShapeType="1" noTextEdit="1"/>
              </p:cNvSpPr>
              <p:nvPr/>
            </p:nvSpPr>
            <p:spPr>
              <a:xfrm>
                <a:off x="3639437" y="4879295"/>
                <a:ext cx="1394741" cy="1677767"/>
              </a:xfrm>
              <a:prstGeom prst="rect">
                <a:avLst/>
              </a:prstGeom>
              <a:blipFill rotWithShape="0">
                <a:blip r:embed="rId6"/>
                <a:stretch>
                  <a:fillRect/>
                </a:stretch>
              </a:blipFill>
            </p:spPr>
            <p:txBody>
              <a:bodyPr/>
              <a:lstStyle/>
              <a:p>
                <a:r>
                  <a:rPr lang="en-US">
                    <a:noFill/>
                  </a:rPr>
                  <a:t> </a:t>
                </a:r>
              </a:p>
            </p:txBody>
          </p:sp>
        </mc:Fallback>
      </mc:AlternateContent>
      <p:sp>
        <p:nvSpPr>
          <p:cNvPr id="17" name="Bent Arrow 16"/>
          <p:cNvSpPr/>
          <p:nvPr/>
        </p:nvSpPr>
        <p:spPr>
          <a:xfrm rot="5400000" flipH="1">
            <a:off x="4955495" y="4934657"/>
            <a:ext cx="891067" cy="780343"/>
          </a:xfrm>
          <a:prstGeom prst="ben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pic>
        <p:nvPicPr>
          <p:cNvPr id="16" name="Picture 3" descr="\\project\hfa_work\barel\Toxicogenomics\Frontiers_toxicogenomics_paper\cpdb-logo.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32980" y="1863179"/>
            <a:ext cx="1524000" cy="573974"/>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TextBox 5"/>
              <p:cNvSpPr txBox="1"/>
              <p:nvPr/>
            </p:nvSpPr>
            <p:spPr>
              <a:xfrm>
                <a:off x="5936707" y="1709290"/>
                <a:ext cx="1101840"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𝑝</m:t>
                      </m:r>
                      <m:r>
                        <a:rPr lang="en-US" sz="2000" b="0" i="1" smtClean="0">
                          <a:latin typeface="Cambria Math" panose="02040503050406030204" pitchFamily="18" charset="0"/>
                        </a:rPr>
                        <m:t>&lt;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𝑝</m:t>
                          </m:r>
                        </m:e>
                        <m:sub>
                          <m:r>
                            <a:rPr lang="en-US" sz="2000" b="0" i="1" smtClean="0">
                              <a:latin typeface="Cambria Math" panose="02040503050406030204" pitchFamily="18" charset="0"/>
                            </a:rPr>
                            <m:t>𝑚𝑎𝑥</m:t>
                          </m:r>
                        </m:sub>
                      </m:sSub>
                    </m:oMath>
                  </m:oMathPara>
                </a14:m>
                <a:endParaRPr lang="en-US" sz="2000" b="0" dirty="0" smtClean="0"/>
              </a:p>
            </p:txBody>
          </p:sp>
        </mc:Choice>
        <mc:Fallback xmlns="">
          <p:sp>
            <p:nvSpPr>
              <p:cNvPr id="6" name="TextBox 5"/>
              <p:cNvSpPr txBox="1">
                <a:spLocks noRot="1" noChangeAspect="1" noMove="1" noResize="1" noEditPoints="1" noAdjustHandles="1" noChangeArrowheads="1" noChangeShapeType="1" noTextEdit="1"/>
              </p:cNvSpPr>
              <p:nvPr/>
            </p:nvSpPr>
            <p:spPr>
              <a:xfrm>
                <a:off x="5936707" y="1709290"/>
                <a:ext cx="1101840" cy="307777"/>
              </a:xfrm>
              <a:prstGeom prst="rect">
                <a:avLst/>
              </a:prstGeom>
              <a:blipFill rotWithShape="0">
                <a:blip r:embed="rId8"/>
                <a:stretch>
                  <a:fillRect l="-4420" b="-274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p:cNvSpPr txBox="1"/>
              <p:nvPr/>
            </p:nvSpPr>
            <p:spPr>
              <a:xfrm>
                <a:off x="5936707" y="2231119"/>
                <a:ext cx="1158779"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𝑤</m:t>
                      </m:r>
                      <m:r>
                        <a:rPr lang="en-US" sz="2000" b="0" i="1" smtClean="0">
                          <a:latin typeface="Cambria Math" panose="02040503050406030204" pitchFamily="18" charset="0"/>
                        </a:rPr>
                        <m:t>&lt;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𝑤</m:t>
                          </m:r>
                        </m:e>
                        <m:sub>
                          <m:r>
                            <a:rPr lang="en-US" sz="2000" b="0" i="1" smtClean="0">
                              <a:latin typeface="Cambria Math" panose="02040503050406030204" pitchFamily="18" charset="0"/>
                            </a:rPr>
                            <m:t>𝑚𝑖𝑛</m:t>
                          </m:r>
                        </m:sub>
                      </m:sSub>
                    </m:oMath>
                  </m:oMathPara>
                </a14:m>
                <a:endParaRPr lang="en-US" sz="2000" b="0" dirty="0" smtClean="0"/>
              </a:p>
            </p:txBody>
          </p:sp>
        </mc:Choice>
        <mc:Fallback xmlns="">
          <p:sp>
            <p:nvSpPr>
              <p:cNvPr id="19" name="TextBox 18"/>
              <p:cNvSpPr txBox="1">
                <a:spLocks noRot="1" noChangeAspect="1" noMove="1" noResize="1" noEditPoints="1" noAdjustHandles="1" noChangeArrowheads="1" noChangeShapeType="1" noTextEdit="1"/>
              </p:cNvSpPr>
              <p:nvPr/>
            </p:nvSpPr>
            <p:spPr>
              <a:xfrm>
                <a:off x="5936707" y="2231119"/>
                <a:ext cx="1158779" cy="307777"/>
              </a:xfrm>
              <a:prstGeom prst="rect">
                <a:avLst/>
              </a:prstGeom>
              <a:blipFill rotWithShape="0">
                <a:blip r:embed="rId9"/>
                <a:stretch>
                  <a:fillRect l="-2105" r="-1579" b="-22000"/>
                </a:stretch>
              </a:blipFill>
            </p:spPr>
            <p:txBody>
              <a:bodyPr/>
              <a:lstStyle/>
              <a:p>
                <a:r>
                  <a:rPr lang="en-US">
                    <a:noFill/>
                  </a:rPr>
                  <a:t> </a:t>
                </a:r>
              </a:p>
            </p:txBody>
          </p:sp>
        </mc:Fallback>
      </mc:AlternateContent>
    </p:spTree>
    <p:extLst>
      <p:ext uri="{BB962C8B-B14F-4D97-AF65-F5344CB8AC3E}">
        <p14:creationId xmlns:p14="http://schemas.microsoft.com/office/powerpoint/2010/main" val="62873981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stomShape 1"/>
          <p:cNvSpPr/>
          <p:nvPr/>
        </p:nvSpPr>
        <p:spPr>
          <a:xfrm>
            <a:off x="640260" y="228600"/>
            <a:ext cx="7863120" cy="521766"/>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2800" spc="-1" dirty="0" smtClean="0">
                <a:solidFill>
                  <a:srgbClr val="FFFFFF"/>
                </a:solidFill>
                <a:latin typeface="Calibri" panose="020F0502020204030204" pitchFamily="34" charset="0"/>
                <a:cs typeface="Calibri" panose="020F0502020204030204" pitchFamily="34" charset="0"/>
              </a:rPr>
              <a:t>Module identification - Evaluation</a:t>
            </a:r>
            <a:endParaRPr lang="en-US" sz="2800" b="0" strike="noStrike" spc="-1" dirty="0">
              <a:latin typeface="Gill Sans MT" panose="020B0502020104020203" pitchFamily="34" charset="0"/>
            </a:endParaRPr>
          </a:p>
        </p:txBody>
      </p:sp>
      <p:sp>
        <p:nvSpPr>
          <p:cNvPr id="15" name="CustomShape 1"/>
          <p:cNvSpPr/>
          <p:nvPr/>
        </p:nvSpPr>
        <p:spPr>
          <a:xfrm>
            <a:off x="838200" y="1644252"/>
            <a:ext cx="731160" cy="1005480"/>
          </a:xfrm>
          <a:prstGeom prst="can">
            <a:avLst>
              <a:gd name="adj" fmla="val 25000"/>
            </a:avLst>
          </a:prstGeom>
          <a:solidFill>
            <a:srgbClr val="FFD320"/>
          </a:solidFill>
          <a:ln>
            <a:solidFill>
              <a:srgbClr val="FFD320"/>
            </a:solidFill>
          </a:ln>
        </p:spPr>
        <p:style>
          <a:lnRef idx="0">
            <a:scrgbClr r="0" g="0" b="0"/>
          </a:lnRef>
          <a:fillRef idx="0">
            <a:scrgbClr r="0" g="0" b="0"/>
          </a:fillRef>
          <a:effectRef idx="0">
            <a:scrgbClr r="0" g="0" b="0"/>
          </a:effectRef>
          <a:fontRef idx="minor"/>
        </p:style>
      </p:sp>
      <p:sp>
        <p:nvSpPr>
          <p:cNvPr id="16" name="CustomShape 2"/>
          <p:cNvSpPr/>
          <p:nvPr/>
        </p:nvSpPr>
        <p:spPr>
          <a:xfrm>
            <a:off x="1919880" y="1987512"/>
            <a:ext cx="1096920" cy="365400"/>
          </a:xfrm>
          <a:custGeom>
            <a:avLst/>
            <a:gdLst/>
            <a:ahLst/>
            <a:cxnLst/>
            <a:rect l="l" t="t" r="r" b="b"/>
            <a:pathLst>
              <a:path w="3050" h="1018">
                <a:moveTo>
                  <a:pt x="0" y="254"/>
                </a:moveTo>
                <a:lnTo>
                  <a:pt x="2286" y="254"/>
                </a:lnTo>
                <a:lnTo>
                  <a:pt x="2286" y="0"/>
                </a:lnTo>
                <a:lnTo>
                  <a:pt x="3049" y="508"/>
                </a:lnTo>
                <a:lnTo>
                  <a:pt x="2286" y="1017"/>
                </a:lnTo>
                <a:lnTo>
                  <a:pt x="2286" y="762"/>
                </a:lnTo>
                <a:lnTo>
                  <a:pt x="0" y="762"/>
                </a:lnTo>
                <a:lnTo>
                  <a:pt x="0" y="254"/>
                </a:lnTo>
              </a:path>
            </a:pathLst>
          </a:custGeom>
          <a:solidFill>
            <a:srgbClr val="006D65"/>
          </a:solidFill>
          <a:ln>
            <a:solidFill>
              <a:srgbClr val="99D8C9"/>
            </a:solidFill>
          </a:ln>
        </p:spPr>
        <p:style>
          <a:lnRef idx="0">
            <a:scrgbClr r="0" g="0" b="0"/>
          </a:lnRef>
          <a:fillRef idx="0">
            <a:scrgbClr r="0" g="0" b="0"/>
          </a:fillRef>
          <a:effectRef idx="0">
            <a:scrgbClr r="0" g="0" b="0"/>
          </a:effectRef>
          <a:fontRef idx="minor"/>
        </p:style>
      </p:sp>
      <p:pic>
        <p:nvPicPr>
          <p:cNvPr id="17" name="Picture 16"/>
          <p:cNvPicPr/>
          <p:nvPr/>
        </p:nvPicPr>
        <p:blipFill>
          <a:blip r:embed="rId3"/>
          <a:stretch/>
        </p:blipFill>
        <p:spPr>
          <a:xfrm>
            <a:off x="3276600" y="1293912"/>
            <a:ext cx="1752240" cy="1752600"/>
          </a:xfrm>
          <a:prstGeom prst="rect">
            <a:avLst/>
          </a:prstGeom>
          <a:ln>
            <a:noFill/>
          </a:ln>
        </p:spPr>
      </p:pic>
      <p:sp>
        <p:nvSpPr>
          <p:cNvPr id="18" name="CustomShape 3"/>
          <p:cNvSpPr/>
          <p:nvPr/>
        </p:nvSpPr>
        <p:spPr>
          <a:xfrm>
            <a:off x="1082235" y="4418112"/>
            <a:ext cx="558360" cy="786600"/>
          </a:xfrm>
          <a:prstGeom prst="flowChartMultidocument">
            <a:avLst/>
          </a:prstGeom>
          <a:solidFill>
            <a:srgbClr val="0066CC"/>
          </a:solidFill>
          <a:ln>
            <a:solidFill>
              <a:srgbClr val="66CCFF"/>
            </a:solidFill>
          </a:ln>
        </p:spPr>
        <p:style>
          <a:lnRef idx="0">
            <a:scrgbClr r="0" g="0" b="0"/>
          </a:lnRef>
          <a:fillRef idx="0">
            <a:scrgbClr r="0" g="0" b="0"/>
          </a:fillRef>
          <a:effectRef idx="0">
            <a:scrgbClr r="0" g="0" b="0"/>
          </a:effectRef>
          <a:fontRef idx="minor"/>
        </p:style>
      </p:sp>
      <p:sp>
        <p:nvSpPr>
          <p:cNvPr id="19" name="CustomShape 4"/>
          <p:cNvSpPr/>
          <p:nvPr/>
        </p:nvSpPr>
        <p:spPr>
          <a:xfrm>
            <a:off x="1901295" y="5124492"/>
            <a:ext cx="1096920" cy="365400"/>
          </a:xfrm>
          <a:custGeom>
            <a:avLst/>
            <a:gdLst/>
            <a:ahLst/>
            <a:cxnLst/>
            <a:rect l="l" t="t" r="r" b="b"/>
            <a:pathLst>
              <a:path w="3050" h="1018">
                <a:moveTo>
                  <a:pt x="0" y="254"/>
                </a:moveTo>
                <a:lnTo>
                  <a:pt x="2286" y="254"/>
                </a:lnTo>
                <a:lnTo>
                  <a:pt x="2286" y="0"/>
                </a:lnTo>
                <a:lnTo>
                  <a:pt x="3049" y="508"/>
                </a:lnTo>
                <a:lnTo>
                  <a:pt x="2286" y="1017"/>
                </a:lnTo>
                <a:lnTo>
                  <a:pt x="2286" y="762"/>
                </a:lnTo>
                <a:lnTo>
                  <a:pt x="0" y="762"/>
                </a:lnTo>
                <a:lnTo>
                  <a:pt x="0" y="254"/>
                </a:lnTo>
              </a:path>
            </a:pathLst>
          </a:custGeom>
          <a:solidFill>
            <a:srgbClr val="006D65"/>
          </a:solidFill>
          <a:ln>
            <a:solidFill>
              <a:srgbClr val="99D8C9"/>
            </a:solidFill>
          </a:ln>
        </p:spPr>
        <p:style>
          <a:lnRef idx="0">
            <a:scrgbClr r="0" g="0" b="0"/>
          </a:lnRef>
          <a:fillRef idx="0">
            <a:scrgbClr r="0" g="0" b="0"/>
          </a:fillRef>
          <a:effectRef idx="0">
            <a:scrgbClr r="0" g="0" b="0"/>
          </a:effectRef>
          <a:fontRef idx="minor"/>
        </p:style>
      </p:sp>
      <p:sp>
        <p:nvSpPr>
          <p:cNvPr id="20" name="CustomShape 7"/>
          <p:cNvSpPr/>
          <p:nvPr/>
        </p:nvSpPr>
        <p:spPr>
          <a:xfrm>
            <a:off x="3939720" y="3275112"/>
            <a:ext cx="548280" cy="548280"/>
          </a:xfrm>
          <a:custGeom>
            <a:avLst/>
            <a:gdLst/>
            <a:ahLst/>
            <a:cxnLst/>
            <a:rect l="l" t="t" r="r" b="b"/>
            <a:pathLst>
              <a:path w="1525" h="1525">
                <a:moveTo>
                  <a:pt x="381" y="0"/>
                </a:moveTo>
                <a:lnTo>
                  <a:pt x="1143" y="0"/>
                </a:lnTo>
                <a:lnTo>
                  <a:pt x="1143" y="381"/>
                </a:lnTo>
                <a:lnTo>
                  <a:pt x="1524" y="381"/>
                </a:lnTo>
                <a:lnTo>
                  <a:pt x="1524" y="1143"/>
                </a:lnTo>
                <a:lnTo>
                  <a:pt x="1143" y="1143"/>
                </a:lnTo>
                <a:lnTo>
                  <a:pt x="1143" y="1524"/>
                </a:lnTo>
                <a:lnTo>
                  <a:pt x="381" y="1524"/>
                </a:lnTo>
                <a:lnTo>
                  <a:pt x="381" y="1143"/>
                </a:lnTo>
                <a:lnTo>
                  <a:pt x="0" y="1143"/>
                </a:lnTo>
                <a:lnTo>
                  <a:pt x="0" y="381"/>
                </a:lnTo>
                <a:lnTo>
                  <a:pt x="381" y="381"/>
                </a:lnTo>
                <a:lnTo>
                  <a:pt x="381" y="0"/>
                </a:lnTo>
              </a:path>
            </a:pathLst>
          </a:custGeom>
          <a:solidFill>
            <a:srgbClr val="006D65"/>
          </a:solidFill>
          <a:ln>
            <a:solidFill>
              <a:srgbClr val="99D8C9"/>
            </a:solidFill>
          </a:ln>
        </p:spPr>
        <p:style>
          <a:lnRef idx="0">
            <a:scrgbClr r="0" g="0" b="0"/>
          </a:lnRef>
          <a:fillRef idx="0">
            <a:scrgbClr r="0" g="0" b="0"/>
          </a:fillRef>
          <a:effectRef idx="0">
            <a:scrgbClr r="0" g="0" b="0"/>
          </a:effectRef>
          <a:fontRef idx="minor"/>
        </p:style>
      </p:sp>
      <p:sp>
        <p:nvSpPr>
          <p:cNvPr id="21" name="CustomShape 8"/>
          <p:cNvSpPr/>
          <p:nvPr/>
        </p:nvSpPr>
        <p:spPr>
          <a:xfrm>
            <a:off x="5486400" y="3255672"/>
            <a:ext cx="1203480" cy="548280"/>
          </a:xfrm>
          <a:custGeom>
            <a:avLst/>
            <a:gdLst/>
            <a:ahLst/>
            <a:cxnLst/>
            <a:rect l="l" t="t" r="r" b="b"/>
            <a:pathLst>
              <a:path w="3346" h="1525">
                <a:moveTo>
                  <a:pt x="0" y="381"/>
                </a:moveTo>
                <a:lnTo>
                  <a:pt x="2508" y="381"/>
                </a:lnTo>
                <a:lnTo>
                  <a:pt x="2508" y="0"/>
                </a:lnTo>
                <a:lnTo>
                  <a:pt x="3345" y="762"/>
                </a:lnTo>
                <a:lnTo>
                  <a:pt x="2508" y="1524"/>
                </a:lnTo>
                <a:lnTo>
                  <a:pt x="2508" y="1143"/>
                </a:lnTo>
                <a:lnTo>
                  <a:pt x="0" y="1143"/>
                </a:lnTo>
                <a:lnTo>
                  <a:pt x="418" y="762"/>
                </a:lnTo>
                <a:lnTo>
                  <a:pt x="0" y="381"/>
                </a:lnTo>
              </a:path>
            </a:pathLst>
          </a:custGeom>
          <a:solidFill>
            <a:srgbClr val="006666"/>
          </a:solidFill>
          <a:ln>
            <a:solidFill>
              <a:srgbClr val="99D8C9"/>
            </a:solidFill>
          </a:ln>
        </p:spPr>
        <p:style>
          <a:lnRef idx="0">
            <a:scrgbClr r="0" g="0" b="0"/>
          </a:lnRef>
          <a:fillRef idx="0">
            <a:scrgbClr r="0" g="0" b="0"/>
          </a:fillRef>
          <a:effectRef idx="0">
            <a:scrgbClr r="0" g="0" b="0"/>
          </a:effectRef>
          <a:fontRef idx="minor"/>
        </p:style>
      </p:sp>
      <p:sp>
        <p:nvSpPr>
          <p:cNvPr id="22" name="CustomShape 10"/>
          <p:cNvSpPr/>
          <p:nvPr/>
        </p:nvSpPr>
        <p:spPr>
          <a:xfrm>
            <a:off x="825735" y="4692072"/>
            <a:ext cx="558360" cy="786600"/>
          </a:xfrm>
          <a:prstGeom prst="flowChartMultidocument">
            <a:avLst/>
          </a:prstGeom>
          <a:solidFill>
            <a:srgbClr val="00B050"/>
          </a:solidFill>
          <a:ln>
            <a:solidFill>
              <a:srgbClr val="92D050"/>
            </a:solidFill>
          </a:ln>
        </p:spPr>
        <p:style>
          <a:lnRef idx="0">
            <a:scrgbClr r="0" g="0" b="0"/>
          </a:lnRef>
          <a:fillRef idx="0">
            <a:scrgbClr r="0" g="0" b="0"/>
          </a:fillRef>
          <a:effectRef idx="0">
            <a:scrgbClr r="0" g="0" b="0"/>
          </a:effectRef>
          <a:fontRef idx="minor"/>
        </p:style>
      </p:sp>
      <p:sp>
        <p:nvSpPr>
          <p:cNvPr id="28" name="CustomShape 11"/>
          <p:cNvSpPr/>
          <p:nvPr/>
        </p:nvSpPr>
        <p:spPr>
          <a:xfrm>
            <a:off x="546555" y="4951272"/>
            <a:ext cx="558360" cy="786600"/>
          </a:xfrm>
          <a:prstGeom prst="flowChartMultidocument">
            <a:avLst/>
          </a:prstGeom>
          <a:solidFill>
            <a:srgbClr val="FF9900"/>
          </a:solidFill>
          <a:ln>
            <a:solidFill>
              <a:srgbClr val="FFCC00"/>
            </a:solidFill>
          </a:ln>
        </p:spPr>
        <p:style>
          <a:lnRef idx="0">
            <a:scrgbClr r="0" g="0" b="0"/>
          </a:lnRef>
          <a:fillRef idx="0">
            <a:scrgbClr r="0" g="0" b="0"/>
          </a:fillRef>
          <a:effectRef idx="0">
            <a:scrgbClr r="0" g="0" b="0"/>
          </a:effectRef>
          <a:fontRef idx="minor"/>
        </p:style>
      </p:sp>
      <mc:AlternateContent xmlns:mc="http://schemas.openxmlformats.org/markup-compatibility/2006" xmlns:a14="http://schemas.microsoft.com/office/drawing/2010/main">
        <mc:Choice Requires="a14">
          <p:sp>
            <p:nvSpPr>
              <p:cNvPr id="33" name="TextBox 32"/>
              <p:cNvSpPr txBox="1"/>
              <p:nvPr/>
            </p:nvSpPr>
            <p:spPr>
              <a:xfrm>
                <a:off x="3606482" y="4465823"/>
                <a:ext cx="1214756" cy="147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ctrlPr>
                            <a:rPr lang="en-US" sz="3200" i="1" smtClean="0">
                              <a:latin typeface="Cambria Math" panose="02040503050406030204" pitchFamily="18" charset="0"/>
                            </a:rPr>
                          </m:ctrlPr>
                        </m:dPr>
                        <m:e>
                          <m:m>
                            <m:mPr>
                              <m:mcs>
                                <m:mc>
                                  <m:mcPr>
                                    <m:count m:val="1"/>
                                    <m:mcJc m:val="center"/>
                                  </m:mcPr>
                                </m:mc>
                              </m:mcs>
                              <m:ctrlPr>
                                <a:rPr lang="en-US" sz="3200" i="1">
                                  <a:latin typeface="Cambria Math" panose="02040503050406030204" pitchFamily="18" charset="0"/>
                                </a:rPr>
                              </m:ctrlPr>
                            </m:mPr>
                            <m:mr>
                              <m:e>
                                <m:sSub>
                                  <m:sSubPr>
                                    <m:ctrlPr>
                                      <a:rPr lang="en-US" sz="3200" i="1">
                                        <a:latin typeface="Cambria Math" panose="02040503050406030204" pitchFamily="18" charset="0"/>
                                      </a:rPr>
                                    </m:ctrlPr>
                                  </m:sSubPr>
                                  <m:e>
                                    <m:r>
                                      <a:rPr lang="en-US" sz="3200" i="1">
                                        <a:latin typeface="Cambria Math"/>
                                      </a:rPr>
                                      <m:t>𝑆</m:t>
                                    </m:r>
                                  </m:e>
                                  <m:sub>
                                    <m:r>
                                      <a:rPr lang="en-US" sz="3200" i="1">
                                        <a:latin typeface="Cambria Math"/>
                                      </a:rPr>
                                      <m:t>1</m:t>
                                    </m:r>
                                  </m:sub>
                                </m:sSub>
                              </m:e>
                            </m:mr>
                            <m:mr>
                              <m:e>
                                <m:r>
                                  <a:rPr lang="en-US" sz="3200" i="1">
                                    <a:latin typeface="Cambria Math"/>
                                  </a:rPr>
                                  <m:t>⋮</m:t>
                                </m:r>
                              </m:e>
                            </m:mr>
                            <m:mr>
                              <m:e>
                                <m:sSub>
                                  <m:sSubPr>
                                    <m:ctrlPr>
                                      <a:rPr lang="en-US" sz="3200" i="1">
                                        <a:latin typeface="Cambria Math" panose="02040503050406030204" pitchFamily="18" charset="0"/>
                                      </a:rPr>
                                    </m:ctrlPr>
                                  </m:sSubPr>
                                  <m:e>
                                    <m:r>
                                      <a:rPr lang="en-US" sz="3200" i="1">
                                        <a:latin typeface="Cambria Math"/>
                                      </a:rPr>
                                      <m:t>𝑆</m:t>
                                    </m:r>
                                  </m:e>
                                  <m:sub>
                                    <m:r>
                                      <a:rPr lang="en-US" sz="3200" i="1">
                                        <a:latin typeface="Cambria Math"/>
                                      </a:rPr>
                                      <m:t>𝑛</m:t>
                                    </m:r>
                                  </m:sub>
                                </m:sSub>
                              </m:e>
                            </m:mr>
                          </m:m>
                        </m:e>
                      </m:d>
                    </m:oMath>
                  </m:oMathPara>
                </a14:m>
                <a:endParaRPr lang="en-US" sz="3200" dirty="0"/>
              </a:p>
            </p:txBody>
          </p:sp>
        </mc:Choice>
        <mc:Fallback xmlns="">
          <p:sp>
            <p:nvSpPr>
              <p:cNvPr id="33" name="TextBox 32"/>
              <p:cNvSpPr txBox="1">
                <a:spLocks noRot="1" noChangeAspect="1" noMove="1" noResize="1" noEditPoints="1" noAdjustHandles="1" noChangeArrowheads="1" noChangeShapeType="1" noTextEdit="1"/>
              </p:cNvSpPr>
              <p:nvPr/>
            </p:nvSpPr>
            <p:spPr>
              <a:xfrm>
                <a:off x="3606482" y="4465823"/>
                <a:ext cx="1214756" cy="1477777"/>
              </a:xfrm>
              <a:prstGeom prst="rect">
                <a:avLst/>
              </a:prstGeom>
              <a:blipFill rotWithShape="1">
                <a:blip r:embed="rId4"/>
                <a:stretch>
                  <a:fillRect/>
                </a:stretch>
              </a:blipFill>
            </p:spPr>
            <p:txBody>
              <a:bodyPr/>
              <a:lstStyle/>
              <a:p>
                <a:r>
                  <a:rPr lang="en-US">
                    <a:noFill/>
                  </a:rPr>
                  <a:t> </a:t>
                </a:r>
              </a:p>
            </p:txBody>
          </p:sp>
        </mc:Fallback>
      </mc:AlternateContent>
      <p:pic>
        <p:nvPicPr>
          <p:cNvPr id="26" name="Picture 3" descr="\\project\hfa_work\barel\Toxicogenomics\Frontiers_toxicogenomics_paper\cpdb-logo.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76815" y="1293912"/>
            <a:ext cx="1524000" cy="573974"/>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016085" y="4105812"/>
            <a:ext cx="845460" cy="845460"/>
          </a:xfrm>
          <a:prstGeom prst="rect">
            <a:avLst/>
          </a:prstGeom>
        </p:spPr>
      </p:pic>
      <p:sp>
        <p:nvSpPr>
          <p:cNvPr id="37" name="CustomShape 12"/>
          <p:cNvSpPr/>
          <p:nvPr/>
        </p:nvSpPr>
        <p:spPr>
          <a:xfrm>
            <a:off x="5201653" y="1274575"/>
            <a:ext cx="2011680" cy="10714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US" sz="2400" b="1" strike="noStrike" spc="-1" dirty="0">
                <a:solidFill>
                  <a:schemeClr val="accent2">
                    <a:lumMod val="75000"/>
                  </a:schemeClr>
                </a:solidFill>
                <a:latin typeface="Calibri" panose="020F0502020204030204" pitchFamily="34" charset="0"/>
                <a:cs typeface="Calibri" panose="020F0502020204030204" pitchFamily="34" charset="0"/>
              </a:rPr>
              <a:t>Network </a:t>
            </a:r>
            <a:r>
              <a:rPr lang="en-US" sz="2400" b="1" strike="noStrike" spc="-1" dirty="0" smtClean="0">
                <a:solidFill>
                  <a:schemeClr val="accent2">
                    <a:lumMod val="75000"/>
                  </a:schemeClr>
                </a:solidFill>
                <a:latin typeface="Calibri" panose="020F0502020204030204" pitchFamily="34" charset="0"/>
                <a:cs typeface="Calibri" panose="020F0502020204030204" pitchFamily="34" charset="0"/>
              </a:rPr>
              <a:t>Propagation</a:t>
            </a:r>
            <a:r>
              <a:rPr lang="en-US" sz="2400" b="1" spc="-1" dirty="0">
                <a:solidFill>
                  <a:schemeClr val="accent2">
                    <a:lumMod val="75000"/>
                  </a:schemeClr>
                </a:solidFill>
                <a:latin typeface="Calibri" panose="020F0502020204030204" pitchFamily="34" charset="0"/>
                <a:cs typeface="Calibri" panose="020F0502020204030204" pitchFamily="34" charset="0"/>
              </a:rPr>
              <a:t> </a:t>
            </a:r>
            <a:r>
              <a:rPr lang="en-US" sz="2400" b="1" spc="-1" dirty="0" smtClean="0">
                <a:solidFill>
                  <a:schemeClr val="accent2">
                    <a:lumMod val="75000"/>
                  </a:schemeClr>
                </a:solidFill>
                <a:latin typeface="Calibri" panose="020F0502020204030204" pitchFamily="34" charset="0"/>
                <a:cs typeface="Calibri" panose="020F0502020204030204" pitchFamily="34" charset="0"/>
              </a:rPr>
              <a:t>with core normalization</a:t>
            </a:r>
            <a:endParaRPr lang="en-US" sz="2400" b="1" strike="noStrike" spc="-1" dirty="0" smtClean="0">
              <a:solidFill>
                <a:schemeClr val="accent2">
                  <a:lumMod val="75000"/>
                </a:schemeClr>
              </a:solidFill>
              <a:latin typeface="Calibri" panose="020F0502020204030204" pitchFamily="34" charset="0"/>
              <a:cs typeface="Calibri" panose="020F0502020204030204" pitchFamily="34" charset="0"/>
            </a:endParaRPr>
          </a:p>
        </p:txBody>
      </p:sp>
      <p:pic>
        <p:nvPicPr>
          <p:cNvPr id="23" name="Picture 2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086600" y="2870205"/>
            <a:ext cx="1807559" cy="1319213"/>
          </a:xfrm>
          <a:prstGeom prst="rect">
            <a:avLst/>
          </a:prstGeom>
        </p:spPr>
      </p:pic>
      <p:sp>
        <p:nvSpPr>
          <p:cNvPr id="24" name="CustomShape 12"/>
          <p:cNvSpPr/>
          <p:nvPr/>
        </p:nvSpPr>
        <p:spPr>
          <a:xfrm>
            <a:off x="5201653" y="4407252"/>
            <a:ext cx="2011680" cy="10714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US" sz="2400" b="1" strike="noStrike" spc="-1" dirty="0" smtClean="0">
                <a:solidFill>
                  <a:schemeClr val="accent2">
                    <a:lumMod val="75000"/>
                  </a:schemeClr>
                </a:solidFill>
                <a:latin typeface="Calibri" panose="020F0502020204030204" pitchFamily="34" charset="0"/>
                <a:cs typeface="Calibri" panose="020F0502020204030204" pitchFamily="34" charset="0"/>
              </a:rPr>
              <a:t>Module identification with seed nodes</a:t>
            </a:r>
          </a:p>
        </p:txBody>
      </p:sp>
    </p:spTree>
    <p:extLst>
      <p:ext uri="{BB962C8B-B14F-4D97-AF65-F5344CB8AC3E}">
        <p14:creationId xmlns:p14="http://schemas.microsoft.com/office/powerpoint/2010/main" val="22916951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stomShape 1"/>
          <p:cNvSpPr/>
          <p:nvPr/>
        </p:nvSpPr>
        <p:spPr>
          <a:xfrm>
            <a:off x="640080" y="228600"/>
            <a:ext cx="7863120" cy="521766"/>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r>
              <a:rPr lang="en-US" sz="2800" spc="-1" dirty="0" smtClean="0">
                <a:solidFill>
                  <a:srgbClr val="FFFFFF"/>
                </a:solidFill>
                <a:latin typeface="Calibri" panose="020F0502020204030204" pitchFamily="34" charset="0"/>
                <a:ea typeface="DejaVu Sans"/>
                <a:cs typeface="Calibri" panose="020F0502020204030204" pitchFamily="34" charset="0"/>
              </a:rPr>
              <a:t>Results – GWAS </a:t>
            </a:r>
            <a:endParaRPr lang="en-US" sz="2800" spc="-1" dirty="0">
              <a:solidFill>
                <a:srgbClr val="FFFFFF"/>
              </a:solidFill>
              <a:latin typeface="Calibri" panose="020F0502020204030204" pitchFamily="34" charset="0"/>
              <a:ea typeface="DejaVu Sans"/>
              <a:cs typeface="Calibri" panose="020F0502020204030204" pitchFamily="34" charset="0"/>
            </a:endParaRPr>
          </a:p>
        </p:txBody>
      </p:sp>
      <p:sp>
        <p:nvSpPr>
          <p:cNvPr id="7" name="Rectangle 6"/>
          <p:cNvSpPr/>
          <p:nvPr/>
        </p:nvSpPr>
        <p:spPr>
          <a:xfrm>
            <a:off x="3476187" y="1025912"/>
            <a:ext cx="2191626" cy="461665"/>
          </a:xfrm>
          <a:prstGeom prst="rect">
            <a:avLst/>
          </a:prstGeom>
        </p:spPr>
        <p:txBody>
          <a:bodyPr wrap="none">
            <a:spAutoFit/>
          </a:bodyPr>
          <a:lstStyle/>
          <a:p>
            <a:pPr algn="ctr"/>
            <a:r>
              <a:rPr lang="en-US" sz="2400" dirty="0" smtClean="0">
                <a:latin typeface="Calibri" panose="020F0502020204030204" pitchFamily="34" charset="0"/>
                <a:cs typeface="Calibri" panose="020F0502020204030204" pitchFamily="34" charset="0"/>
              </a:rPr>
              <a:t>Type 2 Diabetes</a:t>
            </a:r>
          </a:p>
        </p:txBody>
      </p:sp>
    </p:spTree>
    <p:extLst>
      <p:ext uri="{BB962C8B-B14F-4D97-AF65-F5344CB8AC3E}">
        <p14:creationId xmlns:p14="http://schemas.microsoft.com/office/powerpoint/2010/main" val="23320060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stomShape 1"/>
          <p:cNvSpPr/>
          <p:nvPr/>
        </p:nvSpPr>
        <p:spPr>
          <a:xfrm>
            <a:off x="640080" y="228600"/>
            <a:ext cx="7863120" cy="521766"/>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r>
              <a:rPr lang="en-US" sz="2800" spc="-1" dirty="0" smtClean="0">
                <a:solidFill>
                  <a:srgbClr val="FFFFFF"/>
                </a:solidFill>
                <a:latin typeface="Calibri" panose="020F0502020204030204" pitchFamily="34" charset="0"/>
                <a:ea typeface="DejaVu Sans"/>
                <a:cs typeface="Calibri" panose="020F0502020204030204" pitchFamily="34" charset="0"/>
              </a:rPr>
              <a:t>Results – GWAS </a:t>
            </a:r>
            <a:endParaRPr lang="en-US" sz="2800" spc="-1" dirty="0">
              <a:solidFill>
                <a:srgbClr val="FFFFFF"/>
              </a:solidFill>
              <a:latin typeface="Calibri" panose="020F0502020204030204" pitchFamily="34" charset="0"/>
              <a:ea typeface="DejaVu Sans"/>
              <a:cs typeface="Calibri" panose="020F0502020204030204" pitchFamily="34" charset="0"/>
            </a:endParaRPr>
          </a:p>
        </p:txBody>
      </p:sp>
      <p:sp>
        <p:nvSpPr>
          <p:cNvPr id="7" name="Rectangle 6"/>
          <p:cNvSpPr/>
          <p:nvPr/>
        </p:nvSpPr>
        <p:spPr>
          <a:xfrm>
            <a:off x="2804401" y="1025912"/>
            <a:ext cx="3535199" cy="830997"/>
          </a:xfrm>
          <a:prstGeom prst="rect">
            <a:avLst/>
          </a:prstGeom>
        </p:spPr>
        <p:txBody>
          <a:bodyPr wrap="none">
            <a:spAutoFit/>
          </a:bodyPr>
          <a:lstStyle/>
          <a:p>
            <a:pPr algn="ctr"/>
            <a:r>
              <a:rPr lang="en-US" sz="2400" dirty="0" smtClean="0">
                <a:latin typeface="Calibri" panose="020F0502020204030204" pitchFamily="34" charset="0"/>
                <a:cs typeface="Calibri" panose="020F0502020204030204" pitchFamily="34" charset="0"/>
              </a:rPr>
              <a:t>Type 2 Diabetes</a:t>
            </a:r>
          </a:p>
          <a:p>
            <a:pPr algn="ctr"/>
            <a:r>
              <a:rPr lang="en-US" sz="2400" dirty="0" smtClean="0">
                <a:latin typeface="Calibri" panose="020F0502020204030204" pitchFamily="34" charset="0"/>
                <a:cs typeface="Calibri" panose="020F0502020204030204" pitchFamily="34" charset="0"/>
              </a:rPr>
              <a:t>Seed Induced Sub-network</a:t>
            </a:r>
            <a:endParaRPr lang="en-US" sz="2400" dirty="0">
              <a:latin typeface="Calibri" panose="020F0502020204030204" pitchFamily="34" charset="0"/>
              <a:cs typeface="Calibri" panose="020F0502020204030204" pitchFamily="34" charset="0"/>
            </a:endParaRPr>
          </a:p>
        </p:txBody>
      </p:sp>
      <p:pic>
        <p:nvPicPr>
          <p:cNvPr id="2" name="Picture 1"/>
          <p:cNvPicPr>
            <a:picLocks noChangeAspect="1"/>
          </p:cNvPicPr>
          <p:nvPr/>
        </p:nvPicPr>
        <p:blipFill rotWithShape="1">
          <a:blip r:embed="rId3" cstate="print">
            <a:extLst>
              <a:ext uri="{28A0092B-C50C-407E-A947-70E740481C1C}">
                <a14:useLocalDpi xmlns:a14="http://schemas.microsoft.com/office/drawing/2010/main" val="0"/>
              </a:ext>
            </a:extLst>
          </a:blip>
          <a:srcRect l="7228" t="12436" r="55184" b="55556"/>
          <a:stretch/>
        </p:blipFill>
        <p:spPr>
          <a:xfrm>
            <a:off x="2438400" y="1981200"/>
            <a:ext cx="4267200" cy="4238712"/>
          </a:xfrm>
          <a:prstGeom prst="rect">
            <a:avLst/>
          </a:prstGeom>
        </p:spPr>
      </p:pic>
    </p:spTree>
    <p:extLst>
      <p:ext uri="{BB962C8B-B14F-4D97-AF65-F5344CB8AC3E}">
        <p14:creationId xmlns:p14="http://schemas.microsoft.com/office/powerpoint/2010/main" val="12847356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stomShape 1"/>
          <p:cNvSpPr/>
          <p:nvPr/>
        </p:nvSpPr>
        <p:spPr>
          <a:xfrm>
            <a:off x="640080" y="228600"/>
            <a:ext cx="7863120" cy="521766"/>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r>
              <a:rPr lang="en-US" sz="2800" spc="-1" dirty="0" smtClean="0">
                <a:solidFill>
                  <a:srgbClr val="FFFFFF"/>
                </a:solidFill>
                <a:latin typeface="Calibri" panose="020F0502020204030204" pitchFamily="34" charset="0"/>
                <a:ea typeface="DejaVu Sans"/>
                <a:cs typeface="Calibri" panose="020F0502020204030204" pitchFamily="34" charset="0"/>
              </a:rPr>
              <a:t>Results – GWAS </a:t>
            </a:r>
            <a:endParaRPr lang="en-US" sz="2800" spc="-1" dirty="0">
              <a:solidFill>
                <a:srgbClr val="FFFFFF"/>
              </a:solidFill>
              <a:latin typeface="Calibri" panose="020F0502020204030204" pitchFamily="34" charset="0"/>
              <a:ea typeface="DejaVu Sans"/>
              <a:cs typeface="Calibri" panose="020F0502020204030204" pitchFamily="34" charset="0"/>
            </a:endParaRPr>
          </a:p>
        </p:txBody>
      </p:sp>
      <p:sp>
        <p:nvSpPr>
          <p:cNvPr id="7" name="Rectangle 6"/>
          <p:cNvSpPr/>
          <p:nvPr/>
        </p:nvSpPr>
        <p:spPr>
          <a:xfrm>
            <a:off x="2708222" y="1025912"/>
            <a:ext cx="3727559" cy="830997"/>
          </a:xfrm>
          <a:prstGeom prst="rect">
            <a:avLst/>
          </a:prstGeom>
        </p:spPr>
        <p:txBody>
          <a:bodyPr wrap="none">
            <a:spAutoFit/>
          </a:bodyPr>
          <a:lstStyle/>
          <a:p>
            <a:pPr algn="ctr"/>
            <a:r>
              <a:rPr lang="en-US" sz="2400" dirty="0" smtClean="0">
                <a:latin typeface="Calibri" panose="020F0502020204030204" pitchFamily="34" charset="0"/>
                <a:cs typeface="Calibri" panose="020F0502020204030204" pitchFamily="34" charset="0"/>
              </a:rPr>
              <a:t>Type 2 Diabetes</a:t>
            </a:r>
          </a:p>
          <a:p>
            <a:pPr algn="ctr"/>
            <a:r>
              <a:rPr lang="en-US" sz="2400" dirty="0" smtClean="0">
                <a:latin typeface="Calibri" panose="020F0502020204030204" pitchFamily="34" charset="0"/>
                <a:cs typeface="Calibri" panose="020F0502020204030204" pitchFamily="34" charset="0"/>
              </a:rPr>
              <a:t>Extended Seed Sub-network</a:t>
            </a:r>
            <a:endParaRPr lang="en-US" sz="2400" dirty="0">
              <a:latin typeface="Calibri" panose="020F0502020204030204" pitchFamily="34" charset="0"/>
              <a:cs typeface="Calibri" panose="020F0502020204030204" pitchFamily="34" charset="0"/>
            </a:endParaRPr>
          </a:p>
        </p:txBody>
      </p:sp>
      <p:pic>
        <p:nvPicPr>
          <p:cNvPr id="3" name="Picture 2"/>
          <p:cNvPicPr>
            <a:picLocks noChangeAspect="1"/>
          </p:cNvPicPr>
          <p:nvPr/>
        </p:nvPicPr>
        <p:blipFill rotWithShape="1">
          <a:blip r:embed="rId3" cstate="print">
            <a:extLst>
              <a:ext uri="{28A0092B-C50C-407E-A947-70E740481C1C}">
                <a14:useLocalDpi xmlns:a14="http://schemas.microsoft.com/office/drawing/2010/main" val="0"/>
              </a:ext>
            </a:extLst>
          </a:blip>
          <a:srcRect l="57777" t="10000" r="5932" b="55556"/>
          <a:stretch/>
        </p:blipFill>
        <p:spPr>
          <a:xfrm>
            <a:off x="2590440" y="1875959"/>
            <a:ext cx="3962400" cy="4386943"/>
          </a:xfrm>
          <a:prstGeom prst="rect">
            <a:avLst/>
          </a:prstGeom>
        </p:spPr>
      </p:pic>
    </p:spTree>
    <p:extLst>
      <p:ext uri="{BB962C8B-B14F-4D97-AF65-F5344CB8AC3E}">
        <p14:creationId xmlns:p14="http://schemas.microsoft.com/office/powerpoint/2010/main" val="9013972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stomShape 1"/>
          <p:cNvSpPr/>
          <p:nvPr/>
        </p:nvSpPr>
        <p:spPr>
          <a:xfrm>
            <a:off x="640080" y="228600"/>
            <a:ext cx="7863120" cy="521766"/>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r>
              <a:rPr lang="en-US" sz="2800" spc="-1" dirty="0" smtClean="0">
                <a:solidFill>
                  <a:srgbClr val="FFFFFF"/>
                </a:solidFill>
                <a:latin typeface="Calibri" panose="020F0502020204030204" pitchFamily="34" charset="0"/>
                <a:ea typeface="DejaVu Sans"/>
                <a:cs typeface="Calibri" panose="020F0502020204030204" pitchFamily="34" charset="0"/>
              </a:rPr>
              <a:t>Results – GWAS </a:t>
            </a:r>
            <a:endParaRPr lang="en-US" sz="2800" spc="-1" dirty="0">
              <a:solidFill>
                <a:srgbClr val="FFFFFF"/>
              </a:solidFill>
              <a:latin typeface="Calibri" panose="020F0502020204030204" pitchFamily="34" charset="0"/>
              <a:ea typeface="DejaVu Sans"/>
              <a:cs typeface="Calibri" panose="020F0502020204030204" pitchFamily="34" charset="0"/>
            </a:endParaRPr>
          </a:p>
        </p:txBody>
      </p:sp>
      <p:sp>
        <p:nvSpPr>
          <p:cNvPr id="7" name="Rectangle 6"/>
          <p:cNvSpPr/>
          <p:nvPr/>
        </p:nvSpPr>
        <p:spPr>
          <a:xfrm>
            <a:off x="3476188" y="1025912"/>
            <a:ext cx="2191626" cy="830997"/>
          </a:xfrm>
          <a:prstGeom prst="rect">
            <a:avLst/>
          </a:prstGeom>
        </p:spPr>
        <p:txBody>
          <a:bodyPr wrap="none">
            <a:spAutoFit/>
          </a:bodyPr>
          <a:lstStyle/>
          <a:p>
            <a:pPr algn="ctr"/>
            <a:r>
              <a:rPr lang="en-US" sz="2400" dirty="0" smtClean="0">
                <a:latin typeface="Calibri" panose="020F0502020204030204" pitchFamily="34" charset="0"/>
                <a:cs typeface="Calibri" panose="020F0502020204030204" pitchFamily="34" charset="0"/>
              </a:rPr>
              <a:t>Type 2 Diabetes</a:t>
            </a:r>
          </a:p>
          <a:p>
            <a:pPr algn="ctr"/>
            <a:r>
              <a:rPr lang="en-US" sz="2400" dirty="0" smtClean="0">
                <a:latin typeface="Calibri" panose="020F0502020204030204" pitchFamily="34" charset="0"/>
                <a:cs typeface="Calibri" panose="020F0502020204030204" pitchFamily="34" charset="0"/>
              </a:rPr>
              <a:t>Largest Module</a:t>
            </a:r>
            <a:endParaRPr lang="en-US" sz="2400" dirty="0">
              <a:latin typeface="Calibri" panose="020F0502020204030204" pitchFamily="34" charset="0"/>
              <a:cs typeface="Calibri" panose="020F0502020204030204" pitchFamily="34" charset="0"/>
            </a:endParaRPr>
          </a:p>
        </p:txBody>
      </p:sp>
      <p:pic>
        <p:nvPicPr>
          <p:cNvPr id="2" name="Picture 1"/>
          <p:cNvPicPr>
            <a:picLocks noChangeAspect="1"/>
          </p:cNvPicPr>
          <p:nvPr/>
        </p:nvPicPr>
        <p:blipFill rotWithShape="1">
          <a:blip r:embed="rId3" cstate="print">
            <a:extLst>
              <a:ext uri="{28A0092B-C50C-407E-A947-70E740481C1C}">
                <a14:useLocalDpi xmlns:a14="http://schemas.microsoft.com/office/drawing/2010/main" val="0"/>
              </a:ext>
            </a:extLst>
          </a:blip>
          <a:srcRect l="5933" t="53333" r="38335"/>
          <a:stretch/>
        </p:blipFill>
        <p:spPr>
          <a:xfrm>
            <a:off x="2266950" y="2057400"/>
            <a:ext cx="4610100" cy="4502889"/>
          </a:xfrm>
          <a:prstGeom prst="rect">
            <a:avLst/>
          </a:prstGeom>
        </p:spPr>
      </p:pic>
    </p:spTree>
    <p:extLst>
      <p:ext uri="{BB962C8B-B14F-4D97-AF65-F5344CB8AC3E}">
        <p14:creationId xmlns:p14="http://schemas.microsoft.com/office/powerpoint/2010/main" val="21912778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stomShape 1"/>
          <p:cNvSpPr/>
          <p:nvPr/>
        </p:nvSpPr>
        <p:spPr>
          <a:xfrm>
            <a:off x="640260" y="228600"/>
            <a:ext cx="7863120" cy="521766"/>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2800" b="0" strike="noStrike" spc="-1" dirty="0" err="1" smtClean="0">
                <a:solidFill>
                  <a:srgbClr val="FFFFFF"/>
                </a:solidFill>
                <a:latin typeface="Calibri" panose="020F0502020204030204" pitchFamily="34" charset="0"/>
                <a:ea typeface="DejaVu Sans"/>
                <a:cs typeface="Calibri" panose="020F0502020204030204" pitchFamily="34" charset="0"/>
              </a:rPr>
              <a:t>NetCore</a:t>
            </a:r>
            <a:r>
              <a:rPr lang="en-US" sz="2800" b="0" strike="noStrike" spc="-1" dirty="0" smtClean="0">
                <a:solidFill>
                  <a:srgbClr val="FFFFFF"/>
                </a:solidFill>
                <a:latin typeface="Calibri" panose="020F0502020204030204" pitchFamily="34" charset="0"/>
                <a:ea typeface="DejaVu Sans"/>
                <a:cs typeface="Calibri" panose="020F0502020204030204" pitchFamily="34" charset="0"/>
              </a:rPr>
              <a:t> </a:t>
            </a:r>
            <a:r>
              <a:rPr lang="en-US" sz="2800" spc="-1" dirty="0">
                <a:solidFill>
                  <a:srgbClr val="FFFFFF"/>
                </a:solidFill>
                <a:latin typeface="Calibri" panose="020F0502020204030204" pitchFamily="34" charset="0"/>
                <a:cs typeface="Calibri" panose="020F0502020204030204" pitchFamily="34" charset="0"/>
              </a:rPr>
              <a:t>- Network propagation </a:t>
            </a:r>
            <a:r>
              <a:rPr lang="en-US" sz="2800" spc="-1" dirty="0" smtClean="0">
                <a:solidFill>
                  <a:srgbClr val="FFFFFF"/>
                </a:solidFill>
                <a:latin typeface="Calibri" panose="020F0502020204030204" pitchFamily="34" charset="0"/>
                <a:cs typeface="Calibri" panose="020F0502020204030204" pitchFamily="34" charset="0"/>
              </a:rPr>
              <a:t>using core</a:t>
            </a:r>
            <a:endParaRPr lang="en-US" sz="2800" b="0" strike="noStrike" spc="-1" dirty="0">
              <a:latin typeface="Calibri" panose="020F0502020204030204" pitchFamily="34" charset="0"/>
              <a:cs typeface="Calibri" panose="020F0502020204030204" pitchFamily="34" charset="0"/>
            </a:endParaRPr>
          </a:p>
        </p:txBody>
      </p:sp>
      <p:sp>
        <p:nvSpPr>
          <p:cNvPr id="6" name="TextBox 5"/>
          <p:cNvSpPr txBox="1"/>
          <p:nvPr/>
        </p:nvSpPr>
        <p:spPr>
          <a:xfrm>
            <a:off x="2164260" y="1524000"/>
            <a:ext cx="1645740" cy="523220"/>
          </a:xfrm>
          <a:prstGeom prst="rect">
            <a:avLst/>
          </a:prstGeom>
          <a:noFill/>
        </p:spPr>
        <p:txBody>
          <a:bodyPr wrap="square" rtlCol="0">
            <a:spAutoFit/>
          </a:bodyPr>
          <a:lstStyle/>
          <a:p>
            <a:r>
              <a:rPr lang="en-US" sz="2800" b="1" dirty="0" smtClean="0">
                <a:solidFill>
                  <a:schemeClr val="tx2">
                    <a:lumMod val="60000"/>
                    <a:lumOff val="40000"/>
                  </a:schemeClr>
                </a:solidFill>
                <a:latin typeface="Calibri Light" panose="020F0302020204030204" pitchFamily="34" charset="0"/>
                <a:cs typeface="Calibri Light" panose="020F0302020204030204" pitchFamily="34" charset="0"/>
              </a:rPr>
              <a:t>Input</a:t>
            </a:r>
            <a:endParaRPr lang="en-US" sz="2800" b="1" dirty="0">
              <a:solidFill>
                <a:schemeClr val="tx2">
                  <a:lumMod val="60000"/>
                  <a:lumOff val="40000"/>
                </a:schemeClr>
              </a:solidFill>
              <a:latin typeface="Calibri Light" panose="020F0302020204030204" pitchFamily="34" charset="0"/>
              <a:cs typeface="Calibri Light" panose="020F0302020204030204" pitchFamily="34" charset="0"/>
            </a:endParaRPr>
          </a:p>
        </p:txBody>
      </p:sp>
      <p:sp>
        <p:nvSpPr>
          <p:cNvPr id="7" name="TextBox 6"/>
          <p:cNvSpPr txBox="1"/>
          <p:nvPr/>
        </p:nvSpPr>
        <p:spPr>
          <a:xfrm>
            <a:off x="1648256" y="2743200"/>
            <a:ext cx="1908720" cy="1384995"/>
          </a:xfrm>
          <a:prstGeom prst="rect">
            <a:avLst/>
          </a:prstGeom>
          <a:noFill/>
        </p:spPr>
        <p:txBody>
          <a:bodyPr wrap="square" rtlCol="0">
            <a:spAutoFit/>
          </a:bodyPr>
          <a:lstStyle/>
          <a:p>
            <a:pPr algn="ctr"/>
            <a:r>
              <a:rPr lang="en-US" sz="2800" b="1" dirty="0" smtClean="0">
                <a:solidFill>
                  <a:schemeClr val="accent4">
                    <a:lumMod val="60000"/>
                    <a:lumOff val="40000"/>
                  </a:schemeClr>
                </a:solidFill>
                <a:latin typeface="Calibri Light" panose="020F0302020204030204" pitchFamily="34" charset="0"/>
                <a:cs typeface="Calibri Light" panose="020F0302020204030204" pitchFamily="34" charset="0"/>
              </a:rPr>
              <a:t>Network propagation with core</a:t>
            </a:r>
            <a:endParaRPr lang="en-US" sz="2800" b="1" dirty="0">
              <a:solidFill>
                <a:schemeClr val="accent4">
                  <a:lumMod val="60000"/>
                  <a:lumOff val="40000"/>
                </a:schemeClr>
              </a:solidFill>
              <a:latin typeface="Calibri Light" panose="020F0302020204030204" pitchFamily="34" charset="0"/>
              <a:cs typeface="Calibri Light" panose="020F0302020204030204" pitchFamily="34" charset="0"/>
            </a:endParaRPr>
          </a:p>
        </p:txBody>
      </p:sp>
      <p:sp>
        <p:nvSpPr>
          <p:cNvPr id="8" name="TextBox 7"/>
          <p:cNvSpPr txBox="1"/>
          <p:nvPr/>
        </p:nvSpPr>
        <p:spPr>
          <a:xfrm>
            <a:off x="1572056" y="4572000"/>
            <a:ext cx="2061120" cy="1815882"/>
          </a:xfrm>
          <a:prstGeom prst="rect">
            <a:avLst/>
          </a:prstGeom>
          <a:noFill/>
        </p:spPr>
        <p:txBody>
          <a:bodyPr wrap="square" rtlCol="0">
            <a:spAutoFit/>
          </a:bodyPr>
          <a:lstStyle/>
          <a:p>
            <a:pPr algn="ctr"/>
            <a:r>
              <a:rPr lang="en-US" sz="2800" b="1" dirty="0" smtClean="0">
                <a:solidFill>
                  <a:schemeClr val="accent3"/>
                </a:solidFill>
                <a:latin typeface="Calibri Light" panose="020F0302020204030204" pitchFamily="34" charset="0"/>
                <a:cs typeface="Calibri Light" panose="020F0302020204030204" pitchFamily="34" charset="0"/>
              </a:rPr>
              <a:t>Module identification with seed nodes</a:t>
            </a:r>
            <a:endParaRPr lang="en-US" sz="2800" b="1" dirty="0">
              <a:solidFill>
                <a:schemeClr val="accent3"/>
              </a:solidFill>
              <a:latin typeface="Calibri Light" panose="020F0302020204030204" pitchFamily="34" charset="0"/>
              <a:cs typeface="Calibri Light" panose="020F0302020204030204" pitchFamily="34" charset="0"/>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57096" y="1155988"/>
            <a:ext cx="3443904" cy="5549612"/>
          </a:xfrm>
          <a:prstGeom prst="rect">
            <a:avLst/>
          </a:prstGeom>
        </p:spPr>
      </p:pic>
    </p:spTree>
    <p:extLst>
      <p:ext uri="{BB962C8B-B14F-4D97-AF65-F5344CB8AC3E}">
        <p14:creationId xmlns:p14="http://schemas.microsoft.com/office/powerpoint/2010/main" val="263733352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stomShape 1"/>
          <p:cNvSpPr/>
          <p:nvPr/>
        </p:nvSpPr>
        <p:spPr>
          <a:xfrm>
            <a:off x="640080" y="228600"/>
            <a:ext cx="7863120" cy="521766"/>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r>
              <a:rPr lang="en-US" sz="2800" spc="-1" dirty="0" err="1" smtClean="0">
                <a:solidFill>
                  <a:srgbClr val="FFFFFF"/>
                </a:solidFill>
                <a:latin typeface="Calibri" panose="020F0502020204030204" pitchFamily="34" charset="0"/>
                <a:ea typeface="DejaVu Sans"/>
                <a:cs typeface="Calibri" panose="020F0502020204030204" pitchFamily="34" charset="0"/>
              </a:rPr>
              <a:t>NetCore</a:t>
            </a:r>
            <a:r>
              <a:rPr lang="en-US" sz="2800" spc="-1" dirty="0" smtClean="0">
                <a:solidFill>
                  <a:srgbClr val="FFFFFF"/>
                </a:solidFill>
                <a:latin typeface="Calibri" panose="020F0502020204030204" pitchFamily="34" charset="0"/>
                <a:ea typeface="DejaVu Sans"/>
                <a:cs typeface="Calibri" panose="020F0502020204030204" pitchFamily="34" charset="0"/>
              </a:rPr>
              <a:t> - applications</a:t>
            </a:r>
            <a:endParaRPr lang="en-US" sz="2800" spc="-1" dirty="0">
              <a:solidFill>
                <a:srgbClr val="FFFFFF"/>
              </a:solidFill>
              <a:latin typeface="Calibri" panose="020F0502020204030204" pitchFamily="34" charset="0"/>
              <a:ea typeface="DejaVu Sans"/>
              <a:cs typeface="Calibri" panose="020F0502020204030204" pitchFamily="34" charset="0"/>
            </a:endParaRPr>
          </a:p>
        </p:txBody>
      </p:sp>
      <p:sp>
        <p:nvSpPr>
          <p:cNvPr id="4" name="TextBox 3"/>
          <p:cNvSpPr txBox="1"/>
          <p:nvPr/>
        </p:nvSpPr>
        <p:spPr>
          <a:xfrm>
            <a:off x="457200" y="1371600"/>
            <a:ext cx="8229600" cy="4524315"/>
          </a:xfrm>
          <a:prstGeom prst="rect">
            <a:avLst/>
          </a:prstGeom>
          <a:noFill/>
        </p:spPr>
        <p:txBody>
          <a:bodyPr wrap="square" rtlCol="0">
            <a:spAutoFit/>
          </a:bodyPr>
          <a:lstStyle/>
          <a:p>
            <a:pPr marL="285750" lvl="1" indent="-285750">
              <a:lnSpc>
                <a:spcPct val="150000"/>
              </a:lnSpc>
              <a:buFont typeface="Arial" panose="020B0604020202020204" pitchFamily="34" charset="0"/>
              <a:buChar char="•"/>
            </a:pPr>
            <a:r>
              <a:rPr lang="en-US" sz="2400" dirty="0" smtClean="0">
                <a:latin typeface="Calibri" panose="020F0502020204030204" pitchFamily="34" charset="0"/>
                <a:cs typeface="Calibri" panose="020F0502020204030204" pitchFamily="34" charset="0"/>
              </a:rPr>
              <a:t>Schizophrenia</a:t>
            </a:r>
          </a:p>
          <a:p>
            <a:pPr marL="742950" lvl="2" indent="-285750">
              <a:lnSpc>
                <a:spcPct val="150000"/>
              </a:lnSpc>
              <a:buFont typeface="Arial" panose="020B0604020202020204" pitchFamily="34" charset="0"/>
              <a:buChar char="•"/>
            </a:pPr>
            <a:r>
              <a:rPr lang="en-US" sz="2400" dirty="0" smtClean="0">
                <a:latin typeface="Calibri" panose="020F0502020204030204" pitchFamily="34" charset="0"/>
                <a:cs typeface="Calibri" panose="020F0502020204030204" pitchFamily="34" charset="0"/>
              </a:rPr>
              <a:t>GWAS data</a:t>
            </a:r>
          </a:p>
          <a:p>
            <a:pPr marL="285750" lvl="1" indent="-285750">
              <a:lnSpc>
                <a:spcPct val="150000"/>
              </a:lnSpc>
              <a:buFont typeface="Arial" panose="020B0604020202020204" pitchFamily="34" charset="0"/>
              <a:buChar char="•"/>
            </a:pPr>
            <a:r>
              <a:rPr lang="en-US" sz="2400" dirty="0" smtClean="0">
                <a:latin typeface="Calibri" panose="020F0502020204030204" pitchFamily="34" charset="0"/>
                <a:cs typeface="Calibri" panose="020F0502020204030204" pitchFamily="34" charset="0"/>
              </a:rPr>
              <a:t>Cancer</a:t>
            </a:r>
          </a:p>
          <a:p>
            <a:pPr marL="742950" lvl="2" indent="-285750">
              <a:lnSpc>
                <a:spcPct val="150000"/>
              </a:lnSpc>
              <a:buFont typeface="Arial" panose="020B0604020202020204" pitchFamily="34" charset="0"/>
              <a:buChar char="•"/>
            </a:pPr>
            <a:r>
              <a:rPr lang="en-US" sz="2400" dirty="0" smtClean="0">
                <a:latin typeface="Calibri" panose="020F0502020204030204" pitchFamily="34" charset="0"/>
                <a:cs typeface="Calibri" panose="020F0502020204030204" pitchFamily="34" charset="0"/>
              </a:rPr>
              <a:t>Mutation data</a:t>
            </a:r>
          </a:p>
          <a:p>
            <a:pPr marL="285750" lvl="1" indent="-285750">
              <a:lnSpc>
                <a:spcPct val="150000"/>
              </a:lnSpc>
              <a:buFont typeface="Arial" panose="020B0604020202020204" pitchFamily="34" charset="0"/>
              <a:buChar char="•"/>
            </a:pPr>
            <a:r>
              <a:rPr lang="en-US" sz="2400" dirty="0" smtClean="0">
                <a:latin typeface="Calibri" panose="020F0502020204030204" pitchFamily="34" charset="0"/>
                <a:cs typeface="Calibri" panose="020F0502020204030204" pitchFamily="34" charset="0"/>
              </a:rPr>
              <a:t>Drug toxicity – </a:t>
            </a:r>
            <a:r>
              <a:rPr lang="en-US" sz="2400" dirty="0" err="1" smtClean="0">
                <a:latin typeface="Calibri" panose="020F0502020204030204" pitchFamily="34" charset="0"/>
                <a:cs typeface="Calibri" panose="020F0502020204030204" pitchFamily="34" charset="0"/>
              </a:rPr>
              <a:t>HeCaToS</a:t>
            </a:r>
            <a:endParaRPr lang="en-US" sz="2400" dirty="0" smtClean="0">
              <a:latin typeface="Calibri" panose="020F0502020204030204" pitchFamily="34" charset="0"/>
              <a:cs typeface="Calibri" panose="020F0502020204030204" pitchFamily="34" charset="0"/>
            </a:endParaRPr>
          </a:p>
          <a:p>
            <a:pPr marL="742950" lvl="2" indent="-285750">
              <a:lnSpc>
                <a:spcPct val="150000"/>
              </a:lnSpc>
              <a:buFont typeface="Arial" panose="020B0604020202020204" pitchFamily="34" charset="0"/>
              <a:buChar char="•"/>
            </a:pPr>
            <a:r>
              <a:rPr lang="en-US" sz="2400" dirty="0" smtClean="0">
                <a:latin typeface="Calibri" panose="020F0502020204030204" pitchFamily="34" charset="0"/>
                <a:cs typeface="Calibri" panose="020F0502020204030204" pitchFamily="34" charset="0"/>
              </a:rPr>
              <a:t>Gene expression data</a:t>
            </a:r>
          </a:p>
          <a:p>
            <a:pPr marL="285750" lvl="1" indent="-285750">
              <a:lnSpc>
                <a:spcPct val="150000"/>
              </a:lnSpc>
              <a:buFont typeface="Arial" panose="020B0604020202020204" pitchFamily="34" charset="0"/>
              <a:buChar char="•"/>
            </a:pPr>
            <a:r>
              <a:rPr lang="en-US" sz="2400" dirty="0">
                <a:latin typeface="Calibri" panose="020F0502020204030204" pitchFamily="34" charset="0"/>
                <a:cs typeface="Calibri" panose="020F0502020204030204" pitchFamily="34" charset="0"/>
              </a:rPr>
              <a:t>Drug sensitivity prediction</a:t>
            </a:r>
          </a:p>
          <a:p>
            <a:pPr marL="742950" lvl="2" indent="-285750">
              <a:lnSpc>
                <a:spcPct val="150000"/>
              </a:lnSpc>
              <a:buFont typeface="Arial" panose="020B0604020202020204" pitchFamily="34" charset="0"/>
              <a:buChar char="•"/>
            </a:pPr>
            <a:r>
              <a:rPr lang="en-US" sz="2400" dirty="0">
                <a:latin typeface="Calibri" panose="020F0502020204030204" pitchFamily="34" charset="0"/>
                <a:cs typeface="Calibri" panose="020F0502020204030204" pitchFamily="34" charset="0"/>
              </a:rPr>
              <a:t>Drug target feature </a:t>
            </a:r>
            <a:r>
              <a:rPr lang="en-US" sz="2400" dirty="0" smtClean="0">
                <a:latin typeface="Calibri" panose="020F0502020204030204" pitchFamily="34" charset="0"/>
                <a:cs typeface="Calibri" panose="020F0502020204030204" pitchFamily="34" charset="0"/>
              </a:rPr>
              <a:t>selection</a:t>
            </a:r>
            <a:endParaRPr lang="en-US" sz="2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93651538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stomShape 1"/>
          <p:cNvSpPr/>
          <p:nvPr/>
        </p:nvSpPr>
        <p:spPr>
          <a:xfrm>
            <a:off x="640260" y="228600"/>
            <a:ext cx="7863120" cy="521766"/>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2800" b="0" strike="noStrike" spc="-1" dirty="0" smtClean="0">
                <a:solidFill>
                  <a:srgbClr val="FFFFFF"/>
                </a:solidFill>
                <a:latin typeface="Calibri" panose="020F0502020204030204" pitchFamily="34" charset="0"/>
                <a:ea typeface="DejaVu Sans"/>
                <a:cs typeface="Calibri" panose="020F0502020204030204" pitchFamily="34" charset="0"/>
              </a:rPr>
              <a:t>Network based modelling</a:t>
            </a:r>
            <a:endParaRPr lang="en-US" sz="2800" b="0" strike="noStrike" spc="-1" dirty="0">
              <a:latin typeface="Calibri" panose="020F0502020204030204" pitchFamily="34" charset="0"/>
              <a:cs typeface="Calibri" panose="020F0502020204030204" pitchFamily="34" charset="0"/>
            </a:endParaRPr>
          </a:p>
        </p:txBody>
      </p:sp>
      <p:sp>
        <p:nvSpPr>
          <p:cNvPr id="15" name="CustomShape 1"/>
          <p:cNvSpPr/>
          <p:nvPr/>
        </p:nvSpPr>
        <p:spPr>
          <a:xfrm>
            <a:off x="838200" y="1644252"/>
            <a:ext cx="731160" cy="1005480"/>
          </a:xfrm>
          <a:prstGeom prst="can">
            <a:avLst>
              <a:gd name="adj" fmla="val 25000"/>
            </a:avLst>
          </a:prstGeom>
          <a:solidFill>
            <a:srgbClr val="FFD320"/>
          </a:solidFill>
          <a:ln>
            <a:solidFill>
              <a:srgbClr val="FFD320"/>
            </a:solidFill>
          </a:ln>
        </p:spPr>
        <p:style>
          <a:lnRef idx="0">
            <a:scrgbClr r="0" g="0" b="0"/>
          </a:lnRef>
          <a:fillRef idx="0">
            <a:scrgbClr r="0" g="0" b="0"/>
          </a:fillRef>
          <a:effectRef idx="0">
            <a:scrgbClr r="0" g="0" b="0"/>
          </a:effectRef>
          <a:fontRef idx="minor"/>
        </p:style>
      </p:sp>
      <p:sp>
        <p:nvSpPr>
          <p:cNvPr id="16" name="CustomShape 2"/>
          <p:cNvSpPr/>
          <p:nvPr/>
        </p:nvSpPr>
        <p:spPr>
          <a:xfrm>
            <a:off x="1919880" y="1987512"/>
            <a:ext cx="1096920" cy="365400"/>
          </a:xfrm>
          <a:custGeom>
            <a:avLst/>
            <a:gdLst/>
            <a:ahLst/>
            <a:cxnLst/>
            <a:rect l="l" t="t" r="r" b="b"/>
            <a:pathLst>
              <a:path w="3050" h="1018">
                <a:moveTo>
                  <a:pt x="0" y="254"/>
                </a:moveTo>
                <a:lnTo>
                  <a:pt x="2286" y="254"/>
                </a:lnTo>
                <a:lnTo>
                  <a:pt x="2286" y="0"/>
                </a:lnTo>
                <a:lnTo>
                  <a:pt x="3049" y="508"/>
                </a:lnTo>
                <a:lnTo>
                  <a:pt x="2286" y="1017"/>
                </a:lnTo>
                <a:lnTo>
                  <a:pt x="2286" y="762"/>
                </a:lnTo>
                <a:lnTo>
                  <a:pt x="0" y="762"/>
                </a:lnTo>
                <a:lnTo>
                  <a:pt x="0" y="254"/>
                </a:lnTo>
              </a:path>
            </a:pathLst>
          </a:custGeom>
          <a:solidFill>
            <a:srgbClr val="006D65"/>
          </a:solidFill>
          <a:ln>
            <a:solidFill>
              <a:srgbClr val="99D8C9"/>
            </a:solidFill>
          </a:ln>
        </p:spPr>
        <p:style>
          <a:lnRef idx="0">
            <a:scrgbClr r="0" g="0" b="0"/>
          </a:lnRef>
          <a:fillRef idx="0">
            <a:scrgbClr r="0" g="0" b="0"/>
          </a:fillRef>
          <a:effectRef idx="0">
            <a:scrgbClr r="0" g="0" b="0"/>
          </a:effectRef>
          <a:fontRef idx="minor"/>
        </p:style>
      </p:sp>
      <p:pic>
        <p:nvPicPr>
          <p:cNvPr id="17" name="Picture 16"/>
          <p:cNvPicPr/>
          <p:nvPr/>
        </p:nvPicPr>
        <p:blipFill>
          <a:blip r:embed="rId2"/>
          <a:stretch/>
        </p:blipFill>
        <p:spPr>
          <a:xfrm>
            <a:off x="3276600" y="1293912"/>
            <a:ext cx="1752240" cy="1752600"/>
          </a:xfrm>
          <a:prstGeom prst="rect">
            <a:avLst/>
          </a:prstGeom>
          <a:ln>
            <a:noFill/>
          </a:ln>
        </p:spPr>
      </p:pic>
      <p:sp>
        <p:nvSpPr>
          <p:cNvPr id="18" name="CustomShape 3"/>
          <p:cNvSpPr/>
          <p:nvPr/>
        </p:nvSpPr>
        <p:spPr>
          <a:xfrm>
            <a:off x="1082235" y="4418112"/>
            <a:ext cx="558360" cy="786600"/>
          </a:xfrm>
          <a:prstGeom prst="flowChartMultidocument">
            <a:avLst/>
          </a:prstGeom>
          <a:solidFill>
            <a:srgbClr val="0066CC"/>
          </a:solidFill>
          <a:ln>
            <a:solidFill>
              <a:srgbClr val="66CCFF"/>
            </a:solidFill>
          </a:ln>
        </p:spPr>
        <p:style>
          <a:lnRef idx="0">
            <a:scrgbClr r="0" g="0" b="0"/>
          </a:lnRef>
          <a:fillRef idx="0">
            <a:scrgbClr r="0" g="0" b="0"/>
          </a:fillRef>
          <a:effectRef idx="0">
            <a:scrgbClr r="0" g="0" b="0"/>
          </a:effectRef>
          <a:fontRef idx="minor"/>
        </p:style>
      </p:sp>
      <p:sp>
        <p:nvSpPr>
          <p:cNvPr id="19" name="CustomShape 4"/>
          <p:cNvSpPr/>
          <p:nvPr/>
        </p:nvSpPr>
        <p:spPr>
          <a:xfrm>
            <a:off x="1901295" y="5124492"/>
            <a:ext cx="1096920" cy="365400"/>
          </a:xfrm>
          <a:custGeom>
            <a:avLst/>
            <a:gdLst/>
            <a:ahLst/>
            <a:cxnLst/>
            <a:rect l="l" t="t" r="r" b="b"/>
            <a:pathLst>
              <a:path w="3050" h="1018">
                <a:moveTo>
                  <a:pt x="0" y="254"/>
                </a:moveTo>
                <a:lnTo>
                  <a:pt x="2286" y="254"/>
                </a:lnTo>
                <a:lnTo>
                  <a:pt x="2286" y="0"/>
                </a:lnTo>
                <a:lnTo>
                  <a:pt x="3049" y="508"/>
                </a:lnTo>
                <a:lnTo>
                  <a:pt x="2286" y="1017"/>
                </a:lnTo>
                <a:lnTo>
                  <a:pt x="2286" y="762"/>
                </a:lnTo>
                <a:lnTo>
                  <a:pt x="0" y="762"/>
                </a:lnTo>
                <a:lnTo>
                  <a:pt x="0" y="254"/>
                </a:lnTo>
              </a:path>
            </a:pathLst>
          </a:custGeom>
          <a:solidFill>
            <a:srgbClr val="006D65"/>
          </a:solidFill>
          <a:ln>
            <a:solidFill>
              <a:srgbClr val="99D8C9"/>
            </a:solidFill>
          </a:ln>
        </p:spPr>
        <p:style>
          <a:lnRef idx="0">
            <a:scrgbClr r="0" g="0" b="0"/>
          </a:lnRef>
          <a:fillRef idx="0">
            <a:scrgbClr r="0" g="0" b="0"/>
          </a:fillRef>
          <a:effectRef idx="0">
            <a:scrgbClr r="0" g="0" b="0"/>
          </a:effectRef>
          <a:fontRef idx="minor"/>
        </p:style>
      </p:sp>
      <p:sp>
        <p:nvSpPr>
          <p:cNvPr id="20" name="CustomShape 7"/>
          <p:cNvSpPr/>
          <p:nvPr/>
        </p:nvSpPr>
        <p:spPr>
          <a:xfrm>
            <a:off x="3939720" y="3275112"/>
            <a:ext cx="548280" cy="548280"/>
          </a:xfrm>
          <a:custGeom>
            <a:avLst/>
            <a:gdLst/>
            <a:ahLst/>
            <a:cxnLst/>
            <a:rect l="l" t="t" r="r" b="b"/>
            <a:pathLst>
              <a:path w="1525" h="1525">
                <a:moveTo>
                  <a:pt x="381" y="0"/>
                </a:moveTo>
                <a:lnTo>
                  <a:pt x="1143" y="0"/>
                </a:lnTo>
                <a:lnTo>
                  <a:pt x="1143" y="381"/>
                </a:lnTo>
                <a:lnTo>
                  <a:pt x="1524" y="381"/>
                </a:lnTo>
                <a:lnTo>
                  <a:pt x="1524" y="1143"/>
                </a:lnTo>
                <a:lnTo>
                  <a:pt x="1143" y="1143"/>
                </a:lnTo>
                <a:lnTo>
                  <a:pt x="1143" y="1524"/>
                </a:lnTo>
                <a:lnTo>
                  <a:pt x="381" y="1524"/>
                </a:lnTo>
                <a:lnTo>
                  <a:pt x="381" y="1143"/>
                </a:lnTo>
                <a:lnTo>
                  <a:pt x="0" y="1143"/>
                </a:lnTo>
                <a:lnTo>
                  <a:pt x="0" y="381"/>
                </a:lnTo>
                <a:lnTo>
                  <a:pt x="381" y="381"/>
                </a:lnTo>
                <a:lnTo>
                  <a:pt x="381" y="0"/>
                </a:lnTo>
              </a:path>
            </a:pathLst>
          </a:custGeom>
          <a:solidFill>
            <a:srgbClr val="006D65"/>
          </a:solidFill>
          <a:ln>
            <a:solidFill>
              <a:srgbClr val="99D8C9"/>
            </a:solidFill>
          </a:ln>
        </p:spPr>
        <p:style>
          <a:lnRef idx="0">
            <a:scrgbClr r="0" g="0" b="0"/>
          </a:lnRef>
          <a:fillRef idx="0">
            <a:scrgbClr r="0" g="0" b="0"/>
          </a:fillRef>
          <a:effectRef idx="0">
            <a:scrgbClr r="0" g="0" b="0"/>
          </a:effectRef>
          <a:fontRef idx="minor"/>
        </p:style>
      </p:sp>
      <p:sp>
        <p:nvSpPr>
          <p:cNvPr id="21" name="CustomShape 8"/>
          <p:cNvSpPr/>
          <p:nvPr/>
        </p:nvSpPr>
        <p:spPr>
          <a:xfrm>
            <a:off x="5357100" y="3255672"/>
            <a:ext cx="1203480" cy="548280"/>
          </a:xfrm>
          <a:custGeom>
            <a:avLst/>
            <a:gdLst/>
            <a:ahLst/>
            <a:cxnLst/>
            <a:rect l="l" t="t" r="r" b="b"/>
            <a:pathLst>
              <a:path w="3346" h="1525">
                <a:moveTo>
                  <a:pt x="0" y="381"/>
                </a:moveTo>
                <a:lnTo>
                  <a:pt x="2508" y="381"/>
                </a:lnTo>
                <a:lnTo>
                  <a:pt x="2508" y="0"/>
                </a:lnTo>
                <a:lnTo>
                  <a:pt x="3345" y="762"/>
                </a:lnTo>
                <a:lnTo>
                  <a:pt x="2508" y="1524"/>
                </a:lnTo>
                <a:lnTo>
                  <a:pt x="2508" y="1143"/>
                </a:lnTo>
                <a:lnTo>
                  <a:pt x="0" y="1143"/>
                </a:lnTo>
                <a:lnTo>
                  <a:pt x="418" y="762"/>
                </a:lnTo>
                <a:lnTo>
                  <a:pt x="0" y="381"/>
                </a:lnTo>
              </a:path>
            </a:pathLst>
          </a:custGeom>
          <a:solidFill>
            <a:srgbClr val="006666"/>
          </a:solidFill>
          <a:ln>
            <a:solidFill>
              <a:srgbClr val="99D8C9"/>
            </a:solidFill>
          </a:ln>
        </p:spPr>
        <p:style>
          <a:lnRef idx="0">
            <a:scrgbClr r="0" g="0" b="0"/>
          </a:lnRef>
          <a:fillRef idx="0">
            <a:scrgbClr r="0" g="0" b="0"/>
          </a:fillRef>
          <a:effectRef idx="0">
            <a:scrgbClr r="0" g="0" b="0"/>
          </a:effectRef>
          <a:fontRef idx="minor"/>
        </p:style>
      </p:sp>
      <p:sp>
        <p:nvSpPr>
          <p:cNvPr id="22" name="CustomShape 10"/>
          <p:cNvSpPr/>
          <p:nvPr/>
        </p:nvSpPr>
        <p:spPr>
          <a:xfrm>
            <a:off x="825735" y="4692072"/>
            <a:ext cx="558360" cy="786600"/>
          </a:xfrm>
          <a:prstGeom prst="flowChartMultidocument">
            <a:avLst/>
          </a:prstGeom>
          <a:solidFill>
            <a:srgbClr val="00B050"/>
          </a:solidFill>
          <a:ln>
            <a:solidFill>
              <a:srgbClr val="92D050"/>
            </a:solidFill>
          </a:ln>
        </p:spPr>
        <p:style>
          <a:lnRef idx="0">
            <a:scrgbClr r="0" g="0" b="0"/>
          </a:lnRef>
          <a:fillRef idx="0">
            <a:scrgbClr r="0" g="0" b="0"/>
          </a:fillRef>
          <a:effectRef idx="0">
            <a:scrgbClr r="0" g="0" b="0"/>
          </a:effectRef>
          <a:fontRef idx="minor"/>
        </p:style>
      </p:sp>
      <p:sp>
        <p:nvSpPr>
          <p:cNvPr id="28" name="CustomShape 11"/>
          <p:cNvSpPr/>
          <p:nvPr/>
        </p:nvSpPr>
        <p:spPr>
          <a:xfrm>
            <a:off x="546555" y="4951272"/>
            <a:ext cx="558360" cy="786600"/>
          </a:xfrm>
          <a:prstGeom prst="flowChartMultidocument">
            <a:avLst/>
          </a:prstGeom>
          <a:solidFill>
            <a:srgbClr val="FF9900"/>
          </a:solidFill>
          <a:ln>
            <a:solidFill>
              <a:srgbClr val="FFCC00"/>
            </a:solidFill>
          </a:ln>
        </p:spPr>
        <p:style>
          <a:lnRef idx="0">
            <a:scrgbClr r="0" g="0" b="0"/>
          </a:lnRef>
          <a:fillRef idx="0">
            <a:scrgbClr r="0" g="0" b="0"/>
          </a:fillRef>
          <a:effectRef idx="0">
            <a:scrgbClr r="0" g="0" b="0"/>
          </a:effectRef>
          <a:fontRef idx="minor"/>
        </p:style>
      </p:sp>
      <p:pic>
        <p:nvPicPr>
          <p:cNvPr id="32" name="Picture 2"/>
          <p:cNvPicPr/>
          <p:nvPr/>
        </p:nvPicPr>
        <p:blipFill rotWithShape="1">
          <a:blip r:embed="rId3"/>
          <a:srcRect l="24706"/>
          <a:stretch/>
        </p:blipFill>
        <p:spPr>
          <a:xfrm>
            <a:off x="6858000" y="2641932"/>
            <a:ext cx="2179320" cy="1775760"/>
          </a:xfrm>
          <a:prstGeom prst="rect">
            <a:avLst/>
          </a:prstGeom>
          <a:ln>
            <a:noFill/>
          </a:ln>
        </p:spPr>
      </p:pic>
      <mc:AlternateContent xmlns:mc="http://schemas.openxmlformats.org/markup-compatibility/2006" xmlns:a14="http://schemas.microsoft.com/office/drawing/2010/main">
        <mc:Choice Requires="a14">
          <p:sp>
            <p:nvSpPr>
              <p:cNvPr id="33" name="TextBox 32"/>
              <p:cNvSpPr txBox="1"/>
              <p:nvPr/>
            </p:nvSpPr>
            <p:spPr>
              <a:xfrm>
                <a:off x="3606482" y="4465823"/>
                <a:ext cx="1214756" cy="147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ctrlPr>
                            <a:rPr lang="en-US" sz="3200" i="1" smtClean="0">
                              <a:latin typeface="Cambria Math" panose="02040503050406030204" pitchFamily="18" charset="0"/>
                            </a:rPr>
                          </m:ctrlPr>
                        </m:dPr>
                        <m:e>
                          <m:m>
                            <m:mPr>
                              <m:mcs>
                                <m:mc>
                                  <m:mcPr>
                                    <m:count m:val="1"/>
                                    <m:mcJc m:val="center"/>
                                  </m:mcPr>
                                </m:mc>
                              </m:mcs>
                              <m:ctrlPr>
                                <a:rPr lang="en-US" sz="3200" i="1">
                                  <a:latin typeface="Cambria Math" panose="02040503050406030204" pitchFamily="18" charset="0"/>
                                </a:rPr>
                              </m:ctrlPr>
                            </m:mPr>
                            <m:mr>
                              <m:e>
                                <m:sSub>
                                  <m:sSubPr>
                                    <m:ctrlPr>
                                      <a:rPr lang="en-US" sz="3200" i="1">
                                        <a:latin typeface="Cambria Math" panose="02040503050406030204" pitchFamily="18" charset="0"/>
                                      </a:rPr>
                                    </m:ctrlPr>
                                  </m:sSubPr>
                                  <m:e>
                                    <m:r>
                                      <a:rPr lang="en-US" sz="3200" i="1">
                                        <a:latin typeface="Cambria Math"/>
                                      </a:rPr>
                                      <m:t>𝑆</m:t>
                                    </m:r>
                                  </m:e>
                                  <m:sub>
                                    <m:r>
                                      <a:rPr lang="en-US" sz="3200" i="1">
                                        <a:latin typeface="Cambria Math"/>
                                      </a:rPr>
                                      <m:t>1</m:t>
                                    </m:r>
                                  </m:sub>
                                </m:sSub>
                              </m:e>
                            </m:mr>
                            <m:mr>
                              <m:e>
                                <m:r>
                                  <a:rPr lang="en-US" sz="3200" i="1">
                                    <a:latin typeface="Cambria Math"/>
                                  </a:rPr>
                                  <m:t>⋮</m:t>
                                </m:r>
                              </m:e>
                            </m:mr>
                            <m:mr>
                              <m:e>
                                <m:sSub>
                                  <m:sSubPr>
                                    <m:ctrlPr>
                                      <a:rPr lang="en-US" sz="3200" i="1">
                                        <a:latin typeface="Cambria Math" panose="02040503050406030204" pitchFamily="18" charset="0"/>
                                      </a:rPr>
                                    </m:ctrlPr>
                                  </m:sSubPr>
                                  <m:e>
                                    <m:r>
                                      <a:rPr lang="en-US" sz="3200" i="1">
                                        <a:latin typeface="Cambria Math"/>
                                      </a:rPr>
                                      <m:t>𝑆</m:t>
                                    </m:r>
                                  </m:e>
                                  <m:sub>
                                    <m:r>
                                      <a:rPr lang="en-US" sz="3200" i="1">
                                        <a:latin typeface="Cambria Math"/>
                                      </a:rPr>
                                      <m:t>𝑛</m:t>
                                    </m:r>
                                  </m:sub>
                                </m:sSub>
                              </m:e>
                            </m:mr>
                          </m:m>
                        </m:e>
                      </m:d>
                    </m:oMath>
                  </m:oMathPara>
                </a14:m>
                <a:endParaRPr lang="en-US" sz="3200" dirty="0"/>
              </a:p>
            </p:txBody>
          </p:sp>
        </mc:Choice>
        <mc:Fallback xmlns="">
          <p:sp>
            <p:nvSpPr>
              <p:cNvPr id="33" name="TextBox 32"/>
              <p:cNvSpPr txBox="1">
                <a:spLocks noRot="1" noChangeAspect="1" noMove="1" noResize="1" noEditPoints="1" noAdjustHandles="1" noChangeArrowheads="1" noChangeShapeType="1" noTextEdit="1"/>
              </p:cNvSpPr>
              <p:nvPr/>
            </p:nvSpPr>
            <p:spPr>
              <a:xfrm>
                <a:off x="3606482" y="4465823"/>
                <a:ext cx="1214756" cy="1477777"/>
              </a:xfrm>
              <a:prstGeom prst="rect">
                <a:avLst/>
              </a:prstGeom>
              <a:blipFill rotWithShape="1">
                <a:blip r:embed="rId4"/>
                <a:stretch>
                  <a:fillRect/>
                </a:stretch>
              </a:blipFill>
            </p:spPr>
            <p:txBody>
              <a:bodyPr/>
              <a:lstStyle/>
              <a:p>
                <a:r>
                  <a:rPr lang="en-US">
                    <a:noFill/>
                  </a:rPr>
                  <a:t> </a:t>
                </a:r>
              </a:p>
            </p:txBody>
          </p:sp>
        </mc:Fallback>
      </mc:AlternateContent>
      <p:sp>
        <p:nvSpPr>
          <p:cNvPr id="23" name="Rounded Rectangle 22"/>
          <p:cNvSpPr/>
          <p:nvPr/>
        </p:nvSpPr>
        <p:spPr>
          <a:xfrm>
            <a:off x="5288640" y="2596752"/>
            <a:ext cx="3748680" cy="1905000"/>
          </a:xfrm>
          <a:prstGeom prst="roundRect">
            <a:avLst/>
          </a:prstGeom>
          <a:noFill/>
          <a:ln w="57150"/>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24" name="CustomShape 12"/>
          <p:cNvSpPr/>
          <p:nvPr/>
        </p:nvSpPr>
        <p:spPr>
          <a:xfrm>
            <a:off x="6157140" y="1408422"/>
            <a:ext cx="2011680" cy="10714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US" sz="2400" b="1" strike="noStrike" spc="-1" dirty="0">
                <a:solidFill>
                  <a:schemeClr val="accent5"/>
                </a:solidFill>
                <a:latin typeface="Calibri" panose="020F0502020204030204" pitchFamily="34" charset="0"/>
                <a:cs typeface="Calibri" panose="020F0502020204030204" pitchFamily="34" charset="0"/>
              </a:rPr>
              <a:t>Network Propagation</a:t>
            </a:r>
          </a:p>
        </p:txBody>
      </p:sp>
      <p:pic>
        <p:nvPicPr>
          <p:cNvPr id="25" name="Picture 3" descr="\\project\hfa_work\barel\Toxicogenomics\Frontiers_toxicogenomics_paper\cpdb-logo.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1780" y="1020338"/>
            <a:ext cx="1524000" cy="57397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5499782" y="4953000"/>
            <a:ext cx="3352800" cy="707886"/>
          </a:xfrm>
          <a:prstGeom prst="rect">
            <a:avLst/>
          </a:prstGeom>
          <a:ln>
            <a:solidFill>
              <a:schemeClr val="accent5"/>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marL="342900" indent="-342900">
              <a:buFont typeface="Arial" panose="020B0604020202020204" pitchFamily="34" charset="0"/>
              <a:buChar char="•"/>
            </a:pPr>
            <a:r>
              <a:rPr lang="en-US" sz="2000" dirty="0" smtClean="0">
                <a:latin typeface="Calibri" panose="020F0502020204030204" pitchFamily="34" charset="0"/>
                <a:cs typeface="Calibri" panose="020F0502020204030204" pitchFamily="34" charset="0"/>
              </a:rPr>
              <a:t>Node re-ranking</a:t>
            </a:r>
          </a:p>
          <a:p>
            <a:pPr marL="342900" indent="-342900">
              <a:buFont typeface="Arial" panose="020B0604020202020204" pitchFamily="34" charset="0"/>
              <a:buChar char="•"/>
            </a:pPr>
            <a:r>
              <a:rPr lang="en-US" sz="2000" dirty="0" smtClean="0">
                <a:latin typeface="Calibri" panose="020F0502020204030204" pitchFamily="34" charset="0"/>
                <a:cs typeface="Calibri" panose="020F0502020204030204" pitchFamily="34" charset="0"/>
              </a:rPr>
              <a:t>Network modules </a:t>
            </a:r>
            <a:endParaRPr lang="en-US"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5210056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stomShape 1"/>
          <p:cNvSpPr/>
          <p:nvPr/>
        </p:nvSpPr>
        <p:spPr>
          <a:xfrm>
            <a:off x="640080" y="228600"/>
            <a:ext cx="7863120" cy="521766"/>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r>
              <a:rPr lang="en-US" sz="2800" spc="-1" dirty="0" err="1" smtClean="0">
                <a:solidFill>
                  <a:srgbClr val="FFFFFF"/>
                </a:solidFill>
                <a:latin typeface="Calibri" panose="020F0502020204030204" pitchFamily="34" charset="0"/>
                <a:ea typeface="DejaVu Sans"/>
                <a:cs typeface="Calibri" panose="020F0502020204030204" pitchFamily="34" charset="0"/>
              </a:rPr>
              <a:t>NetCore</a:t>
            </a:r>
            <a:r>
              <a:rPr lang="en-US" sz="2800" spc="-1" dirty="0" smtClean="0">
                <a:solidFill>
                  <a:srgbClr val="FFFFFF"/>
                </a:solidFill>
                <a:latin typeface="Calibri" panose="020F0502020204030204" pitchFamily="34" charset="0"/>
                <a:ea typeface="DejaVu Sans"/>
                <a:cs typeface="Calibri" panose="020F0502020204030204" pitchFamily="34" charset="0"/>
              </a:rPr>
              <a:t> - applications</a:t>
            </a:r>
            <a:endParaRPr lang="en-US" sz="2800" spc="-1" dirty="0">
              <a:solidFill>
                <a:srgbClr val="FFFFFF"/>
              </a:solidFill>
              <a:latin typeface="Calibri" panose="020F0502020204030204" pitchFamily="34" charset="0"/>
              <a:ea typeface="DejaVu Sans"/>
              <a:cs typeface="Calibri" panose="020F0502020204030204" pitchFamily="34" charset="0"/>
            </a:endParaRPr>
          </a:p>
        </p:txBody>
      </p:sp>
      <p:sp>
        <p:nvSpPr>
          <p:cNvPr id="4" name="TextBox 3"/>
          <p:cNvSpPr txBox="1"/>
          <p:nvPr/>
        </p:nvSpPr>
        <p:spPr>
          <a:xfrm>
            <a:off x="457200" y="1371600"/>
            <a:ext cx="8229600" cy="5078313"/>
          </a:xfrm>
          <a:prstGeom prst="rect">
            <a:avLst/>
          </a:prstGeom>
          <a:noFill/>
        </p:spPr>
        <p:txBody>
          <a:bodyPr wrap="square" rtlCol="0">
            <a:spAutoFit/>
          </a:bodyPr>
          <a:lstStyle/>
          <a:p>
            <a:pPr marL="285750" lvl="1" indent="-285750">
              <a:lnSpc>
                <a:spcPct val="150000"/>
              </a:lnSpc>
              <a:buFont typeface="Arial" panose="020B0604020202020204" pitchFamily="34" charset="0"/>
              <a:buChar char="•"/>
            </a:pPr>
            <a:r>
              <a:rPr lang="en-US" sz="2400" dirty="0" smtClean="0">
                <a:latin typeface="Calibri" panose="020F0502020204030204" pitchFamily="34" charset="0"/>
                <a:cs typeface="Calibri" panose="020F0502020204030204" pitchFamily="34" charset="0"/>
              </a:rPr>
              <a:t>Schizophrenia</a:t>
            </a:r>
          </a:p>
          <a:p>
            <a:pPr marL="742950" lvl="2" indent="-285750">
              <a:lnSpc>
                <a:spcPct val="150000"/>
              </a:lnSpc>
              <a:buFont typeface="Arial" panose="020B0604020202020204" pitchFamily="34" charset="0"/>
              <a:buChar char="•"/>
            </a:pPr>
            <a:r>
              <a:rPr lang="en-US" sz="2400" dirty="0" smtClean="0">
                <a:latin typeface="Calibri" panose="020F0502020204030204" pitchFamily="34" charset="0"/>
                <a:cs typeface="Calibri" panose="020F0502020204030204" pitchFamily="34" charset="0"/>
              </a:rPr>
              <a:t>GWAS data</a:t>
            </a:r>
          </a:p>
          <a:p>
            <a:pPr marL="285750" lvl="1" indent="-285750">
              <a:lnSpc>
                <a:spcPct val="150000"/>
              </a:lnSpc>
              <a:buFont typeface="Arial" panose="020B0604020202020204" pitchFamily="34" charset="0"/>
              <a:buChar char="•"/>
            </a:pPr>
            <a:r>
              <a:rPr lang="en-US" sz="2400" dirty="0" smtClean="0">
                <a:latin typeface="Calibri" panose="020F0502020204030204" pitchFamily="34" charset="0"/>
                <a:cs typeface="Calibri" panose="020F0502020204030204" pitchFamily="34" charset="0"/>
              </a:rPr>
              <a:t>Cancer</a:t>
            </a:r>
          </a:p>
          <a:p>
            <a:pPr marL="742950" lvl="2" indent="-285750">
              <a:lnSpc>
                <a:spcPct val="150000"/>
              </a:lnSpc>
              <a:buFont typeface="Arial" panose="020B0604020202020204" pitchFamily="34" charset="0"/>
              <a:buChar char="•"/>
            </a:pPr>
            <a:r>
              <a:rPr lang="en-US" sz="2400" dirty="0" smtClean="0">
                <a:latin typeface="Calibri" panose="020F0502020204030204" pitchFamily="34" charset="0"/>
                <a:cs typeface="Calibri" panose="020F0502020204030204" pitchFamily="34" charset="0"/>
              </a:rPr>
              <a:t>Mutation data</a:t>
            </a:r>
          </a:p>
          <a:p>
            <a:pPr marL="285750" lvl="1" indent="-285750">
              <a:lnSpc>
                <a:spcPct val="150000"/>
              </a:lnSpc>
              <a:buFont typeface="Arial" panose="020B0604020202020204" pitchFamily="34" charset="0"/>
              <a:buChar char="•"/>
            </a:pPr>
            <a:r>
              <a:rPr lang="en-US" sz="2400" dirty="0" smtClean="0">
                <a:latin typeface="Calibri" panose="020F0502020204030204" pitchFamily="34" charset="0"/>
                <a:cs typeface="Calibri" panose="020F0502020204030204" pitchFamily="34" charset="0"/>
              </a:rPr>
              <a:t>Drug toxicity – </a:t>
            </a:r>
            <a:r>
              <a:rPr lang="en-US" sz="2400" dirty="0" err="1" smtClean="0">
                <a:latin typeface="Calibri" panose="020F0502020204030204" pitchFamily="34" charset="0"/>
                <a:cs typeface="Calibri" panose="020F0502020204030204" pitchFamily="34" charset="0"/>
              </a:rPr>
              <a:t>HeCaToS</a:t>
            </a:r>
            <a:endParaRPr lang="en-US" sz="2400" dirty="0" smtClean="0">
              <a:latin typeface="Calibri" panose="020F0502020204030204" pitchFamily="34" charset="0"/>
              <a:cs typeface="Calibri" panose="020F0502020204030204" pitchFamily="34" charset="0"/>
            </a:endParaRPr>
          </a:p>
          <a:p>
            <a:pPr marL="742950" lvl="2" indent="-285750">
              <a:lnSpc>
                <a:spcPct val="150000"/>
              </a:lnSpc>
              <a:buFont typeface="Arial" panose="020B0604020202020204" pitchFamily="34" charset="0"/>
              <a:buChar char="•"/>
            </a:pPr>
            <a:r>
              <a:rPr lang="en-US" sz="2400" dirty="0" smtClean="0">
                <a:latin typeface="Calibri" panose="020F0502020204030204" pitchFamily="34" charset="0"/>
                <a:cs typeface="Calibri" panose="020F0502020204030204" pitchFamily="34" charset="0"/>
              </a:rPr>
              <a:t>Gene expression data</a:t>
            </a:r>
          </a:p>
          <a:p>
            <a:pPr marL="285750" lvl="1" indent="-285750">
              <a:lnSpc>
                <a:spcPct val="150000"/>
              </a:lnSpc>
              <a:buFont typeface="Arial" panose="020B0604020202020204" pitchFamily="34" charset="0"/>
              <a:buChar char="•"/>
            </a:pPr>
            <a:r>
              <a:rPr lang="en-US" sz="2400" dirty="0" smtClean="0">
                <a:latin typeface="Calibri" panose="020F0502020204030204" pitchFamily="34" charset="0"/>
                <a:cs typeface="Calibri" panose="020F0502020204030204" pitchFamily="34" charset="0"/>
              </a:rPr>
              <a:t>Drug sensitivity prediction</a:t>
            </a:r>
          </a:p>
          <a:p>
            <a:pPr marL="742950" lvl="2" indent="-285750">
              <a:lnSpc>
                <a:spcPct val="150000"/>
              </a:lnSpc>
              <a:buFont typeface="Arial" panose="020B0604020202020204" pitchFamily="34" charset="0"/>
              <a:buChar char="•"/>
            </a:pPr>
            <a:r>
              <a:rPr lang="en-US" sz="2400" dirty="0" smtClean="0">
                <a:latin typeface="Calibri" panose="020F0502020204030204" pitchFamily="34" charset="0"/>
                <a:cs typeface="Calibri" panose="020F0502020204030204" pitchFamily="34" charset="0"/>
              </a:rPr>
              <a:t>Drug target feature selection</a:t>
            </a:r>
            <a:endParaRPr lang="en-US" sz="2400" dirty="0">
              <a:latin typeface="Calibri" panose="020F0502020204030204" pitchFamily="34" charset="0"/>
              <a:cs typeface="Calibri" panose="020F0502020204030204" pitchFamily="34" charset="0"/>
            </a:endParaRPr>
          </a:p>
          <a:p>
            <a:pPr>
              <a:lnSpc>
                <a:spcPct val="150000"/>
              </a:lnSpc>
            </a:pPr>
            <a:endParaRPr lang="en-US" sz="2400" dirty="0">
              <a:latin typeface="Calibri" panose="020F0502020204030204" pitchFamily="34" charset="0"/>
              <a:cs typeface="Calibri" panose="020F0502020204030204" pitchFamily="34" charset="0"/>
            </a:endParaRPr>
          </a:p>
        </p:txBody>
      </p:sp>
      <p:sp>
        <p:nvSpPr>
          <p:cNvPr id="3" name="Rounded Rectangle 2"/>
          <p:cNvSpPr/>
          <p:nvPr/>
        </p:nvSpPr>
        <p:spPr>
          <a:xfrm>
            <a:off x="228600" y="3581400"/>
            <a:ext cx="4800600" cy="2362200"/>
          </a:xfrm>
          <a:prstGeom prst="roundRect">
            <a:avLst/>
          </a:prstGeom>
          <a:noFill/>
          <a:ln w="57150">
            <a:solidFill>
              <a:srgbClr val="00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41356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Group 36"/>
          <p:cNvGrpSpPr/>
          <p:nvPr/>
        </p:nvGrpSpPr>
        <p:grpSpPr>
          <a:xfrm>
            <a:off x="875184" y="1259539"/>
            <a:ext cx="7393633" cy="4684061"/>
            <a:chOff x="1066800" y="918647"/>
            <a:chExt cx="7393633" cy="4684061"/>
          </a:xfrm>
        </p:grpSpPr>
        <p:cxnSp>
          <p:nvCxnSpPr>
            <p:cNvPr id="29" name="Straight Arrow Connector 28"/>
            <p:cNvCxnSpPr/>
            <p:nvPr/>
          </p:nvCxnSpPr>
          <p:spPr>
            <a:xfrm flipH="1">
              <a:off x="2102499" y="2678433"/>
              <a:ext cx="1590978" cy="747809"/>
            </a:xfrm>
            <a:prstGeom prst="straightConnector1">
              <a:avLst/>
            </a:prstGeom>
            <a:ln w="38100">
              <a:solidFill>
                <a:schemeClr val="tx1"/>
              </a:solidFill>
              <a:tailEnd type="stealth"/>
            </a:ln>
          </p:spPr>
          <p:style>
            <a:lnRef idx="1">
              <a:schemeClr val="accent1"/>
            </a:lnRef>
            <a:fillRef idx="0">
              <a:schemeClr val="accent1"/>
            </a:fillRef>
            <a:effectRef idx="0">
              <a:schemeClr val="accent1"/>
            </a:effectRef>
            <a:fontRef idx="minor">
              <a:schemeClr val="tx1"/>
            </a:fontRef>
          </p:style>
        </p:cxnSp>
        <p:sp>
          <p:nvSpPr>
            <p:cNvPr id="2" name="Oval 1"/>
            <p:cNvSpPr/>
            <p:nvPr/>
          </p:nvSpPr>
          <p:spPr>
            <a:xfrm>
              <a:off x="3539598" y="1033872"/>
              <a:ext cx="162018" cy="162018"/>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350"/>
            </a:p>
          </p:txBody>
        </p:sp>
        <p:sp>
          <p:nvSpPr>
            <p:cNvPr id="3" name="Oval 2"/>
            <p:cNvSpPr/>
            <p:nvPr/>
          </p:nvSpPr>
          <p:spPr>
            <a:xfrm>
              <a:off x="3599892" y="1148172"/>
              <a:ext cx="162018" cy="162018"/>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350"/>
            </a:p>
          </p:txBody>
        </p:sp>
        <p:sp>
          <p:nvSpPr>
            <p:cNvPr id="4" name="Oval 3"/>
            <p:cNvSpPr/>
            <p:nvPr/>
          </p:nvSpPr>
          <p:spPr>
            <a:xfrm>
              <a:off x="3714192" y="1262472"/>
              <a:ext cx="162018" cy="162018"/>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350"/>
            </a:p>
          </p:txBody>
        </p:sp>
        <p:sp>
          <p:nvSpPr>
            <p:cNvPr id="5" name="Oval 4"/>
            <p:cNvSpPr/>
            <p:nvPr/>
          </p:nvSpPr>
          <p:spPr>
            <a:xfrm>
              <a:off x="3828492" y="1376772"/>
              <a:ext cx="162018" cy="162018"/>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350"/>
            </a:p>
          </p:txBody>
        </p:sp>
        <p:sp>
          <p:nvSpPr>
            <p:cNvPr id="6" name="Oval 5"/>
            <p:cNvSpPr/>
            <p:nvPr/>
          </p:nvSpPr>
          <p:spPr>
            <a:xfrm>
              <a:off x="3431586" y="1148172"/>
              <a:ext cx="162018" cy="162018"/>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350"/>
            </a:p>
          </p:txBody>
        </p:sp>
        <p:sp>
          <p:nvSpPr>
            <p:cNvPr id="7" name="Oval 6"/>
            <p:cNvSpPr/>
            <p:nvPr/>
          </p:nvSpPr>
          <p:spPr>
            <a:xfrm>
              <a:off x="3539598" y="1262472"/>
              <a:ext cx="162018" cy="162018"/>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350"/>
            </a:p>
          </p:txBody>
        </p:sp>
        <p:sp>
          <p:nvSpPr>
            <p:cNvPr id="8" name="Oval 7"/>
            <p:cNvSpPr/>
            <p:nvPr/>
          </p:nvSpPr>
          <p:spPr>
            <a:xfrm>
              <a:off x="3647610" y="1376772"/>
              <a:ext cx="162018" cy="162018"/>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350"/>
            </a:p>
          </p:txBody>
        </p:sp>
        <p:sp>
          <p:nvSpPr>
            <p:cNvPr id="9" name="Oval 8"/>
            <p:cNvSpPr/>
            <p:nvPr/>
          </p:nvSpPr>
          <p:spPr>
            <a:xfrm>
              <a:off x="3755622" y="1411914"/>
              <a:ext cx="162018" cy="162018"/>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350"/>
            </a:p>
          </p:txBody>
        </p:sp>
        <p:sp>
          <p:nvSpPr>
            <p:cNvPr id="10" name="Oval 9"/>
            <p:cNvSpPr/>
            <p:nvPr/>
          </p:nvSpPr>
          <p:spPr>
            <a:xfrm>
              <a:off x="3485592" y="1465920"/>
              <a:ext cx="162018" cy="162018"/>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350"/>
            </a:p>
          </p:txBody>
        </p:sp>
        <p:sp>
          <p:nvSpPr>
            <p:cNvPr id="11" name="Oval 10"/>
            <p:cNvSpPr/>
            <p:nvPr/>
          </p:nvSpPr>
          <p:spPr>
            <a:xfrm>
              <a:off x="3383868" y="1256184"/>
              <a:ext cx="162018" cy="162018"/>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350"/>
            </a:p>
          </p:txBody>
        </p:sp>
        <p:sp>
          <p:nvSpPr>
            <p:cNvPr id="12" name="Oval 11"/>
            <p:cNvSpPr/>
            <p:nvPr/>
          </p:nvSpPr>
          <p:spPr>
            <a:xfrm>
              <a:off x="3498168" y="1370484"/>
              <a:ext cx="162018" cy="162018"/>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350"/>
            </a:p>
          </p:txBody>
        </p:sp>
        <p:sp>
          <p:nvSpPr>
            <p:cNvPr id="13" name="Oval 12"/>
            <p:cNvSpPr/>
            <p:nvPr/>
          </p:nvSpPr>
          <p:spPr>
            <a:xfrm>
              <a:off x="3612468" y="1484784"/>
              <a:ext cx="162018" cy="162018"/>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350"/>
            </a:p>
          </p:txBody>
        </p:sp>
        <p:sp>
          <p:nvSpPr>
            <p:cNvPr id="14" name="Lightning Bolt 13"/>
            <p:cNvSpPr/>
            <p:nvPr/>
          </p:nvSpPr>
          <p:spPr>
            <a:xfrm rot="5400000">
              <a:off x="3957219" y="951938"/>
              <a:ext cx="459051" cy="392469"/>
            </a:xfrm>
            <a:prstGeom prst="lightningBol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350"/>
            </a:p>
          </p:txBody>
        </p:sp>
        <p:sp>
          <p:nvSpPr>
            <p:cNvPr id="15" name="Rounded Rectangle 14"/>
            <p:cNvSpPr/>
            <p:nvPr/>
          </p:nvSpPr>
          <p:spPr>
            <a:xfrm>
              <a:off x="2941236" y="1655849"/>
              <a:ext cx="1522753" cy="317748"/>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900" b="1" dirty="0"/>
                <a:t>AC </a:t>
              </a:r>
              <a:r>
                <a:rPr lang="de-DE" sz="900" b="1" dirty="0" err="1"/>
                <a:t>treatment</a:t>
              </a:r>
              <a:endParaRPr lang="de-DE" sz="900" b="1" dirty="0"/>
            </a:p>
            <a:p>
              <a:pPr algn="ctr"/>
              <a:r>
                <a:rPr lang="de-DE" sz="900" b="1" dirty="0"/>
                <a:t>(2 </a:t>
              </a:r>
              <a:r>
                <a:rPr lang="de-DE" sz="900" b="1" dirty="0" err="1"/>
                <a:t>doses</a:t>
              </a:r>
              <a:r>
                <a:rPr lang="de-DE" sz="900" b="1" dirty="0"/>
                <a:t>, 7 time </a:t>
              </a:r>
              <a:r>
                <a:rPr lang="de-DE" sz="900" b="1" dirty="0" err="1"/>
                <a:t>points</a:t>
              </a:r>
              <a:r>
                <a:rPr lang="de-DE" sz="900" b="1" dirty="0"/>
                <a:t>)</a:t>
              </a:r>
            </a:p>
          </p:txBody>
        </p:sp>
        <p:sp>
          <p:nvSpPr>
            <p:cNvPr id="16" name="TextBox 15"/>
            <p:cNvSpPr txBox="1"/>
            <p:nvPr/>
          </p:nvSpPr>
          <p:spPr>
            <a:xfrm>
              <a:off x="2102499" y="973334"/>
              <a:ext cx="1209371" cy="461665"/>
            </a:xfrm>
            <a:prstGeom prst="rect">
              <a:avLst/>
            </a:prstGeom>
            <a:noFill/>
          </p:spPr>
          <p:txBody>
            <a:bodyPr wrap="square" rtlCol="0">
              <a:spAutoFit/>
            </a:bodyPr>
            <a:lstStyle/>
            <a:p>
              <a:r>
                <a:rPr lang="de-DE" sz="1200" b="1" dirty="0"/>
                <a:t>3D </a:t>
              </a:r>
              <a:r>
                <a:rPr lang="de-DE" sz="1200" b="1" dirty="0" err="1"/>
                <a:t>cardiac</a:t>
              </a:r>
              <a:r>
                <a:rPr lang="de-DE" sz="1200" b="1" dirty="0"/>
                <a:t> </a:t>
              </a:r>
            </a:p>
            <a:p>
              <a:r>
                <a:rPr lang="de-DE" sz="1200" b="1" dirty="0" err="1"/>
                <a:t>microtissues</a:t>
              </a:r>
              <a:endParaRPr lang="de-DE" sz="1200" b="1" dirty="0"/>
            </a:p>
          </p:txBody>
        </p:sp>
        <p:sp>
          <p:nvSpPr>
            <p:cNvPr id="17" name="TextBox 16"/>
            <p:cNvSpPr txBox="1"/>
            <p:nvPr/>
          </p:nvSpPr>
          <p:spPr>
            <a:xfrm>
              <a:off x="4572000" y="944724"/>
              <a:ext cx="1178528" cy="830997"/>
            </a:xfrm>
            <a:prstGeom prst="rect">
              <a:avLst/>
            </a:prstGeom>
            <a:noFill/>
          </p:spPr>
          <p:txBody>
            <a:bodyPr wrap="none" rtlCol="0">
              <a:spAutoFit/>
            </a:bodyPr>
            <a:lstStyle/>
            <a:p>
              <a:r>
                <a:rPr lang="de-DE" sz="1200" b="1" dirty="0" err="1"/>
                <a:t>Doxorubicin</a:t>
              </a:r>
              <a:endParaRPr lang="de-DE" sz="1200" b="1" dirty="0"/>
            </a:p>
            <a:p>
              <a:r>
                <a:rPr lang="de-DE" sz="1200" b="1" dirty="0" err="1"/>
                <a:t>Epirubicin</a:t>
              </a:r>
              <a:endParaRPr lang="de-DE" sz="1200" b="1" dirty="0"/>
            </a:p>
            <a:p>
              <a:r>
                <a:rPr lang="de-DE" sz="1200" b="1" dirty="0" err="1"/>
                <a:t>Idarubicin</a:t>
              </a:r>
              <a:endParaRPr lang="de-DE" sz="1200" b="1" dirty="0"/>
            </a:p>
            <a:p>
              <a:r>
                <a:rPr lang="de-DE" sz="1200" b="1" dirty="0" err="1"/>
                <a:t>Daunorubicin</a:t>
              </a:r>
              <a:endParaRPr lang="de-DE" sz="1200" b="1" dirty="0"/>
            </a:p>
          </p:txBody>
        </p:sp>
        <p:cxnSp>
          <p:nvCxnSpPr>
            <p:cNvPr id="19" name="Straight Connector 18"/>
            <p:cNvCxnSpPr/>
            <p:nvPr/>
          </p:nvCxnSpPr>
          <p:spPr>
            <a:xfrm>
              <a:off x="2087724" y="2135934"/>
              <a:ext cx="322593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3693477" y="1970839"/>
              <a:ext cx="0" cy="18764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2087724" y="2135935"/>
              <a:ext cx="0" cy="187642"/>
            </a:xfrm>
            <a:prstGeom prst="line">
              <a:avLst/>
            </a:prstGeom>
            <a:ln w="381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flipH="1">
              <a:off x="3680901" y="2135935"/>
              <a:ext cx="8874" cy="187642"/>
            </a:xfrm>
            <a:prstGeom prst="line">
              <a:avLst/>
            </a:prstGeom>
            <a:ln w="381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5313657" y="2130099"/>
              <a:ext cx="0" cy="193478"/>
            </a:xfrm>
            <a:prstGeom prst="line">
              <a:avLst/>
            </a:prstGeom>
            <a:ln w="38100">
              <a:solidFill>
                <a:schemeClr val="tx1"/>
              </a:solidFill>
              <a:tailEnd type="stealth"/>
            </a:ln>
          </p:spPr>
          <p:style>
            <a:lnRef idx="1">
              <a:schemeClr val="accent1"/>
            </a:lnRef>
            <a:fillRef idx="0">
              <a:schemeClr val="accent1"/>
            </a:fillRef>
            <a:effectRef idx="0">
              <a:schemeClr val="accent1"/>
            </a:effectRef>
            <a:fontRef idx="minor">
              <a:schemeClr val="tx1"/>
            </a:fontRef>
          </p:style>
        </p:cxnSp>
        <p:sp>
          <p:nvSpPr>
            <p:cNvPr id="33" name="Rectangle 32"/>
            <p:cNvSpPr/>
            <p:nvPr/>
          </p:nvSpPr>
          <p:spPr>
            <a:xfrm>
              <a:off x="1601670" y="2346121"/>
              <a:ext cx="972108" cy="3267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50" b="1" dirty="0" err="1"/>
                <a:t>Methylome</a:t>
              </a:r>
              <a:endParaRPr lang="de-DE" sz="1050" b="1" dirty="0"/>
            </a:p>
          </p:txBody>
        </p:sp>
        <p:sp>
          <p:nvSpPr>
            <p:cNvPr id="34" name="Rectangle 33"/>
            <p:cNvSpPr/>
            <p:nvPr/>
          </p:nvSpPr>
          <p:spPr>
            <a:xfrm>
              <a:off x="3059832" y="2351638"/>
              <a:ext cx="1242138" cy="3267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50" b="1" dirty="0" err="1"/>
                <a:t>Transcriptome</a:t>
              </a:r>
              <a:endParaRPr lang="de-DE" sz="1050" b="1" dirty="0"/>
            </a:p>
          </p:txBody>
        </p:sp>
        <p:sp>
          <p:nvSpPr>
            <p:cNvPr id="35" name="Rectangle 34"/>
            <p:cNvSpPr/>
            <p:nvPr/>
          </p:nvSpPr>
          <p:spPr>
            <a:xfrm>
              <a:off x="4842030" y="2351638"/>
              <a:ext cx="972108" cy="3267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50" b="1" dirty="0" err="1"/>
                <a:t>Proteome</a:t>
              </a:r>
              <a:endParaRPr lang="de-DE" sz="1050" b="1" dirty="0"/>
            </a:p>
          </p:txBody>
        </p:sp>
        <p:cxnSp>
          <p:nvCxnSpPr>
            <p:cNvPr id="38" name="Straight Connector 37"/>
            <p:cNvCxnSpPr/>
            <p:nvPr/>
          </p:nvCxnSpPr>
          <p:spPr>
            <a:xfrm>
              <a:off x="2087724" y="2672916"/>
              <a:ext cx="0" cy="753326"/>
            </a:xfrm>
            <a:prstGeom prst="line">
              <a:avLst/>
            </a:prstGeom>
            <a:ln w="38100">
              <a:solidFill>
                <a:schemeClr val="tx1"/>
              </a:solidFill>
              <a:tailEnd type="stealth"/>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3066577" y="3553127"/>
              <a:ext cx="2747561" cy="276999"/>
            </a:xfrm>
            <a:prstGeom prst="rect">
              <a:avLst/>
            </a:prstGeom>
            <a:noFill/>
          </p:spPr>
          <p:txBody>
            <a:bodyPr wrap="square" rtlCol="0">
              <a:spAutoFit/>
            </a:bodyPr>
            <a:lstStyle/>
            <a:p>
              <a:pPr algn="ctr"/>
              <a:r>
                <a:rPr lang="de-DE" sz="1200" b="1" dirty="0"/>
                <a:t>Dynamic </a:t>
              </a:r>
              <a:r>
                <a:rPr lang="de-DE" sz="1200" b="1" dirty="0" err="1"/>
                <a:t>analysis</a:t>
              </a:r>
              <a:r>
                <a:rPr lang="de-DE" sz="1200" b="1" dirty="0"/>
                <a:t> </a:t>
              </a:r>
              <a:r>
                <a:rPr lang="de-DE" sz="1200" b="1" dirty="0" err="1"/>
                <a:t>of</a:t>
              </a:r>
              <a:r>
                <a:rPr lang="de-DE" sz="1200" b="1" dirty="0"/>
                <a:t> time-</a:t>
              </a:r>
              <a:r>
                <a:rPr lang="de-DE" sz="1200" b="1" dirty="0" err="1"/>
                <a:t>series</a:t>
              </a:r>
              <a:endParaRPr lang="de-DE" sz="1200" b="1" dirty="0"/>
            </a:p>
          </p:txBody>
        </p:sp>
        <p:pic>
          <p:nvPicPr>
            <p:cNvPr id="205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62578" y="2064660"/>
              <a:ext cx="1411226" cy="13857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2" name="Picture 4" descr="http://cpdb.molgen.mpg.de/CPDB/images/cpdblog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74036" y="1805385"/>
              <a:ext cx="971550" cy="250032"/>
            </a:xfrm>
            <a:prstGeom prst="rect">
              <a:avLst/>
            </a:prstGeom>
            <a:noFill/>
            <a:extLst>
              <a:ext uri="{909E8E84-426E-40DD-AFC4-6F175D3DCCD1}">
                <a14:hiddenFill xmlns:a14="http://schemas.microsoft.com/office/drawing/2010/main">
                  <a:solidFill>
                    <a:srgbClr val="FFFFFF"/>
                  </a:solidFill>
                </a14:hiddenFill>
              </a:ext>
            </a:extLst>
          </p:spPr>
        </p:pic>
        <p:sp>
          <p:nvSpPr>
            <p:cNvPr id="36" name="TextBox 35"/>
            <p:cNvSpPr txBox="1"/>
            <p:nvPr/>
          </p:nvSpPr>
          <p:spPr>
            <a:xfrm>
              <a:off x="5712872" y="3553127"/>
              <a:ext cx="2747561" cy="276999"/>
            </a:xfrm>
            <a:prstGeom prst="rect">
              <a:avLst/>
            </a:prstGeom>
            <a:noFill/>
          </p:spPr>
          <p:txBody>
            <a:bodyPr wrap="square" rtlCol="0">
              <a:spAutoFit/>
            </a:bodyPr>
            <a:lstStyle/>
            <a:p>
              <a:pPr algn="ctr"/>
              <a:r>
                <a:rPr lang="de-DE" sz="1200" b="1" dirty="0"/>
                <a:t>PPI </a:t>
              </a:r>
              <a:r>
                <a:rPr lang="de-DE" sz="1200" b="1" dirty="0" err="1"/>
                <a:t>network</a:t>
              </a:r>
              <a:r>
                <a:rPr lang="de-DE" sz="1200" b="1" dirty="0"/>
                <a:t> </a:t>
              </a:r>
              <a:r>
                <a:rPr lang="de-DE" sz="1200" b="1" dirty="0" err="1"/>
                <a:t>construction</a:t>
              </a:r>
              <a:endParaRPr lang="de-DE" sz="1200" b="1" dirty="0"/>
            </a:p>
          </p:txBody>
        </p:sp>
        <p:sp>
          <p:nvSpPr>
            <p:cNvPr id="26" name="Oval 25"/>
            <p:cNvSpPr/>
            <p:nvPr/>
          </p:nvSpPr>
          <p:spPr>
            <a:xfrm>
              <a:off x="1450237" y="3483007"/>
              <a:ext cx="1285559" cy="549437"/>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00" b="1" dirty="0" err="1"/>
                <a:t>Cell</a:t>
              </a:r>
              <a:r>
                <a:rPr lang="de-DE" sz="1000" b="1" dirty="0"/>
                <a:t> </a:t>
              </a:r>
              <a:r>
                <a:rPr lang="de-DE" sz="1000" b="1" dirty="0" err="1"/>
                <a:t>identity</a:t>
              </a:r>
              <a:endParaRPr lang="de-DE" sz="1000" b="1" dirty="0"/>
            </a:p>
            <a:p>
              <a:pPr algn="ctr"/>
              <a:r>
                <a:rPr lang="de-DE" sz="1000" b="1" dirty="0" err="1"/>
                <a:t>Transcript</a:t>
              </a:r>
              <a:r>
                <a:rPr lang="de-DE" sz="1000" b="1" dirty="0"/>
                <a:t>. </a:t>
              </a:r>
              <a:r>
                <a:rPr lang="de-DE" sz="1000" b="1" dirty="0" err="1"/>
                <a:t>regulation</a:t>
              </a:r>
              <a:endParaRPr lang="de-DE" sz="1000" b="1" dirty="0"/>
            </a:p>
          </p:txBody>
        </p:sp>
        <p:cxnSp>
          <p:nvCxnSpPr>
            <p:cNvPr id="40" name="Straight Connector 39"/>
            <p:cNvCxnSpPr/>
            <p:nvPr/>
          </p:nvCxnSpPr>
          <p:spPr>
            <a:xfrm>
              <a:off x="4441064" y="3807043"/>
              <a:ext cx="0" cy="18764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7110282" y="3807043"/>
              <a:ext cx="0" cy="18764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4440357" y="3994684"/>
              <a:ext cx="266992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5812910" y="3994685"/>
              <a:ext cx="0" cy="348209"/>
            </a:xfrm>
            <a:prstGeom prst="line">
              <a:avLst/>
            </a:prstGeom>
            <a:ln w="38100">
              <a:solidFill>
                <a:schemeClr val="tx1"/>
              </a:solidFill>
              <a:tailEnd type="stealth"/>
            </a:ln>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4503516" y="4022305"/>
              <a:ext cx="3073066" cy="276999"/>
            </a:xfrm>
            <a:prstGeom prst="rect">
              <a:avLst/>
            </a:prstGeom>
            <a:noFill/>
          </p:spPr>
          <p:txBody>
            <a:bodyPr wrap="square" rtlCol="0">
              <a:spAutoFit/>
            </a:bodyPr>
            <a:lstStyle/>
            <a:p>
              <a:pPr algn="ctr"/>
              <a:r>
                <a:rPr lang="de-DE" sz="1200" b="1" dirty="0"/>
                <a:t>Data </a:t>
              </a:r>
              <a:r>
                <a:rPr lang="de-DE" sz="1200" b="1" dirty="0" err="1"/>
                <a:t>integration</a:t>
              </a:r>
              <a:endParaRPr lang="de-DE" sz="1200" b="1" dirty="0"/>
            </a:p>
          </p:txBody>
        </p:sp>
        <p:pic>
          <p:nvPicPr>
            <p:cNvPr id="46" name="Picture 4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594868" y="4538186"/>
              <a:ext cx="1030931" cy="10645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7" name="Oval 46"/>
            <p:cNvSpPr/>
            <p:nvPr/>
          </p:nvSpPr>
          <p:spPr>
            <a:xfrm>
              <a:off x="5243702" y="4768265"/>
              <a:ext cx="1188132" cy="522538"/>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50" b="1" dirty="0"/>
                <a:t>ACT </a:t>
              </a:r>
              <a:r>
                <a:rPr lang="de-DE" sz="1050" b="1" dirty="0" err="1"/>
                <a:t>response</a:t>
              </a:r>
              <a:r>
                <a:rPr lang="de-DE" sz="1050" b="1" dirty="0"/>
                <a:t> </a:t>
              </a:r>
              <a:r>
                <a:rPr lang="de-DE" sz="1050" b="1" dirty="0" err="1"/>
                <a:t>network</a:t>
              </a:r>
              <a:endParaRPr lang="de-DE" sz="1050" b="1" dirty="0"/>
            </a:p>
          </p:txBody>
        </p:sp>
        <p:sp>
          <p:nvSpPr>
            <p:cNvPr id="48" name="TextBox 47"/>
            <p:cNvSpPr txBox="1"/>
            <p:nvPr/>
          </p:nvSpPr>
          <p:spPr>
            <a:xfrm>
              <a:off x="4470734" y="4417223"/>
              <a:ext cx="2747561" cy="276999"/>
            </a:xfrm>
            <a:prstGeom prst="rect">
              <a:avLst/>
            </a:prstGeom>
            <a:noFill/>
          </p:spPr>
          <p:txBody>
            <a:bodyPr wrap="square" rtlCol="0">
              <a:spAutoFit/>
            </a:bodyPr>
            <a:lstStyle/>
            <a:p>
              <a:pPr algn="ctr"/>
              <a:r>
                <a:rPr lang="de-DE" sz="1200" b="1" dirty="0"/>
                <a:t>Network </a:t>
              </a:r>
              <a:r>
                <a:rPr lang="de-DE" sz="1200" b="1" dirty="0" err="1"/>
                <a:t>propagation</a:t>
              </a:r>
              <a:endParaRPr lang="de-DE" sz="1200" b="1" dirty="0"/>
            </a:p>
          </p:txBody>
        </p:sp>
        <p:sp>
          <p:nvSpPr>
            <p:cNvPr id="49" name="TextBox 48"/>
            <p:cNvSpPr txBox="1"/>
            <p:nvPr/>
          </p:nvSpPr>
          <p:spPr>
            <a:xfrm>
              <a:off x="1066800" y="1687765"/>
              <a:ext cx="1786066" cy="276999"/>
            </a:xfrm>
            <a:prstGeom prst="rect">
              <a:avLst/>
            </a:prstGeom>
            <a:noFill/>
          </p:spPr>
          <p:txBody>
            <a:bodyPr wrap="none" rtlCol="0">
              <a:spAutoFit/>
            </a:bodyPr>
            <a:lstStyle/>
            <a:p>
              <a:r>
                <a:rPr lang="de-DE" sz="1200" b="1" dirty="0"/>
                <a:t>PBPK dose </a:t>
              </a:r>
              <a:r>
                <a:rPr lang="de-DE" sz="1200" b="1" dirty="0" err="1"/>
                <a:t>modelling</a:t>
              </a:r>
              <a:endParaRPr lang="de-DE" sz="1200" b="1" dirty="0"/>
            </a:p>
          </p:txBody>
        </p:sp>
        <p:graphicFrame>
          <p:nvGraphicFramePr>
            <p:cNvPr id="71" name="Chart 70"/>
            <p:cNvGraphicFramePr>
              <a:graphicFrameLocks/>
            </p:cNvGraphicFramePr>
            <p:nvPr>
              <p:extLst>
                <p:ext uri="{D42A27DB-BD31-4B8C-83A1-F6EECF244321}">
                  <p14:modId xmlns:p14="http://schemas.microsoft.com/office/powerpoint/2010/main" val="1203373227"/>
                </p:ext>
              </p:extLst>
            </p:nvPr>
          </p:nvGraphicFramePr>
          <p:xfrm>
            <a:off x="3059832" y="2682125"/>
            <a:ext cx="2753078" cy="942120"/>
          </p:xfrm>
          <a:graphic>
            <a:graphicData uri="http://schemas.openxmlformats.org/drawingml/2006/chart">
              <c:chart xmlns:c="http://schemas.openxmlformats.org/drawingml/2006/chart" xmlns:r="http://schemas.openxmlformats.org/officeDocument/2006/relationships" r:id="rId6"/>
            </a:graphicData>
          </a:graphic>
        </p:graphicFrame>
      </p:grpSp>
      <p:sp>
        <p:nvSpPr>
          <p:cNvPr id="18" name="TextBox 17"/>
          <p:cNvSpPr txBox="1"/>
          <p:nvPr/>
        </p:nvSpPr>
        <p:spPr>
          <a:xfrm>
            <a:off x="1181802" y="6172200"/>
            <a:ext cx="6780396" cy="523220"/>
          </a:xfrm>
          <a:prstGeom prst="rect">
            <a:avLst/>
          </a:prstGeom>
          <a:noFill/>
        </p:spPr>
        <p:txBody>
          <a:bodyPr wrap="square" rtlCol="0">
            <a:spAutoFit/>
          </a:bodyPr>
          <a:lstStyle/>
          <a:p>
            <a:r>
              <a:rPr lang="en-US" sz="1400" i="1" spc="-1" dirty="0" smtClean="0">
                <a:solidFill>
                  <a:srgbClr val="000000"/>
                </a:solidFill>
                <a:latin typeface="Calibri" panose="020F0502020204030204" pitchFamily="34" charset="0"/>
                <a:cs typeface="Calibri" panose="020F0502020204030204" pitchFamily="34" charset="0"/>
              </a:rPr>
              <a:t>Network integration and modelling of dynamic drug responses at multi-omics levels. </a:t>
            </a:r>
            <a:r>
              <a:rPr lang="en-US" sz="1400" i="1" spc="-1" dirty="0" err="1" smtClean="0">
                <a:solidFill>
                  <a:srgbClr val="000000"/>
                </a:solidFill>
                <a:latin typeface="Calibri" panose="020F0502020204030204" pitchFamily="34" charset="0"/>
                <a:cs typeface="Calibri" panose="020F0502020204030204" pitchFamily="34" charset="0"/>
              </a:rPr>
              <a:t>Selevsek</a:t>
            </a:r>
            <a:r>
              <a:rPr lang="en-US" sz="1400" i="1" spc="-1" dirty="0" smtClean="0">
                <a:solidFill>
                  <a:srgbClr val="000000"/>
                </a:solidFill>
                <a:latin typeface="Calibri" panose="020F0502020204030204" pitchFamily="34" charset="0"/>
                <a:cs typeface="Calibri" panose="020F0502020204030204" pitchFamily="34" charset="0"/>
              </a:rPr>
              <a:t> et al. (in press). Communications biology.</a:t>
            </a:r>
            <a:endParaRPr lang="en-US" sz="1400" i="1" spc="-1" dirty="0">
              <a:solidFill>
                <a:srgbClr val="000000"/>
              </a:solidFill>
              <a:latin typeface="Calibri" panose="020F0502020204030204" pitchFamily="34" charset="0"/>
              <a:cs typeface="Calibri" panose="020F0502020204030204" pitchFamily="34" charset="0"/>
            </a:endParaRPr>
          </a:p>
        </p:txBody>
      </p:sp>
      <p:sp>
        <p:nvSpPr>
          <p:cNvPr id="52" name="CustomShape 1"/>
          <p:cNvSpPr/>
          <p:nvPr/>
        </p:nvSpPr>
        <p:spPr>
          <a:xfrm>
            <a:off x="640080" y="228600"/>
            <a:ext cx="7863120" cy="521766"/>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r>
              <a:rPr lang="en-US" sz="2800" spc="-1" dirty="0" smtClean="0">
                <a:solidFill>
                  <a:srgbClr val="FFFFFF"/>
                </a:solidFill>
                <a:latin typeface="Calibri" panose="020F0502020204030204" pitchFamily="34" charset="0"/>
                <a:ea typeface="DejaVu Sans"/>
                <a:cs typeface="Calibri" panose="020F0502020204030204" pitchFamily="34" charset="0"/>
              </a:rPr>
              <a:t>Cardiotoxicity – experimental design</a:t>
            </a:r>
            <a:endParaRPr lang="en-US" sz="2800" spc="-1" dirty="0">
              <a:solidFill>
                <a:srgbClr val="FFFFFF"/>
              </a:solidFill>
              <a:latin typeface="Calibri" panose="020F0502020204030204" pitchFamily="34" charset="0"/>
              <a:ea typeface="DejaVu Sans"/>
              <a:cs typeface="Calibri" panose="020F0502020204030204" pitchFamily="34" charset="0"/>
            </a:endParaRPr>
          </a:p>
        </p:txBody>
      </p:sp>
      <p:pic>
        <p:nvPicPr>
          <p:cNvPr id="20" name="Picture 1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58000" y="934587"/>
            <a:ext cx="2187234" cy="984255"/>
          </a:xfrm>
          <a:prstGeom prst="rect">
            <a:avLst/>
          </a:prstGeom>
        </p:spPr>
      </p:pic>
    </p:spTree>
    <p:extLst>
      <p:ext uri="{BB962C8B-B14F-4D97-AF65-F5344CB8AC3E}">
        <p14:creationId xmlns:p14="http://schemas.microsoft.com/office/powerpoint/2010/main" val="75407309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p:cNvSpPr/>
          <p:nvPr/>
        </p:nvSpPr>
        <p:spPr>
          <a:xfrm>
            <a:off x="3347982" y="1374764"/>
            <a:ext cx="162018" cy="162018"/>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350"/>
          </a:p>
        </p:txBody>
      </p:sp>
      <p:sp>
        <p:nvSpPr>
          <p:cNvPr id="3" name="Oval 2"/>
          <p:cNvSpPr/>
          <p:nvPr/>
        </p:nvSpPr>
        <p:spPr>
          <a:xfrm>
            <a:off x="3408276" y="1489064"/>
            <a:ext cx="162018" cy="162018"/>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350"/>
          </a:p>
        </p:txBody>
      </p:sp>
      <p:sp>
        <p:nvSpPr>
          <p:cNvPr id="4" name="Oval 3"/>
          <p:cNvSpPr/>
          <p:nvPr/>
        </p:nvSpPr>
        <p:spPr>
          <a:xfrm>
            <a:off x="3522576" y="1603364"/>
            <a:ext cx="162018" cy="162018"/>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350"/>
          </a:p>
        </p:txBody>
      </p:sp>
      <p:sp>
        <p:nvSpPr>
          <p:cNvPr id="5" name="Oval 4"/>
          <p:cNvSpPr/>
          <p:nvPr/>
        </p:nvSpPr>
        <p:spPr>
          <a:xfrm>
            <a:off x="3636876" y="1717664"/>
            <a:ext cx="162018" cy="162018"/>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350"/>
          </a:p>
        </p:txBody>
      </p:sp>
      <p:sp>
        <p:nvSpPr>
          <p:cNvPr id="6" name="Oval 5"/>
          <p:cNvSpPr/>
          <p:nvPr/>
        </p:nvSpPr>
        <p:spPr>
          <a:xfrm>
            <a:off x="3239970" y="1489064"/>
            <a:ext cx="162018" cy="162018"/>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350"/>
          </a:p>
        </p:txBody>
      </p:sp>
      <p:sp>
        <p:nvSpPr>
          <p:cNvPr id="7" name="Oval 6"/>
          <p:cNvSpPr/>
          <p:nvPr/>
        </p:nvSpPr>
        <p:spPr>
          <a:xfrm>
            <a:off x="3347982" y="1603364"/>
            <a:ext cx="162018" cy="162018"/>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350"/>
          </a:p>
        </p:txBody>
      </p:sp>
      <p:sp>
        <p:nvSpPr>
          <p:cNvPr id="8" name="Oval 7"/>
          <p:cNvSpPr/>
          <p:nvPr/>
        </p:nvSpPr>
        <p:spPr>
          <a:xfrm>
            <a:off x="3455994" y="1717664"/>
            <a:ext cx="162018" cy="162018"/>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350"/>
          </a:p>
        </p:txBody>
      </p:sp>
      <p:sp>
        <p:nvSpPr>
          <p:cNvPr id="9" name="Oval 8"/>
          <p:cNvSpPr/>
          <p:nvPr/>
        </p:nvSpPr>
        <p:spPr>
          <a:xfrm>
            <a:off x="3564006" y="1752806"/>
            <a:ext cx="162018" cy="162018"/>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350"/>
          </a:p>
        </p:txBody>
      </p:sp>
      <p:sp>
        <p:nvSpPr>
          <p:cNvPr id="10" name="Oval 9"/>
          <p:cNvSpPr/>
          <p:nvPr/>
        </p:nvSpPr>
        <p:spPr>
          <a:xfrm>
            <a:off x="3293976" y="1806812"/>
            <a:ext cx="162018" cy="162018"/>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350"/>
          </a:p>
        </p:txBody>
      </p:sp>
      <p:sp>
        <p:nvSpPr>
          <p:cNvPr id="11" name="Oval 10"/>
          <p:cNvSpPr/>
          <p:nvPr/>
        </p:nvSpPr>
        <p:spPr>
          <a:xfrm>
            <a:off x="3192252" y="1597076"/>
            <a:ext cx="162018" cy="162018"/>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350"/>
          </a:p>
        </p:txBody>
      </p:sp>
      <p:sp>
        <p:nvSpPr>
          <p:cNvPr id="12" name="Oval 11"/>
          <p:cNvSpPr/>
          <p:nvPr/>
        </p:nvSpPr>
        <p:spPr>
          <a:xfrm>
            <a:off x="3306552" y="1711376"/>
            <a:ext cx="162018" cy="162018"/>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350"/>
          </a:p>
        </p:txBody>
      </p:sp>
      <p:sp>
        <p:nvSpPr>
          <p:cNvPr id="13" name="Oval 12"/>
          <p:cNvSpPr/>
          <p:nvPr/>
        </p:nvSpPr>
        <p:spPr>
          <a:xfrm>
            <a:off x="3420852" y="1825676"/>
            <a:ext cx="162018" cy="162018"/>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350"/>
          </a:p>
        </p:txBody>
      </p:sp>
      <p:sp>
        <p:nvSpPr>
          <p:cNvPr id="14" name="Lightning Bolt 13"/>
          <p:cNvSpPr/>
          <p:nvPr/>
        </p:nvSpPr>
        <p:spPr>
          <a:xfrm rot="5400000">
            <a:off x="3765603" y="1292830"/>
            <a:ext cx="459051" cy="392469"/>
          </a:xfrm>
          <a:prstGeom prst="lightningBol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350"/>
          </a:p>
        </p:txBody>
      </p:sp>
      <p:sp>
        <p:nvSpPr>
          <p:cNvPr id="15" name="Rounded Rectangle 14"/>
          <p:cNvSpPr/>
          <p:nvPr/>
        </p:nvSpPr>
        <p:spPr>
          <a:xfrm>
            <a:off x="2749620" y="1996741"/>
            <a:ext cx="1522753" cy="317748"/>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900" b="1" dirty="0"/>
              <a:t>AC </a:t>
            </a:r>
            <a:r>
              <a:rPr lang="de-DE" sz="900" b="1" dirty="0" err="1"/>
              <a:t>treatment</a:t>
            </a:r>
            <a:endParaRPr lang="de-DE" sz="900" b="1" dirty="0"/>
          </a:p>
          <a:p>
            <a:pPr algn="ctr"/>
            <a:r>
              <a:rPr lang="de-DE" sz="900" b="1" dirty="0"/>
              <a:t>(2 </a:t>
            </a:r>
            <a:r>
              <a:rPr lang="de-DE" sz="900" b="1" dirty="0" err="1"/>
              <a:t>doses</a:t>
            </a:r>
            <a:r>
              <a:rPr lang="de-DE" sz="900" b="1" dirty="0"/>
              <a:t>, 7 time </a:t>
            </a:r>
            <a:r>
              <a:rPr lang="de-DE" sz="900" b="1" dirty="0" err="1"/>
              <a:t>points</a:t>
            </a:r>
            <a:r>
              <a:rPr lang="de-DE" sz="900" b="1" dirty="0"/>
              <a:t>)</a:t>
            </a:r>
          </a:p>
        </p:txBody>
      </p:sp>
      <p:sp>
        <p:nvSpPr>
          <p:cNvPr id="16" name="TextBox 15"/>
          <p:cNvSpPr txBox="1"/>
          <p:nvPr/>
        </p:nvSpPr>
        <p:spPr>
          <a:xfrm>
            <a:off x="1910883" y="1314226"/>
            <a:ext cx="1209371" cy="461665"/>
          </a:xfrm>
          <a:prstGeom prst="rect">
            <a:avLst/>
          </a:prstGeom>
          <a:noFill/>
        </p:spPr>
        <p:txBody>
          <a:bodyPr wrap="square" rtlCol="0">
            <a:spAutoFit/>
          </a:bodyPr>
          <a:lstStyle/>
          <a:p>
            <a:r>
              <a:rPr lang="de-DE" sz="1200" b="1" dirty="0"/>
              <a:t>3D </a:t>
            </a:r>
            <a:r>
              <a:rPr lang="de-DE" sz="1200" b="1" dirty="0" err="1"/>
              <a:t>cardiac</a:t>
            </a:r>
            <a:r>
              <a:rPr lang="de-DE" sz="1200" b="1" dirty="0"/>
              <a:t> </a:t>
            </a:r>
          </a:p>
          <a:p>
            <a:r>
              <a:rPr lang="de-DE" sz="1200" b="1" dirty="0" err="1"/>
              <a:t>microtissues</a:t>
            </a:r>
            <a:endParaRPr lang="de-DE" sz="1200" b="1" dirty="0"/>
          </a:p>
        </p:txBody>
      </p:sp>
      <p:sp>
        <p:nvSpPr>
          <p:cNvPr id="17" name="TextBox 16"/>
          <p:cNvSpPr txBox="1"/>
          <p:nvPr/>
        </p:nvSpPr>
        <p:spPr>
          <a:xfrm>
            <a:off x="4380384" y="1285616"/>
            <a:ext cx="1178528" cy="830997"/>
          </a:xfrm>
          <a:prstGeom prst="rect">
            <a:avLst/>
          </a:prstGeom>
          <a:noFill/>
        </p:spPr>
        <p:txBody>
          <a:bodyPr wrap="none" rtlCol="0">
            <a:spAutoFit/>
          </a:bodyPr>
          <a:lstStyle/>
          <a:p>
            <a:r>
              <a:rPr lang="de-DE" sz="1200" b="1" dirty="0" err="1"/>
              <a:t>Doxorubicin</a:t>
            </a:r>
            <a:endParaRPr lang="de-DE" sz="1200" b="1" dirty="0"/>
          </a:p>
          <a:p>
            <a:r>
              <a:rPr lang="de-DE" sz="1200" b="1" dirty="0" err="1"/>
              <a:t>Epirubicin</a:t>
            </a:r>
            <a:endParaRPr lang="de-DE" sz="1200" b="1" dirty="0"/>
          </a:p>
          <a:p>
            <a:r>
              <a:rPr lang="de-DE" sz="1200" b="1" dirty="0" err="1"/>
              <a:t>Idarubicin</a:t>
            </a:r>
            <a:endParaRPr lang="de-DE" sz="1200" b="1" dirty="0"/>
          </a:p>
          <a:p>
            <a:r>
              <a:rPr lang="de-DE" sz="1200" b="1" dirty="0" err="1"/>
              <a:t>Daunorubicin</a:t>
            </a:r>
            <a:endParaRPr lang="de-DE" sz="1200" b="1" dirty="0"/>
          </a:p>
        </p:txBody>
      </p:sp>
      <p:cxnSp>
        <p:nvCxnSpPr>
          <p:cNvPr id="19" name="Straight Connector 18"/>
          <p:cNvCxnSpPr/>
          <p:nvPr/>
        </p:nvCxnSpPr>
        <p:spPr>
          <a:xfrm>
            <a:off x="1896108" y="2476826"/>
            <a:ext cx="322593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3501861" y="2311731"/>
            <a:ext cx="0" cy="18764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1896108" y="2476827"/>
            <a:ext cx="0" cy="187642"/>
          </a:xfrm>
          <a:prstGeom prst="line">
            <a:avLst/>
          </a:prstGeom>
          <a:ln w="381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flipH="1">
            <a:off x="3489285" y="2473356"/>
            <a:ext cx="8874" cy="187642"/>
          </a:xfrm>
          <a:prstGeom prst="line">
            <a:avLst/>
          </a:prstGeom>
          <a:ln w="381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5122041" y="2470991"/>
            <a:ext cx="0" cy="193478"/>
          </a:xfrm>
          <a:prstGeom prst="line">
            <a:avLst/>
          </a:prstGeom>
          <a:ln w="38100">
            <a:solidFill>
              <a:schemeClr val="tx1"/>
            </a:solidFill>
            <a:tailEnd type="stealth"/>
          </a:ln>
        </p:spPr>
        <p:style>
          <a:lnRef idx="1">
            <a:schemeClr val="accent1"/>
          </a:lnRef>
          <a:fillRef idx="0">
            <a:schemeClr val="accent1"/>
          </a:fillRef>
          <a:effectRef idx="0">
            <a:schemeClr val="accent1"/>
          </a:effectRef>
          <a:fontRef idx="minor">
            <a:schemeClr val="tx1"/>
          </a:fontRef>
        </p:style>
      </p:cxnSp>
      <p:sp>
        <p:nvSpPr>
          <p:cNvPr id="33" name="Rectangle 32"/>
          <p:cNvSpPr/>
          <p:nvPr/>
        </p:nvSpPr>
        <p:spPr>
          <a:xfrm>
            <a:off x="1410054" y="2687013"/>
            <a:ext cx="972108" cy="3267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50" b="1" dirty="0" err="1"/>
              <a:t>Methylome</a:t>
            </a:r>
            <a:endParaRPr lang="de-DE" sz="1050" b="1" dirty="0"/>
          </a:p>
        </p:txBody>
      </p:sp>
      <p:sp>
        <p:nvSpPr>
          <p:cNvPr id="34" name="Rectangle 33"/>
          <p:cNvSpPr/>
          <p:nvPr/>
        </p:nvSpPr>
        <p:spPr>
          <a:xfrm>
            <a:off x="2868216" y="2692530"/>
            <a:ext cx="1242138" cy="3267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50" b="1" dirty="0" err="1"/>
              <a:t>Transcriptome</a:t>
            </a:r>
            <a:endParaRPr lang="de-DE" sz="1050" b="1" dirty="0"/>
          </a:p>
        </p:txBody>
      </p:sp>
      <p:sp>
        <p:nvSpPr>
          <p:cNvPr id="35" name="Rectangle 34"/>
          <p:cNvSpPr/>
          <p:nvPr/>
        </p:nvSpPr>
        <p:spPr>
          <a:xfrm>
            <a:off x="4650414" y="2692530"/>
            <a:ext cx="972108" cy="3267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50" b="1" dirty="0" err="1"/>
              <a:t>Proteome</a:t>
            </a:r>
            <a:endParaRPr lang="de-DE" sz="1050" b="1" dirty="0"/>
          </a:p>
        </p:txBody>
      </p:sp>
      <p:pic>
        <p:nvPicPr>
          <p:cNvPr id="205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62971" y="2646776"/>
            <a:ext cx="1411226" cy="13857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2" name="Picture 4" descr="http://cpdb.molgen.mpg.de/CPDB/images/cpdblog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74429" y="2387501"/>
            <a:ext cx="971550" cy="250032"/>
          </a:xfrm>
          <a:prstGeom prst="rect">
            <a:avLst/>
          </a:prstGeom>
          <a:noFill/>
          <a:extLst>
            <a:ext uri="{909E8E84-426E-40DD-AFC4-6F175D3DCCD1}">
              <a14:hiddenFill xmlns:a14="http://schemas.microsoft.com/office/drawing/2010/main">
                <a:solidFill>
                  <a:srgbClr val="FFFFFF"/>
                </a:solidFill>
              </a14:hiddenFill>
            </a:ext>
          </a:extLst>
        </p:spPr>
      </p:pic>
      <p:sp>
        <p:nvSpPr>
          <p:cNvPr id="36" name="TextBox 35"/>
          <p:cNvSpPr txBox="1"/>
          <p:nvPr/>
        </p:nvSpPr>
        <p:spPr>
          <a:xfrm>
            <a:off x="5558912" y="4110964"/>
            <a:ext cx="2747561" cy="276999"/>
          </a:xfrm>
          <a:prstGeom prst="rect">
            <a:avLst/>
          </a:prstGeom>
          <a:noFill/>
        </p:spPr>
        <p:txBody>
          <a:bodyPr wrap="square" rtlCol="0">
            <a:spAutoFit/>
          </a:bodyPr>
          <a:lstStyle/>
          <a:p>
            <a:pPr algn="ctr"/>
            <a:r>
              <a:rPr lang="en-US" sz="1200" b="1" dirty="0" smtClean="0"/>
              <a:t>PPI network construction</a:t>
            </a:r>
            <a:endParaRPr lang="en-US" sz="1200" b="1" dirty="0"/>
          </a:p>
        </p:txBody>
      </p:sp>
      <p:cxnSp>
        <p:nvCxnSpPr>
          <p:cNvPr id="40" name="Straight Connector 39"/>
          <p:cNvCxnSpPr/>
          <p:nvPr/>
        </p:nvCxnSpPr>
        <p:spPr>
          <a:xfrm>
            <a:off x="4249448" y="4493349"/>
            <a:ext cx="0" cy="18764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6918666" y="4493349"/>
            <a:ext cx="0" cy="18764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4248741" y="4680990"/>
            <a:ext cx="266992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5621294" y="4680991"/>
            <a:ext cx="0" cy="348209"/>
          </a:xfrm>
          <a:prstGeom prst="line">
            <a:avLst/>
          </a:prstGeom>
          <a:ln w="38100">
            <a:solidFill>
              <a:schemeClr val="tx1"/>
            </a:solidFill>
            <a:tailEnd type="stealth"/>
          </a:ln>
        </p:spPr>
        <p:style>
          <a:lnRef idx="1">
            <a:schemeClr val="accent1"/>
          </a:lnRef>
          <a:fillRef idx="0">
            <a:schemeClr val="accent1"/>
          </a:fillRef>
          <a:effectRef idx="0">
            <a:schemeClr val="accent1"/>
          </a:effectRef>
          <a:fontRef idx="minor">
            <a:schemeClr val="tx1"/>
          </a:fontRef>
        </p:style>
      </p:cxnSp>
      <p:pic>
        <p:nvPicPr>
          <p:cNvPr id="46" name="Picture 4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918666" y="5119766"/>
            <a:ext cx="1493520" cy="15421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7" name="Oval 46"/>
          <p:cNvSpPr/>
          <p:nvPr/>
        </p:nvSpPr>
        <p:spPr>
          <a:xfrm>
            <a:off x="5027228" y="5986967"/>
            <a:ext cx="1188132" cy="522538"/>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50" b="1" dirty="0"/>
              <a:t>ACT </a:t>
            </a:r>
            <a:r>
              <a:rPr lang="de-DE" sz="1050" b="1" dirty="0" err="1"/>
              <a:t>response</a:t>
            </a:r>
            <a:r>
              <a:rPr lang="de-DE" sz="1050" b="1" dirty="0"/>
              <a:t> </a:t>
            </a:r>
            <a:r>
              <a:rPr lang="de-DE" sz="1050" b="1" dirty="0" err="1"/>
              <a:t>network</a:t>
            </a:r>
            <a:endParaRPr lang="de-DE" sz="1050" b="1" dirty="0"/>
          </a:p>
        </p:txBody>
      </p:sp>
      <p:sp>
        <p:nvSpPr>
          <p:cNvPr id="48" name="TextBox 47"/>
          <p:cNvSpPr txBox="1"/>
          <p:nvPr/>
        </p:nvSpPr>
        <p:spPr>
          <a:xfrm>
            <a:off x="4279993" y="5105400"/>
            <a:ext cx="2747561" cy="461665"/>
          </a:xfrm>
          <a:prstGeom prst="rect">
            <a:avLst/>
          </a:prstGeom>
          <a:noFill/>
        </p:spPr>
        <p:txBody>
          <a:bodyPr wrap="square" rtlCol="0">
            <a:spAutoFit/>
          </a:bodyPr>
          <a:lstStyle/>
          <a:p>
            <a:pPr algn="ctr"/>
            <a:r>
              <a:rPr lang="en-US" sz="1200" b="1" dirty="0" err="1" smtClean="0"/>
              <a:t>NetCore</a:t>
            </a:r>
            <a:r>
              <a:rPr lang="en-US" sz="1200" b="1" dirty="0"/>
              <a:t> </a:t>
            </a:r>
            <a:r>
              <a:rPr lang="en-US" sz="1200" b="1" dirty="0" smtClean="0"/>
              <a:t>for every:</a:t>
            </a:r>
          </a:p>
          <a:p>
            <a:pPr algn="ctr"/>
            <a:r>
              <a:rPr lang="en-US" sz="1200" b="1" dirty="0" smtClean="0"/>
              <a:t>drug, dose</a:t>
            </a:r>
            <a:endParaRPr lang="en-US" sz="1200" b="1" dirty="0"/>
          </a:p>
        </p:txBody>
      </p:sp>
      <p:sp>
        <p:nvSpPr>
          <p:cNvPr id="52" name="CustomShape 1"/>
          <p:cNvSpPr/>
          <p:nvPr/>
        </p:nvSpPr>
        <p:spPr>
          <a:xfrm>
            <a:off x="640080" y="228600"/>
            <a:ext cx="7863120" cy="521766"/>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r>
              <a:rPr lang="en-US" sz="2800" spc="-1" dirty="0" smtClean="0">
                <a:solidFill>
                  <a:srgbClr val="FFFFFF"/>
                </a:solidFill>
                <a:latin typeface="Calibri" panose="020F0502020204030204" pitchFamily="34" charset="0"/>
                <a:ea typeface="DejaVu Sans"/>
                <a:cs typeface="Calibri" panose="020F0502020204030204" pitchFamily="34" charset="0"/>
              </a:rPr>
              <a:t>Cardiotoxicity – experimental design</a:t>
            </a:r>
            <a:endParaRPr lang="en-US" sz="2800" spc="-1" dirty="0">
              <a:solidFill>
                <a:srgbClr val="FFFFFF"/>
              </a:solidFill>
              <a:latin typeface="Calibri" panose="020F0502020204030204" pitchFamily="34" charset="0"/>
              <a:ea typeface="DejaVu Sans"/>
              <a:cs typeface="Calibri" panose="020F0502020204030204" pitchFamily="34" charset="0"/>
            </a:endParaRPr>
          </a:p>
        </p:txBody>
      </p:sp>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58000" y="934587"/>
            <a:ext cx="2187234" cy="984255"/>
          </a:xfrm>
          <a:prstGeom prst="rect">
            <a:avLst/>
          </a:prstGeom>
        </p:spPr>
      </p:pic>
      <p:cxnSp>
        <p:nvCxnSpPr>
          <p:cNvPr id="50" name="Straight Connector 49"/>
          <p:cNvCxnSpPr/>
          <p:nvPr/>
        </p:nvCxnSpPr>
        <p:spPr>
          <a:xfrm>
            <a:off x="3498159" y="3013808"/>
            <a:ext cx="0" cy="348209"/>
          </a:xfrm>
          <a:prstGeom prst="line">
            <a:avLst/>
          </a:prstGeom>
          <a:ln w="38100">
            <a:solidFill>
              <a:schemeClr val="tx1"/>
            </a:solidFill>
            <a:tailEnd type="stealth"/>
          </a:ln>
        </p:spPr>
        <p:style>
          <a:lnRef idx="1">
            <a:schemeClr val="accent1"/>
          </a:lnRef>
          <a:fillRef idx="0">
            <a:schemeClr val="accent1"/>
          </a:fillRef>
          <a:effectRef idx="0">
            <a:schemeClr val="accent1"/>
          </a:effectRef>
          <a:fontRef idx="minor">
            <a:schemeClr val="tx1"/>
          </a:fontRef>
        </p:style>
      </p:cxnSp>
      <p:pic>
        <p:nvPicPr>
          <p:cNvPr id="51" name="Shape 132"/>
          <p:cNvPicPr preferRelativeResize="0"/>
          <p:nvPr/>
        </p:nvPicPr>
        <p:blipFill>
          <a:blip r:embed="rId7">
            <a:alphaModFix/>
          </a:blip>
          <a:stretch>
            <a:fillRect/>
          </a:stretch>
        </p:blipFill>
        <p:spPr>
          <a:xfrm>
            <a:off x="2045550" y="3436060"/>
            <a:ext cx="3198930" cy="449895"/>
          </a:xfrm>
          <a:prstGeom prst="rect">
            <a:avLst/>
          </a:prstGeom>
          <a:noFill/>
          <a:ln w="38100" cap="flat" cmpd="sng">
            <a:solidFill>
              <a:schemeClr val="tx1"/>
            </a:solidFill>
            <a:prstDash val="solid"/>
            <a:round/>
            <a:headEnd type="none" w="med" len="med"/>
            <a:tailEnd type="none" w="med" len="med"/>
          </a:ln>
        </p:spPr>
      </p:pic>
      <p:sp>
        <p:nvSpPr>
          <p:cNvPr id="53" name="TextBox 52"/>
          <p:cNvSpPr txBox="1"/>
          <p:nvPr/>
        </p:nvSpPr>
        <p:spPr>
          <a:xfrm>
            <a:off x="2874960" y="3998385"/>
            <a:ext cx="2747561" cy="461665"/>
          </a:xfrm>
          <a:prstGeom prst="rect">
            <a:avLst/>
          </a:prstGeom>
          <a:noFill/>
        </p:spPr>
        <p:txBody>
          <a:bodyPr wrap="square" rtlCol="0">
            <a:spAutoFit/>
          </a:bodyPr>
          <a:lstStyle/>
          <a:p>
            <a:pPr algn="ctr"/>
            <a:r>
              <a:rPr lang="en-US" sz="1200" b="1" dirty="0" smtClean="0"/>
              <a:t>Weighted FC for every:</a:t>
            </a:r>
          </a:p>
          <a:p>
            <a:pPr algn="ctr"/>
            <a:r>
              <a:rPr lang="en-US" sz="1200" b="1" dirty="0" smtClean="0"/>
              <a:t>drug, dose, time</a:t>
            </a:r>
            <a:endParaRPr lang="en-US" sz="1200" b="1" dirty="0"/>
          </a:p>
        </p:txBody>
      </p:sp>
      <p:cxnSp>
        <p:nvCxnSpPr>
          <p:cNvPr id="54" name="Straight Connector 53"/>
          <p:cNvCxnSpPr/>
          <p:nvPr/>
        </p:nvCxnSpPr>
        <p:spPr>
          <a:xfrm>
            <a:off x="5621294" y="5588177"/>
            <a:ext cx="0" cy="348209"/>
          </a:xfrm>
          <a:prstGeom prst="line">
            <a:avLst/>
          </a:prstGeom>
          <a:ln w="38100">
            <a:solidFill>
              <a:schemeClr val="tx1"/>
            </a:solidFill>
            <a:tailEnd type="stealth"/>
          </a:ln>
        </p:spPr>
        <p:style>
          <a:lnRef idx="1">
            <a:schemeClr val="accent1"/>
          </a:lnRef>
          <a:fillRef idx="0">
            <a:schemeClr val="accent1"/>
          </a:fillRef>
          <a:effectRef idx="0">
            <a:schemeClr val="accent1"/>
          </a:effectRef>
          <a:fontRef idx="minor">
            <a:schemeClr val="tx1"/>
          </a:fontRef>
        </p:style>
      </p:cxnSp>
      <p:pic>
        <p:nvPicPr>
          <p:cNvPr id="55" name="Picture 54"/>
          <p:cNvPicPr>
            <a:picLocks noChangeAspect="1"/>
          </p:cNvPicPr>
          <p:nvPr/>
        </p:nvPicPr>
        <p:blipFill rotWithShape="1">
          <a:blip r:embed="rId8" cstate="print">
            <a:extLst>
              <a:ext uri="{28A0092B-C50C-407E-A947-70E740481C1C}">
                <a14:useLocalDpi xmlns:a14="http://schemas.microsoft.com/office/drawing/2010/main" val="0"/>
              </a:ext>
            </a:extLst>
          </a:blip>
          <a:srcRect l="28378" r="27027" b="85135"/>
          <a:stretch/>
        </p:blipFill>
        <p:spPr>
          <a:xfrm>
            <a:off x="2877096" y="4983322"/>
            <a:ext cx="1814565" cy="604855"/>
          </a:xfrm>
          <a:prstGeom prst="rect">
            <a:avLst/>
          </a:prstGeom>
        </p:spPr>
      </p:pic>
    </p:spTree>
    <p:extLst>
      <p:ext uri="{BB962C8B-B14F-4D97-AF65-F5344CB8AC3E}">
        <p14:creationId xmlns:p14="http://schemas.microsoft.com/office/powerpoint/2010/main" val="421129159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stomShape 1"/>
          <p:cNvSpPr/>
          <p:nvPr/>
        </p:nvSpPr>
        <p:spPr>
          <a:xfrm>
            <a:off x="640080" y="228600"/>
            <a:ext cx="7863120" cy="521766"/>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r>
              <a:rPr lang="en-US" sz="2800" spc="-1" dirty="0" smtClean="0">
                <a:solidFill>
                  <a:srgbClr val="FFFFFF"/>
                </a:solidFill>
                <a:latin typeface="Calibri" panose="020F0502020204030204" pitchFamily="34" charset="0"/>
                <a:ea typeface="DejaVu Sans"/>
                <a:cs typeface="Calibri" panose="020F0502020204030204" pitchFamily="34" charset="0"/>
              </a:rPr>
              <a:t>Results - Cardiotoxicity</a:t>
            </a:r>
            <a:endParaRPr lang="en-US" sz="2800" spc="-1" dirty="0">
              <a:solidFill>
                <a:srgbClr val="FFFFFF"/>
              </a:solidFill>
              <a:latin typeface="Calibri" panose="020F0502020204030204" pitchFamily="34" charset="0"/>
              <a:ea typeface="DejaVu Sans"/>
              <a:cs typeface="Calibri" panose="020F0502020204030204" pitchFamily="34" charset="0"/>
            </a:endParaRPr>
          </a:p>
        </p:txBody>
      </p:sp>
      <p:pic>
        <p:nvPicPr>
          <p:cNvPr id="3" name="Picture 2"/>
          <p:cNvPicPr>
            <a:picLocks noChangeAspect="1"/>
          </p:cNvPicPr>
          <p:nvPr/>
        </p:nvPicPr>
        <p:blipFill rotWithShape="1">
          <a:blip r:embed="rId3" cstate="print">
            <a:extLst>
              <a:ext uri="{28A0092B-C50C-407E-A947-70E740481C1C}">
                <a14:useLocalDpi xmlns:a14="http://schemas.microsoft.com/office/drawing/2010/main" val="0"/>
              </a:ext>
            </a:extLst>
          </a:blip>
          <a:srcRect b="67778"/>
          <a:stretch/>
        </p:blipFill>
        <p:spPr>
          <a:xfrm>
            <a:off x="518996" y="1905000"/>
            <a:ext cx="8106009" cy="3810000"/>
          </a:xfrm>
          <a:prstGeom prst="rect">
            <a:avLst/>
          </a:prstGeom>
        </p:spPr>
      </p:pic>
      <p:sp>
        <p:nvSpPr>
          <p:cNvPr id="4" name="Oval 3"/>
          <p:cNvSpPr/>
          <p:nvPr/>
        </p:nvSpPr>
        <p:spPr>
          <a:xfrm>
            <a:off x="335280" y="1676400"/>
            <a:ext cx="609600" cy="6096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5486400" y="1678803"/>
            <a:ext cx="609600" cy="6096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5169568" y="4953000"/>
            <a:ext cx="850232" cy="838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rotWithShape="1">
          <a:blip r:embed="rId4" cstate="print">
            <a:extLst>
              <a:ext uri="{28A0092B-C50C-407E-A947-70E740481C1C}">
                <a14:useLocalDpi xmlns:a14="http://schemas.microsoft.com/office/drawing/2010/main" val="0"/>
              </a:ext>
            </a:extLst>
          </a:blip>
          <a:srcRect l="58462" t="4444" r="32017" b="85556"/>
          <a:stretch/>
        </p:blipFill>
        <p:spPr>
          <a:xfrm>
            <a:off x="5169568" y="1779869"/>
            <a:ext cx="774837" cy="774836"/>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69018" y="5195020"/>
            <a:ext cx="3172533" cy="1053380"/>
          </a:xfrm>
          <a:prstGeom prst="rect">
            <a:avLst/>
          </a:prstGeom>
        </p:spPr>
      </p:pic>
      <p:sp>
        <p:nvSpPr>
          <p:cNvPr id="9" name="TextBox 8"/>
          <p:cNvSpPr txBox="1"/>
          <p:nvPr/>
        </p:nvSpPr>
        <p:spPr>
          <a:xfrm>
            <a:off x="5573029" y="6033220"/>
            <a:ext cx="3566738" cy="738664"/>
          </a:xfrm>
          <a:prstGeom prst="rect">
            <a:avLst/>
          </a:prstGeom>
          <a:noFill/>
        </p:spPr>
        <p:txBody>
          <a:bodyPr wrap="square" rtlCol="0">
            <a:spAutoFit/>
          </a:bodyPr>
          <a:lstStyle/>
          <a:p>
            <a:r>
              <a:rPr lang="en-US" sz="1400" i="1" spc="-1" dirty="0">
                <a:solidFill>
                  <a:srgbClr val="000000"/>
                </a:solidFill>
                <a:latin typeface="Calibri" panose="020F0502020204030204" pitchFamily="34" charset="0"/>
                <a:cs typeface="Calibri" panose="020F0502020204030204" pitchFamily="34" charset="0"/>
              </a:rPr>
              <a:t>The </a:t>
            </a:r>
            <a:r>
              <a:rPr lang="en-US" sz="1400" i="1" spc="-1" dirty="0" err="1" smtClean="0">
                <a:solidFill>
                  <a:srgbClr val="000000"/>
                </a:solidFill>
                <a:latin typeface="Calibri" panose="020F0502020204030204" pitchFamily="34" charset="0"/>
                <a:cs typeface="Calibri" panose="020F0502020204030204" pitchFamily="34" charset="0"/>
              </a:rPr>
              <a:t>DisGeNET</a:t>
            </a:r>
            <a:r>
              <a:rPr lang="en-US" sz="1400" i="1" spc="-1" dirty="0" smtClean="0">
                <a:solidFill>
                  <a:srgbClr val="000000"/>
                </a:solidFill>
                <a:latin typeface="Calibri" panose="020F0502020204030204" pitchFamily="34" charset="0"/>
                <a:cs typeface="Calibri" panose="020F0502020204030204" pitchFamily="34" charset="0"/>
              </a:rPr>
              <a:t> knowledge </a:t>
            </a:r>
            <a:r>
              <a:rPr lang="en-US" sz="1400" i="1" spc="-1" dirty="0">
                <a:solidFill>
                  <a:srgbClr val="000000"/>
                </a:solidFill>
                <a:latin typeface="Calibri" panose="020F0502020204030204" pitchFamily="34" charset="0"/>
                <a:cs typeface="Calibri" panose="020F0502020204030204" pitchFamily="34" charset="0"/>
              </a:rPr>
              <a:t>platform for disease genomics: 2019 update. </a:t>
            </a:r>
            <a:r>
              <a:rPr lang="en-US" sz="1400" i="1" spc="-1" dirty="0" err="1" smtClean="0">
                <a:solidFill>
                  <a:srgbClr val="000000"/>
                </a:solidFill>
                <a:latin typeface="Calibri" panose="020F0502020204030204" pitchFamily="34" charset="0"/>
                <a:cs typeface="Calibri" panose="020F0502020204030204" pitchFamily="34" charset="0"/>
              </a:rPr>
              <a:t>Piñero</a:t>
            </a:r>
            <a:r>
              <a:rPr lang="en-US" sz="1400" i="1" spc="-1" dirty="0" smtClean="0">
                <a:solidFill>
                  <a:srgbClr val="000000"/>
                </a:solidFill>
                <a:latin typeface="Calibri" panose="020F0502020204030204" pitchFamily="34" charset="0"/>
                <a:cs typeface="Calibri" panose="020F0502020204030204" pitchFamily="34" charset="0"/>
              </a:rPr>
              <a:t> et al. (2019). Nucleic acids research.</a:t>
            </a:r>
            <a:endParaRPr lang="en-US" sz="1400" i="1" spc="-1" dirty="0">
              <a:solidFill>
                <a:srgbClr val="000000"/>
              </a:solidFill>
              <a:latin typeface="Calibri" panose="020F0502020204030204" pitchFamily="34" charset="0"/>
              <a:cs typeface="Calibri" panose="020F0502020204030204" pitchFamily="34" charset="0"/>
            </a:endParaRPr>
          </a:p>
        </p:txBody>
      </p:sp>
      <p:sp>
        <p:nvSpPr>
          <p:cNvPr id="10" name="Rectangle 9"/>
          <p:cNvSpPr/>
          <p:nvPr/>
        </p:nvSpPr>
        <p:spPr>
          <a:xfrm>
            <a:off x="7257014" y="4884399"/>
            <a:ext cx="1551707" cy="338554"/>
          </a:xfrm>
          <a:prstGeom prst="rect">
            <a:avLst/>
          </a:prstGeom>
        </p:spPr>
        <p:txBody>
          <a:bodyPr wrap="none">
            <a:spAutoFit/>
          </a:bodyPr>
          <a:lstStyle/>
          <a:p>
            <a:r>
              <a:rPr lang="en-US" sz="1600" dirty="0">
                <a:latin typeface="Calibri" panose="020F0502020204030204" pitchFamily="34" charset="0"/>
                <a:cs typeface="Calibri" panose="020F0502020204030204" pitchFamily="34" charset="0"/>
              </a:rPr>
              <a:t>Cardiomyopathy</a:t>
            </a:r>
          </a:p>
        </p:txBody>
      </p:sp>
    </p:spTree>
    <p:extLst>
      <p:ext uri="{BB962C8B-B14F-4D97-AF65-F5344CB8AC3E}">
        <p14:creationId xmlns:p14="http://schemas.microsoft.com/office/powerpoint/2010/main" val="2585805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stomShape 1"/>
          <p:cNvSpPr/>
          <p:nvPr/>
        </p:nvSpPr>
        <p:spPr>
          <a:xfrm>
            <a:off x="640080" y="228600"/>
            <a:ext cx="7863120" cy="521766"/>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r>
              <a:rPr lang="en-US" sz="2800" spc="-1" dirty="0" smtClean="0">
                <a:solidFill>
                  <a:srgbClr val="FFFFFF"/>
                </a:solidFill>
                <a:latin typeface="Calibri" panose="020F0502020204030204" pitchFamily="34" charset="0"/>
                <a:ea typeface="DejaVu Sans"/>
                <a:cs typeface="Calibri" panose="020F0502020204030204" pitchFamily="34" charset="0"/>
              </a:rPr>
              <a:t>Results - Cardiotoxicity</a:t>
            </a:r>
            <a:endParaRPr lang="en-US" sz="2800" spc="-1" dirty="0">
              <a:solidFill>
                <a:srgbClr val="FFFFFF"/>
              </a:solidFill>
              <a:latin typeface="Calibri" panose="020F0502020204030204" pitchFamily="34" charset="0"/>
              <a:ea typeface="DejaVu Sans"/>
              <a:cs typeface="Calibri" panose="020F0502020204030204" pitchFamily="34" charset="0"/>
            </a:endParaRPr>
          </a:p>
        </p:txBody>
      </p:sp>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t="64444" r="15964"/>
          <a:stretch/>
        </p:blipFill>
        <p:spPr>
          <a:xfrm>
            <a:off x="1333749" y="1828800"/>
            <a:ext cx="6476502" cy="3997097"/>
          </a:xfrm>
          <a:prstGeom prst="rect">
            <a:avLst/>
          </a:prstGeom>
        </p:spPr>
      </p:pic>
    </p:spTree>
    <p:extLst>
      <p:ext uri="{BB962C8B-B14F-4D97-AF65-F5344CB8AC3E}">
        <p14:creationId xmlns:p14="http://schemas.microsoft.com/office/powerpoint/2010/main" val="400741068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stomShape 1"/>
          <p:cNvSpPr/>
          <p:nvPr/>
        </p:nvSpPr>
        <p:spPr>
          <a:xfrm>
            <a:off x="640080" y="228600"/>
            <a:ext cx="7863120" cy="521766"/>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r>
              <a:rPr lang="en-US" sz="2800" spc="-1" dirty="0" smtClean="0">
                <a:solidFill>
                  <a:srgbClr val="FFFFFF"/>
                </a:solidFill>
                <a:latin typeface="Calibri" panose="020F0502020204030204" pitchFamily="34" charset="0"/>
                <a:ea typeface="DejaVu Sans"/>
                <a:cs typeface="Calibri" panose="020F0502020204030204" pitchFamily="34" charset="0"/>
              </a:rPr>
              <a:t>Results - Cardiotoxicity</a:t>
            </a:r>
            <a:endParaRPr lang="en-US" sz="2800" spc="-1" dirty="0">
              <a:solidFill>
                <a:srgbClr val="FFFFFF"/>
              </a:solidFill>
              <a:latin typeface="Calibri" panose="020F0502020204030204" pitchFamily="34" charset="0"/>
              <a:ea typeface="DejaVu Sans"/>
              <a:cs typeface="Calibri" panose="020F0502020204030204" pitchFamily="34" charset="0"/>
            </a:endParaRPr>
          </a:p>
        </p:txBody>
      </p:sp>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t="53333" r="27785"/>
          <a:stretch/>
        </p:blipFill>
        <p:spPr>
          <a:xfrm>
            <a:off x="1227911" y="1752600"/>
            <a:ext cx="6688178" cy="4114800"/>
          </a:xfrm>
          <a:prstGeom prst="rect">
            <a:avLst/>
          </a:prstGeom>
        </p:spPr>
      </p:pic>
    </p:spTree>
    <p:extLst>
      <p:ext uri="{BB962C8B-B14F-4D97-AF65-F5344CB8AC3E}">
        <p14:creationId xmlns:p14="http://schemas.microsoft.com/office/powerpoint/2010/main" val="230467616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cstate="print">
            <a:extLst>
              <a:ext uri="{28A0092B-C50C-407E-A947-70E740481C1C}">
                <a14:useLocalDpi xmlns:a14="http://schemas.microsoft.com/office/drawing/2010/main" val="0"/>
              </a:ext>
            </a:extLst>
          </a:blip>
          <a:srcRect l="57762" t="4851" b="55556"/>
          <a:stretch/>
        </p:blipFill>
        <p:spPr>
          <a:xfrm>
            <a:off x="6922039" y="1024125"/>
            <a:ext cx="2221961" cy="2078634"/>
          </a:xfrm>
          <a:prstGeom prst="rect">
            <a:avLst/>
          </a:prstGeom>
        </p:spPr>
      </p:pic>
      <p:sp>
        <p:nvSpPr>
          <p:cNvPr id="3" name="CustomShape 1"/>
          <p:cNvSpPr/>
          <p:nvPr/>
        </p:nvSpPr>
        <p:spPr>
          <a:xfrm>
            <a:off x="640080" y="228600"/>
            <a:ext cx="7863120" cy="521766"/>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r>
              <a:rPr lang="en-US" sz="2800" spc="-1" dirty="0" smtClean="0">
                <a:solidFill>
                  <a:srgbClr val="FFFFFF"/>
                </a:solidFill>
                <a:latin typeface="Calibri" panose="020F0502020204030204" pitchFamily="34" charset="0"/>
                <a:ea typeface="DejaVu Sans"/>
                <a:cs typeface="Calibri" panose="020F0502020204030204" pitchFamily="34" charset="0"/>
              </a:rPr>
              <a:t>Results - Cardiotoxicity</a:t>
            </a:r>
            <a:endParaRPr lang="en-US" sz="2800" spc="-1" dirty="0">
              <a:solidFill>
                <a:srgbClr val="FFFFFF"/>
              </a:solidFill>
              <a:latin typeface="Calibri" panose="020F0502020204030204" pitchFamily="34" charset="0"/>
              <a:ea typeface="DejaVu Sans"/>
              <a:cs typeface="Calibri" panose="020F0502020204030204" pitchFamily="34" charset="0"/>
            </a:endParaRPr>
          </a:p>
        </p:txBody>
      </p:sp>
      <p:pic>
        <p:nvPicPr>
          <p:cNvPr id="5" name="Picture 4"/>
          <p:cNvPicPr>
            <a:picLocks noChangeAspect="1"/>
          </p:cNvPicPr>
          <p:nvPr/>
        </p:nvPicPr>
        <p:blipFill rotWithShape="1">
          <a:blip r:embed="rId4" cstate="print">
            <a:extLst>
              <a:ext uri="{28A0092B-C50C-407E-A947-70E740481C1C}">
                <a14:useLocalDpi xmlns:a14="http://schemas.microsoft.com/office/drawing/2010/main" val="0"/>
              </a:ext>
            </a:extLst>
          </a:blip>
          <a:srcRect l="46673" t="53333" r="38912" b="35556"/>
          <a:stretch/>
        </p:blipFill>
        <p:spPr>
          <a:xfrm>
            <a:off x="1371600" y="1959142"/>
            <a:ext cx="1439779" cy="1107522"/>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4800" y="1066800"/>
            <a:ext cx="1219200" cy="876300"/>
          </a:xfrm>
          <a:prstGeom prst="rect">
            <a:avLst/>
          </a:prstGeom>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61160" y="978260"/>
            <a:ext cx="3172533" cy="1053380"/>
          </a:xfrm>
          <a:prstGeom prst="rect">
            <a:avLst/>
          </a:prstGeom>
        </p:spPr>
      </p:pic>
      <p:pic>
        <p:nvPicPr>
          <p:cNvPr id="8" name="Picture 7"/>
          <p:cNvPicPr>
            <a:picLocks noChangeAspect="1"/>
          </p:cNvPicPr>
          <p:nvPr/>
        </p:nvPicPr>
        <p:blipFill rotWithShape="1">
          <a:blip r:embed="rId7" cstate="print">
            <a:extLst>
              <a:ext uri="{28A0092B-C50C-407E-A947-70E740481C1C}">
                <a14:useLocalDpi xmlns:a14="http://schemas.microsoft.com/office/drawing/2010/main" val="0"/>
              </a:ext>
            </a:extLst>
          </a:blip>
          <a:srcRect l="23333" t="15000" r="15000" b="23333"/>
          <a:stretch/>
        </p:blipFill>
        <p:spPr>
          <a:xfrm>
            <a:off x="2588329" y="1982002"/>
            <a:ext cx="4617720" cy="4617720"/>
          </a:xfrm>
          <a:prstGeom prst="rect">
            <a:avLst/>
          </a:prstGeom>
        </p:spPr>
      </p:pic>
    </p:spTree>
    <p:extLst>
      <p:ext uri="{BB962C8B-B14F-4D97-AF65-F5344CB8AC3E}">
        <p14:creationId xmlns:p14="http://schemas.microsoft.com/office/powerpoint/2010/main" val="260797586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114466" y="-2057400"/>
            <a:ext cx="8953334" cy="7491874"/>
            <a:chOff x="54081" y="-1776874"/>
            <a:chExt cx="8953334" cy="7491874"/>
          </a:xfrm>
        </p:grpSpPr>
        <p:pic>
          <p:nvPicPr>
            <p:cNvPr id="2064" name="Picture 16" descr="Bildergebnis für cell line ic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4943" y="1892186"/>
              <a:ext cx="606235" cy="57554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Bildergebnis für people icon"/>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85952" y="2706184"/>
              <a:ext cx="698169" cy="698170"/>
            </a:xfrm>
            <a:prstGeom prst="rect">
              <a:avLst/>
            </a:prstGeom>
            <a:noFill/>
            <a:extLst>
              <a:ext uri="{909E8E84-426E-40DD-AFC4-6F175D3DCCD1}">
                <a14:hiddenFill xmlns:a14="http://schemas.microsoft.com/office/drawing/2010/main">
                  <a:solidFill>
                    <a:srgbClr val="FFFFFF"/>
                  </a:solidFill>
                </a14:hiddenFill>
              </a:ext>
            </a:extLst>
          </p:spPr>
        </p:pic>
        <p:sp>
          <p:nvSpPr>
            <p:cNvPr id="2" name="AutoShape 4" descr="Bildergebnis für drug icon"/>
            <p:cNvSpPr>
              <a:spLocks noChangeAspect="1" noChangeArrowheads="1"/>
            </p:cNvSpPr>
            <p:nvPr/>
          </p:nvSpPr>
          <p:spPr bwMode="auto">
            <a:xfrm>
              <a:off x="155575" y="-1776874"/>
              <a:ext cx="5000625" cy="500062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5" name="AutoShape 8" descr="Bildergebnis für drug icon"/>
            <p:cNvSpPr>
              <a:spLocks noChangeAspect="1" noChangeArrowheads="1"/>
            </p:cNvSpPr>
            <p:nvPr/>
          </p:nvSpPr>
          <p:spPr bwMode="auto">
            <a:xfrm>
              <a:off x="460375" y="-1472074"/>
              <a:ext cx="5000625" cy="500062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6" name="AutoShape 10" descr="Drugs free icon"/>
            <p:cNvSpPr>
              <a:spLocks noChangeAspect="1" noChangeArrowheads="1"/>
            </p:cNvSpPr>
            <p:nvPr/>
          </p:nvSpPr>
          <p:spPr bwMode="auto">
            <a:xfrm>
              <a:off x="155575" y="-397337"/>
              <a:ext cx="2133600" cy="2133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8" name="AutoShape 12" descr="data:image/png;base64,iVBORw0KGgoAAAANSUhEUgAAAOEAAADhCAMAAAAJbSJIAAABoVBMVEX///8AAAD/4QBj0/0A2mw9ufkArVX/qAAA02kAjEUA32+7u7v/4gAAgD8A0Gf/5ABn3P8/v//4+Pj/6QD/rgD/pQBm2f9Mv/rNzc0As1jy8vImJiYsLCysrKx6enrMzMyHh4fi4uIWFhbn5+cA2WWurq5gzfZCQkI5OTlnZ2fBwcHd3d2enp5HR0dQUFCjo6OTk5N2dnbNhwAwMDAxlMcPDw9fX18YMz1FlLFdUgDt0QAAcDcTKTH/+NLdwwBUs9eSgQAlUGD/whb//OsRwmab7LoAKRT/8J1vSQCrlwDEgQD/2hU3qOI7fpf/6Fr/6WkfQ1AlIQAhY4Z0ZwA1cYi8pgDkyQAAlUktYHM1LwANHSNdxu0ATib/7ID/0BZLoMB9e2wAABF+bwAAHi5N4IrrmwCMck5qRgDCrjD/4Dv/6nD/xFOaZQD/tzj/z0X/75I/IgCDVwBDOwCscQApfKcdWHbn+/HN9duV6rQAIRAAOh1556UAXy9Y4pGM06jS9+BfUVsreUwAFAr/8q9TNgDSxG4bEQAtHQDcrBEfGwBORQAsDwU5AAASeUlEQVR4nO2d+X9TxxHAJRlZjq0gLBlbkkHWgS/JhxzHxhhimwTSuiGpQ8JNQ0OgKT3ShtC0pWlpm5Y2/NV9b9/OXu/aU4J+mJ8Qftq3X83s7DU7m8mkSafbbywvzbazW+3N7cbKRK+c+pVXSDqnt7eyIVnq94ZdMTvS6c+G6bC0+61hV89YumuxeIEsdoddRSOZiFcfldmJYVdTW6pLEnxIj9VhV1VL6tuSfL4sv4KedSIK5NatFy8e3/o46k+vXHPcEAk+OdzbzVUCye1eO7glPtAfdpWVpL7JVf7jg71KpVQqFnOBFEulSmX38DGPuDbsWitIh9feXqlSyoXEo9z7mnvwVH3YFZeVHlvt+7tReBgy95Bn7Ay76nLCAp5L4PPNtTj18MtXDrHFVPhaIl+AOPUTFvEV6DXqtLYvcil8yFLfLRT+Rb+zNOz6pwsdxxykKRAjThWmfkMRlwdV0d7ESmN5bW11zZvLzSvM5RqkqocVGT7fUj1ExlLXHVKBVPurWUGWmnJDx646YK6YKxSm3qLvcj2hqoZGI8R+0iHLGoCenX52kkXcdMo3nzjdac+nfJ38OgcKgL638RC/Ia9Zccd3OmKtgZet00nfr8Jj55QAkbcpTNHO39XYpttO40N6TJgEgB99niumU7FS/OCkh/h7eIcbfyo/nduO+4mJm/m3VDfBKdGz08JD8goXziZiOrd19qInR7fDf4lZdljEf974SBXQk0KBaYob9gGbAtzNnf2RkekT076M7O9cFTAbUWWQ8eh7GoC+Py1M/QeKsN4S+QWxT/dHPC5Gpkcmr1zlHlmNGAMs4781v9cgRM6mQLoMy9PhMjtfvb0zwtFhyU9Ovn2B1XJoFkD6wvqvtAiREmGE2rZLyALuTEfxeTLjMT5h1Sh6g9P4/5czOoCePy2wSpyzyFc+RWt9M1J/gJifzP+BQRS0CJZe1WmGOexOp57jUiz6GtZE752I5QsQ85NvM4hcW4RZ06nMO5o6RH0icaf2AOkwrX0nXoEU8Qol5OZy0N30M1qOJod9DekTbZkpY6JnF5L5IhBZU4IhaS/zI03CIvI1X0aUbQJINXg7HTCMyHT9MOTLZH6mSYh6/QKZKVoBrFPACzKAXqchIBJvA83QG1L+VBcQ+ZqCTTNV1aAnC3ne3axCWXP4P7y5h86YDYl1M1XXILbTPNMxwowResOqAWGueNKqmdbbGoCASPtF3GXAwLZuQmjXTOt0tntBng/baX6SjOCaQXF4ULqVMdIhZ6aRw3sFQD0NghLz1NsE0wA8+fXXWLQ9Tc6mN2XWbc8q8Y0E/jQ/SeYawU/dpp5Hv7cQzNRkZ5gxUWVArMQ8KQK1RPzJ3yHT7fFzFs3URINEiaTLQEtj+N/b3j91R20I0Y437ZgBYiVOfoHLmBV0qDnyRmLHTA01SNzpE7YiuB0uev/UnD0FOrRhpqYapEpkfQ0ewaP1agPCXM7cTC0AAuFVpiJrTJ30O0Q8hTIyUwbwSBcQ+xraJ/bonpPfO/7OgDAw0x/rm6kdQEw4eRYX1c9k+syvbuJqTM3UEiCYKfiaVTrFR7t/JoBmZmoLEHtTaqZ0ORhtOZiM20qcmTb1AVOWZNIkz3vTFl0t9V9k0uebmGnLHiAQHuHyunTTAs15TAD1zZQBvGgKKPYX3sBtBf8TuT+j/kLXTBnA7M3EdVEFwie0HtAQ/RmiRTOVX95nAS0oEc8vYPTt+xfOrkwAkZlOqZopF2pmAXGGd6b+cBTWMZBdGZrp1BSJImrqAXqGaoYodBf+9IJs4huaaalUefgNEyWlCWiqRUyYZ1sLTIlNzNTD2z18wVVUxkwZwJsX7WhRIEQ/NAxNtc00Ak/OTBnAiydGjsgHE8QoQjDTtpaZRkUN0+KkNegzMYj6nYZAiLoI4k39wz5q02AP7/pBFB4UJwsYENlAjPA02mZaqpSuH0TG7zPFxUuVPkms0gLiQri30DNTT3t74bh9XpRMNJCz9D81ESN6fA0z9bS3d/A8GyU/fP3WFFucjAYZlmljxPCojTVTFCvyKJmu6Gvv/g/ReAf/LUxJjU2jTNSOFoWR9zr/vtk0My362rsfSZe95R/OQGPTt9ji0gA/FTkMEcOzJyTQ6SeaqY93LRbvesUPnuanUHFmygKGuz6KGKJPlwVhBgxbwelm6uHlrn0Sjff4MMDLQegJxGPGmGmSBk0RBUezJb4zxkyT8F4c7lZo6DsKPSFmGt3pz9EvxxAYIArNcJu8lbWr9yLwzsXjlbiQzXQzTdOgGWKe3yal4fVxZurh7cbhnQvhyZhpSwJQH1FcaqMhbvDDotV92GbzRtS5wzi8ax5eREQxb6Zhb1qm+4OJdb8g95gogpGyzQRe3AEzjZ4wAF4uEk/CTGm8aErN9RCFiQVrQ2CmaFPxEcKLGVF/koAXMlMx3nRdvt4U8UNpRHF3jf2BwUxRzNv31+Pxikl4aWbaUlGMhhaFbW7+MBaU1sl0VmLOcqdojzXTmLEpLM76E950hShrUVQhf8wEzHQ7Gm/rvn+iVOawQoKZkrD723IVVkScnuFboTC5YbqpkDyXxks2UxIpsy9FqIqIVUiiosQzPHHnbn44iD4PnGymBZhcMWYKEWbZD2XXYZQQAxUywXsCIHM+j5HgNLcCXpKZQqFn5d2/CuKCYKOh44JhM9XBy4lmeircCiVtNKg2PTGShshPm6Lmbjze44PrOnhIidHeFBypjB9lRBZxhhvNRK7XMgeolta1tAeEkWPTlo4KR6S1KIaXRp0yI2Y63zGMWuDMFBo8RAwotEIVRMHLbEUeEIa/+n80CR/KlQqsN8ULCRB7v6O8oC2DKADG7CmAN0WnMY0IkZnCQe8gLJpEdKnFjEoiioAxx1nBTFEqD3MzhSMYwRQGPKmin5FDFA/NxB71hAf88CGj4JrAm8KZPeRNYZtS3Uh9uUMRd8KIIuBiHCAxUzRi/cCEkDNTZPVwkF7Rk4IsJCCKgAn5HWCNyJKZgjfdYO1DD9DT4lYcogg4m5Rnwa6Zwkzfb4jgaM5qbw0uxCCKgJuJiSTATNGpIcVz3Tzhu+zh2TLdiDHY/IzWogh4KjlTBnjTbWMz/Ywd1rToefGINW4jREVAvtM3DlUkrmaOdhZ6rjQWURmQN1MTQNQQIXzI883zNginRUQlJxMIeFNkpgYHMIKGCM503RKhiKjmZCybKZdsYcWSlfqIlGdHQ4OMmaJxiIE3Ra6GIQRPI72AIYH4ZFKxDXJm2jI0U9TnM4RQrokvDSG+PaOsQU+Cw43ByM7ETB8xhOu0P9QaeMciMgkjJDWYgYBknN/CgDDHeJoJmrnhgnGILIeoAejVZb1BZlcmx9kYQuZwjs70UAJRBZATAzMtMWkI/A0t2HTSnFvwiFdsAZqYaYkZtfklwTKNqTP1ZSbPI0o7GUY61aAl6ptpiaZXQm4LugvlhagoQO7kvY4G6/7SJhrW6Jup50tP4ho0/ZLIsYc7FgA1Onpegu0nNHE1IYRhaXC4GxqiqZmqD7bDAn2X/1Xto7OPTpLjiEEVYF9my4zQhgZJk6kbKLH41UkwUrzwRZYT75kg2tAg1SH6oDkPLn5VgNkhhJbBroFJp28HEPZQ8L6YHmHp16BCso1Hdg305xe2ADN13ys08Qe9lvjot+ENRJJTZ+iAnnRa9MtahB+RpEO0IJLbzyA41tjJRIlOn1j6CpIpNpmSSBCElrOxqUGQ7gRypxoHLyu/CKuQje3W6PYdaBDNo9BmuPJcv/JLqAcf0kLypCqlZXGmwTZxFKp2WtmDeqzyRdJct6on7l20QfYMtJo/pYChTJE0HEIiRZljDZLpDtptVEmpyACG04nSZJ0XFuTdzQy/R28HkMmM2syoHKVhAJsRxTLpOtMy6cUC2uomaNK7tbI0YqlySL+WUmxKNkQWcJLJcGVJgxkuYZN0KrBKjsYUx2S/ZrIIJWa05ACvMBlKrXX0XLqYbKMs0RZZBcYvsbO/3Fa6Gmfyk3k2PemSzUsK2Lp4PjXFo5Yqe0zcbcJWc5lNPn60n8zot0A2V/B2fLk6wmW5za6/Ex8nVfT4zklXhMuOf3E/LrvsyMjCZJ5LoZtt2gXMCJmKP/+5HwwWHuGgoH4ubjotn/Ay+3D2aGfkRBTk9MKVq3xQaFpyeR3pZ3k52Mv5t+ug+3WKxZJ/t04pdCQj/YqkdaHYizt3UP5qAjd9YmT/6hf8Q5turkKphlK+P75/eG3v+m6ulNu9vnft4Jx4jnRNJud1L3QTwO2bH97b3/fG5At39u/tfHok/j3bdMLnSzP0rkSRvY5NsdhFl3cSdtIu0mOkL+/Me6HrOCz8broie9mcAp8v3c30InXK1ZJquh5n19Xr0ZXQo065WpJ0qaUnDc1Me72U9rgx0CsIe/3FyFq0G0ZpWbsbcVd0LA/har76XJ+/UWOzMW/hWovW/IbQ1Dc31od5o2un1z3tyfyc1Ts7yq3qRFBs75W5rO61vJbX8lpeS1jqvbnuhL50vW7g5b0LsjffWE29/UxGFofblUdLuRt7M5+mbM+/TH16K/J4qbFI3Fo4GJGYNunK0stw5fVc9GTClgz9Bvr6cnolDWV1qFcJz6dX0IIM7+rycuhmxb//40bteKzgh94Yi3/k+PFLN958Kha7NCQ1CqfXN1d6zx6Mj48fi5MxIIx/xBOvhPFLN86/zxc+lNbIW2jT66P/ciap6pKEiHKsVrtxnivf4SWtcbLCvt9vKc+OJQMqEHpyabQ2yjEaXk6jLuz6V8MfSV5O4VMkHD8+KjAO7NbrEOAiWolJsVBlQs9SR33Gp0NCZDaGAlf+13RARULv+VGfkVFjc3CATMq4YBn0gQSgMuGxYwjxBn2Zi83BSKHb9/jSUilADUKEODr6Z/K+QU2qyMpsO5jgSLRBTcKxAJF0jlspNbMkxMvMBoCX5QB1CH2PyiEOxNu0iM0EgM8kAXUI/X4RyT/5du9WiI3iRiFdWS3C8ZrgbtwDksEazrIk2Qh1CXFTrL0Jr3U/0YA34Zi0P0oDahJiO63d5duGO1kRXjSmoA09QtxljMKLXQ9Q4T2ng4+Xz7gnPC7Yqdv1VGiFkIJMpaa6hFiJNRiium2JEBqB18AUWqEBIW6J4E8tX8/OS09Q4QOVimoTikp02SfCcAYPgaU7e0NC3O2/gQuweD17SOgN1kjk+0IzQjx2q2X51zuQlvAjqtVTn3AcE36HS3C32g8TX9wQ1IzUgBDMFHyNO28KC9z44+WBEWIzHWUuRXUjbf4FMksXdgjBm97lf2LrAnN7WLtUAzQirI1yizZWw5AYgUVu3Ay/HSCh0BBdbbrBkA0PupUGNHYIYfjtagUcYtbx0Pfy4AmhR2w6IsR72XCY508DJIQ+Hy+7uVquwZ0FJI5UG9HYIXzqtrvAhHDsc5CEY3x3EXMm7P+IMP6SISuEw7DSARFuvDSEpxLrqS8N/gcchi+9y//ItgXW2YbQHwIhXt63fMaQyPDHNK57fNg2xBNQxenhqzBqg+u/8VrpAOcW48JKjbNwN1w+LGIorHcbEsL8EGZPziKI4JAV/qjYXRgQQmfxlK+AfYHJBZ6AKroa83UaaIauXCl1NbihK06BjQnJ1kXo+hR7gt8AA98HgyIUlmkcBixs86+4fGYwhMd5I3W5cQHpTMCbDohQWIdyuflEUgDhYY2SN9UmHONXS52ttCGBMwfN4KOSr9ElxN09UaGrYXcgJBkX7nNVFoV1Ccf4Vug6mhZOHuAuSUWJuoSX+G0Z13FRVeGXVGiJmoQ43IRE1DgP3yPHR/As0TVhEDJEw/dcLWBQaQGhckCNXkyUGE4zgLAvErjXDD5L26kW4RjvRx0OSRmBl8HwULqyOoQ1bkDqPiIKCU3fGDR6WX+qE32JbLT2BnnjgM5d0KxCgRYlm6I6IQakGhxYMDs9jtdUQFQmxIA0lt3VYn6E0Bwm2/KIyoQ+YG2UeNEBNcJAOvSt7aosoiIh0mDtBg1jH1gcO5IWfW92w+/7n51JZVQ8UXLJV+B3zHsGEQAdg4iWF78dS0NUI6yN1hgXM3hAz1C5nDgr5fR9DAXC8eP+oSfu6PsQzq/zCQX9HEnfJp8skSYcH79Uu/EdV7q7FdJEEY/gL8//bWw8Xo4RwmQZq52/K5Q8kLFalHSzonz+/t3zb8YJfuZu7AOenL/7fqjQwZ13CkvZ/VFuT4HDTa5QTUxgZkOGn3Rg3iXjlsPlbQXpukqrsDnEBihIz0Xqj8Hm0kuXal8yN6SULDVfMrxAyr2JfmNtqa2fhmervbnW6E/0Bplm6H++9P0ElqgevAAAAABJRU5ErkJggg=="/>
            <p:cNvSpPr>
              <a:spLocks noChangeAspect="1" noChangeArrowheads="1"/>
            </p:cNvSpPr>
            <p:nvPr/>
          </p:nvSpPr>
          <p:spPr bwMode="auto">
            <a:xfrm>
              <a:off x="155575" y="4789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pic>
          <p:nvPicPr>
            <p:cNvPr id="2062" name="Picture 14" descr="Strukturformel von Erlotinib"/>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4081" y="3548370"/>
              <a:ext cx="1565591" cy="630877"/>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1813025" y="1388130"/>
              <a:ext cx="1822871" cy="369332"/>
            </a:xfrm>
            <a:prstGeom prst="rect">
              <a:avLst/>
            </a:prstGeom>
            <a:noFill/>
          </p:spPr>
          <p:txBody>
            <a:bodyPr wrap="none" rtlCol="0">
              <a:spAutoFit/>
            </a:bodyPr>
            <a:lstStyle/>
            <a:p>
              <a:r>
                <a:rPr lang="de-DE" b="1" dirty="0" smtClean="0"/>
                <a:t>Feature </a:t>
              </a:r>
              <a:r>
                <a:rPr lang="de-DE" b="1" dirty="0" err="1" smtClean="0"/>
                <a:t>selection</a:t>
              </a:r>
              <a:endParaRPr lang="de-DE" b="1" dirty="0"/>
            </a:p>
          </p:txBody>
        </p:sp>
        <p:sp>
          <p:nvSpPr>
            <p:cNvPr id="10" name="TextBox 9"/>
            <p:cNvSpPr txBox="1"/>
            <p:nvPr/>
          </p:nvSpPr>
          <p:spPr>
            <a:xfrm>
              <a:off x="1835696" y="1964194"/>
              <a:ext cx="1827488" cy="1169551"/>
            </a:xfrm>
            <a:prstGeom prst="rect">
              <a:avLst/>
            </a:prstGeom>
            <a:noFill/>
          </p:spPr>
          <p:txBody>
            <a:bodyPr wrap="none" rtlCol="0">
              <a:spAutoFit/>
            </a:bodyPr>
            <a:lstStyle/>
            <a:p>
              <a:pPr marL="285750" indent="-285750">
                <a:buFont typeface="Arial" panose="020B0604020202020204" pitchFamily="34" charset="0"/>
                <a:buChar char="•"/>
              </a:pPr>
              <a:r>
                <a:rPr lang="de-DE" sz="1400" dirty="0" smtClean="0"/>
                <a:t>Gene </a:t>
              </a:r>
              <a:r>
                <a:rPr lang="de-DE" sz="1400" dirty="0" err="1" smtClean="0"/>
                <a:t>expression</a:t>
              </a:r>
              <a:endParaRPr lang="de-DE" sz="1400" dirty="0" smtClean="0"/>
            </a:p>
            <a:p>
              <a:pPr marL="285750" indent="-285750">
                <a:buFont typeface="Arial" panose="020B0604020202020204" pitchFamily="34" charset="0"/>
                <a:buChar char="•"/>
              </a:pPr>
              <a:r>
                <a:rPr lang="de-DE" sz="1400" dirty="0" smtClean="0"/>
                <a:t>Protein </a:t>
              </a:r>
              <a:r>
                <a:rPr lang="de-DE" sz="1400" dirty="0" err="1" smtClean="0"/>
                <a:t>expression</a:t>
              </a:r>
              <a:endParaRPr lang="de-DE" sz="1400" dirty="0" smtClean="0"/>
            </a:p>
            <a:p>
              <a:pPr marL="285750" indent="-285750">
                <a:buFont typeface="Arial" panose="020B0604020202020204" pitchFamily="34" charset="0"/>
                <a:buChar char="•"/>
              </a:pPr>
              <a:r>
                <a:rPr lang="de-DE" sz="1400" dirty="0" smtClean="0"/>
                <a:t>CNV</a:t>
              </a:r>
            </a:p>
            <a:p>
              <a:pPr marL="285750" indent="-285750">
                <a:buFont typeface="Arial" panose="020B0604020202020204" pitchFamily="34" charset="0"/>
                <a:buChar char="•"/>
              </a:pPr>
              <a:r>
                <a:rPr lang="de-DE" sz="1400" dirty="0" smtClean="0"/>
                <a:t>SNPs</a:t>
              </a:r>
            </a:p>
            <a:p>
              <a:pPr marL="285750" indent="-285750">
                <a:buFont typeface="Arial" panose="020B0604020202020204" pitchFamily="34" charset="0"/>
                <a:buChar char="•"/>
              </a:pPr>
              <a:r>
                <a:rPr lang="de-DE" sz="1400" dirty="0" err="1" smtClean="0"/>
                <a:t>Methylation</a:t>
              </a:r>
              <a:endParaRPr lang="de-DE" sz="1400" dirty="0"/>
            </a:p>
          </p:txBody>
        </p:sp>
        <p:sp>
          <p:nvSpPr>
            <p:cNvPr id="13" name="TextBox 12"/>
            <p:cNvSpPr txBox="1"/>
            <p:nvPr/>
          </p:nvSpPr>
          <p:spPr>
            <a:xfrm>
              <a:off x="1835696" y="3188330"/>
              <a:ext cx="1938800" cy="954107"/>
            </a:xfrm>
            <a:prstGeom prst="rect">
              <a:avLst/>
            </a:prstGeom>
            <a:noFill/>
          </p:spPr>
          <p:txBody>
            <a:bodyPr wrap="none" rtlCol="0">
              <a:spAutoFit/>
            </a:bodyPr>
            <a:lstStyle/>
            <a:p>
              <a:pPr marL="285750" indent="-285750">
                <a:buFont typeface="Arial" panose="020B0604020202020204" pitchFamily="34" charset="0"/>
                <a:buChar char="•"/>
              </a:pPr>
              <a:r>
                <a:rPr lang="de-DE" sz="1400" dirty="0" err="1" smtClean="0"/>
                <a:t>Structure</a:t>
              </a:r>
              <a:endParaRPr lang="de-DE" sz="1400" dirty="0" smtClean="0"/>
            </a:p>
            <a:p>
              <a:pPr marL="285750" indent="-285750">
                <a:buFont typeface="Arial" panose="020B0604020202020204" pitchFamily="34" charset="0"/>
                <a:buChar char="•"/>
              </a:pPr>
              <a:r>
                <a:rPr lang="de-DE" sz="1400" dirty="0" smtClean="0"/>
                <a:t>Chemical </a:t>
              </a:r>
              <a:r>
                <a:rPr lang="de-DE" sz="1400" dirty="0" err="1" smtClean="0"/>
                <a:t>properties</a:t>
              </a:r>
              <a:endParaRPr lang="de-DE" sz="1400" dirty="0" smtClean="0"/>
            </a:p>
            <a:p>
              <a:pPr marL="285750" indent="-285750">
                <a:buFont typeface="Arial" panose="020B0604020202020204" pitchFamily="34" charset="0"/>
                <a:buChar char="•"/>
              </a:pPr>
              <a:r>
                <a:rPr lang="de-DE" sz="1400" dirty="0" err="1" smtClean="0"/>
                <a:t>Physical</a:t>
              </a:r>
              <a:r>
                <a:rPr lang="de-DE" sz="1400" dirty="0" smtClean="0"/>
                <a:t> </a:t>
              </a:r>
              <a:r>
                <a:rPr lang="de-DE" sz="1400" dirty="0" err="1" smtClean="0"/>
                <a:t>properties</a:t>
              </a:r>
              <a:endParaRPr lang="de-DE" sz="1400" dirty="0" smtClean="0"/>
            </a:p>
            <a:p>
              <a:pPr marL="285750" indent="-285750">
                <a:buFont typeface="Arial" panose="020B0604020202020204" pitchFamily="34" charset="0"/>
                <a:buChar char="•"/>
              </a:pPr>
              <a:r>
                <a:rPr lang="de-DE" sz="1400" dirty="0" smtClean="0"/>
                <a:t>Drug </a:t>
              </a:r>
              <a:r>
                <a:rPr lang="de-DE" sz="1400" dirty="0" err="1" smtClean="0"/>
                <a:t>targets</a:t>
              </a:r>
              <a:endParaRPr lang="de-DE" sz="1400" dirty="0" smtClean="0"/>
            </a:p>
          </p:txBody>
        </p:sp>
        <p:sp>
          <p:nvSpPr>
            <p:cNvPr id="14" name="TextBox 13"/>
            <p:cNvSpPr txBox="1"/>
            <p:nvPr/>
          </p:nvSpPr>
          <p:spPr>
            <a:xfrm>
              <a:off x="4981377" y="1388130"/>
              <a:ext cx="1042273" cy="369332"/>
            </a:xfrm>
            <a:prstGeom prst="rect">
              <a:avLst/>
            </a:prstGeom>
            <a:noFill/>
          </p:spPr>
          <p:txBody>
            <a:bodyPr wrap="none" rtlCol="0">
              <a:spAutoFit/>
            </a:bodyPr>
            <a:lstStyle/>
            <a:p>
              <a:r>
                <a:rPr lang="de-DE" b="1" dirty="0" err="1" smtClean="0"/>
                <a:t>Methods</a:t>
              </a:r>
              <a:endParaRPr lang="de-DE" b="1" dirty="0"/>
            </a:p>
          </p:txBody>
        </p:sp>
        <p:sp>
          <p:nvSpPr>
            <p:cNvPr id="15" name="TextBox 14"/>
            <p:cNvSpPr txBox="1"/>
            <p:nvPr/>
          </p:nvSpPr>
          <p:spPr>
            <a:xfrm>
              <a:off x="7202135" y="1388130"/>
              <a:ext cx="870751" cy="369332"/>
            </a:xfrm>
            <a:prstGeom prst="rect">
              <a:avLst/>
            </a:prstGeom>
            <a:noFill/>
          </p:spPr>
          <p:txBody>
            <a:bodyPr wrap="none" rtlCol="0">
              <a:spAutoFit/>
            </a:bodyPr>
            <a:lstStyle/>
            <a:p>
              <a:r>
                <a:rPr lang="de-DE" b="1" dirty="0" smtClean="0"/>
                <a:t>Output</a:t>
              </a:r>
              <a:endParaRPr lang="de-DE" b="1" dirty="0"/>
            </a:p>
          </p:txBody>
        </p:sp>
        <p:sp>
          <p:nvSpPr>
            <p:cNvPr id="16" name="TextBox 15"/>
            <p:cNvSpPr txBox="1"/>
            <p:nvPr/>
          </p:nvSpPr>
          <p:spPr>
            <a:xfrm>
              <a:off x="370296" y="1388130"/>
              <a:ext cx="696024" cy="369332"/>
            </a:xfrm>
            <a:prstGeom prst="rect">
              <a:avLst/>
            </a:prstGeom>
            <a:noFill/>
          </p:spPr>
          <p:txBody>
            <a:bodyPr wrap="none" rtlCol="0">
              <a:spAutoFit/>
            </a:bodyPr>
            <a:lstStyle/>
            <a:p>
              <a:r>
                <a:rPr lang="de-DE" b="1" dirty="0" smtClean="0"/>
                <a:t>Input</a:t>
              </a:r>
              <a:endParaRPr lang="de-DE" b="1" dirty="0"/>
            </a:p>
          </p:txBody>
        </p:sp>
        <p:pic>
          <p:nvPicPr>
            <p:cNvPr id="18" name="Picture 16" descr="Bildergebnis für cell line ic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343" y="2044586"/>
              <a:ext cx="606235" cy="57554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6" descr="Bildergebnis für cell line ic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9743" y="2196986"/>
              <a:ext cx="606235" cy="575540"/>
            </a:xfrm>
            <a:prstGeom prst="rect">
              <a:avLst/>
            </a:prstGeom>
            <a:noFill/>
            <a:extLst>
              <a:ext uri="{909E8E84-426E-40DD-AFC4-6F175D3DCCD1}">
                <a14:hiddenFill xmlns:a14="http://schemas.microsoft.com/office/drawing/2010/main">
                  <a:solidFill>
                    <a:srgbClr val="FFFFFF"/>
                  </a:solidFill>
                </a14:hiddenFill>
              </a:ext>
            </a:extLst>
          </p:spPr>
        </p:pic>
        <p:sp>
          <p:nvSpPr>
            <p:cNvPr id="11" name="AutoShape 18" descr="Drugs free icon"/>
            <p:cNvSpPr>
              <a:spLocks noChangeAspect="1" noChangeArrowheads="1"/>
            </p:cNvSpPr>
            <p:nvPr/>
          </p:nvSpPr>
          <p:spPr bwMode="auto">
            <a:xfrm>
              <a:off x="307975" y="-244937"/>
              <a:ext cx="2133600" cy="2133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12" name="TextBox 11"/>
            <p:cNvSpPr txBox="1"/>
            <p:nvPr/>
          </p:nvSpPr>
          <p:spPr>
            <a:xfrm>
              <a:off x="1835696" y="4268450"/>
              <a:ext cx="2743123" cy="1446550"/>
            </a:xfrm>
            <a:prstGeom prst="rect">
              <a:avLst/>
            </a:prstGeom>
            <a:noFill/>
          </p:spPr>
          <p:txBody>
            <a:bodyPr wrap="none" rtlCol="0">
              <a:spAutoFit/>
            </a:bodyPr>
            <a:lstStyle/>
            <a:p>
              <a:r>
                <a:rPr lang="de-DE" b="1" dirty="0" smtClean="0"/>
                <a:t>Background </a:t>
              </a:r>
              <a:r>
                <a:rPr lang="de-DE" b="1" dirty="0" err="1" smtClean="0"/>
                <a:t>knowledge</a:t>
              </a:r>
              <a:endParaRPr lang="de-DE" b="1" dirty="0" smtClean="0"/>
            </a:p>
            <a:p>
              <a:pPr marL="285750" indent="-285750">
                <a:buFont typeface="Arial" panose="020B0604020202020204" pitchFamily="34" charset="0"/>
                <a:buChar char="•"/>
              </a:pPr>
              <a:endParaRPr lang="de-DE" sz="1400" dirty="0" smtClean="0"/>
            </a:p>
            <a:p>
              <a:pPr marL="285750" indent="-285750">
                <a:buFont typeface="Arial" panose="020B0604020202020204" pitchFamily="34" charset="0"/>
                <a:buChar char="•"/>
              </a:pPr>
              <a:r>
                <a:rPr lang="de-DE" sz="1400" dirty="0" err="1" smtClean="0"/>
                <a:t>Literature</a:t>
              </a:r>
              <a:r>
                <a:rPr lang="de-DE" sz="1400" dirty="0" smtClean="0"/>
                <a:t> </a:t>
              </a:r>
              <a:r>
                <a:rPr lang="de-DE" sz="1400" dirty="0" err="1" smtClean="0"/>
                <a:t>mining</a:t>
              </a:r>
              <a:endParaRPr lang="de-DE" sz="1400" dirty="0" smtClean="0"/>
            </a:p>
            <a:p>
              <a:pPr marL="285750" indent="-285750">
                <a:buFont typeface="Arial" panose="020B0604020202020204" pitchFamily="34" charset="0"/>
                <a:buChar char="•"/>
              </a:pPr>
              <a:r>
                <a:rPr lang="de-DE" sz="1400" dirty="0" smtClean="0"/>
                <a:t>Protein-protein (e.g. </a:t>
              </a:r>
              <a:r>
                <a:rPr lang="de-DE" sz="1400" dirty="0" err="1" smtClean="0"/>
                <a:t>pathways</a:t>
              </a:r>
              <a:r>
                <a:rPr lang="de-DE" sz="1400" dirty="0" smtClean="0"/>
                <a:t>)</a:t>
              </a:r>
            </a:p>
            <a:p>
              <a:pPr marL="285750" indent="-285750">
                <a:buFont typeface="Arial" panose="020B0604020202020204" pitchFamily="34" charset="0"/>
                <a:buChar char="•"/>
              </a:pPr>
              <a:r>
                <a:rPr lang="de-DE" sz="1400" dirty="0" smtClean="0"/>
                <a:t>Drug-</a:t>
              </a:r>
              <a:r>
                <a:rPr lang="de-DE" sz="1400" dirty="0" err="1" smtClean="0"/>
                <a:t>drug</a:t>
              </a:r>
              <a:r>
                <a:rPr lang="de-DE" sz="1400" dirty="0" smtClean="0"/>
                <a:t> (e.g. </a:t>
              </a:r>
              <a:r>
                <a:rPr lang="de-DE" sz="1400" dirty="0" err="1" smtClean="0"/>
                <a:t>CMap</a:t>
              </a:r>
              <a:r>
                <a:rPr lang="de-DE" sz="1400" dirty="0" smtClean="0"/>
                <a:t>)</a:t>
              </a:r>
            </a:p>
            <a:p>
              <a:pPr marL="285750" indent="-285750">
                <a:buFont typeface="Arial" panose="020B0604020202020204" pitchFamily="34" charset="0"/>
                <a:buChar char="•"/>
              </a:pPr>
              <a:r>
                <a:rPr lang="de-DE" sz="1400" dirty="0" smtClean="0"/>
                <a:t>Drug-protein (e.g. </a:t>
              </a:r>
              <a:r>
                <a:rPr lang="de-DE" sz="1400" dirty="0" err="1" smtClean="0"/>
                <a:t>ChEMBL</a:t>
              </a:r>
              <a:r>
                <a:rPr lang="de-DE" sz="1400" dirty="0" smtClean="0"/>
                <a:t>)</a:t>
              </a:r>
              <a:endParaRPr lang="de-DE" sz="1400" dirty="0"/>
            </a:p>
          </p:txBody>
        </p:sp>
        <p:sp>
          <p:nvSpPr>
            <p:cNvPr id="21" name="TextBox 9"/>
            <p:cNvSpPr txBox="1"/>
            <p:nvPr/>
          </p:nvSpPr>
          <p:spPr>
            <a:xfrm>
              <a:off x="4633391" y="2810287"/>
              <a:ext cx="1810817" cy="1169551"/>
            </a:xfrm>
            <a:prstGeom prst="rect">
              <a:avLst/>
            </a:prstGeom>
            <a:noFill/>
          </p:spPr>
          <p:txBody>
            <a:bodyPr wrap="none" rtlCol="0">
              <a:spAutoFit/>
            </a:bodyPr>
            <a:lstStyle/>
            <a:p>
              <a:pPr marL="285750" indent="-285750">
                <a:buFont typeface="Arial" panose="020B0604020202020204" pitchFamily="34" charset="0"/>
                <a:buChar char="•"/>
              </a:pPr>
              <a:r>
                <a:rPr lang="de-DE" sz="1400" dirty="0" smtClean="0"/>
                <a:t>CNN</a:t>
              </a:r>
            </a:p>
            <a:p>
              <a:pPr marL="285750" indent="-285750">
                <a:buFont typeface="Arial" panose="020B0604020202020204" pitchFamily="34" charset="0"/>
                <a:buChar char="•"/>
              </a:pPr>
              <a:r>
                <a:rPr lang="de-DE" sz="1400" dirty="0" smtClean="0"/>
                <a:t>Multiple </a:t>
              </a:r>
              <a:r>
                <a:rPr lang="de-DE" sz="1400" dirty="0" err="1" smtClean="0"/>
                <a:t>kernels</a:t>
              </a:r>
              <a:endParaRPr lang="de-DE" sz="1400" dirty="0" smtClean="0"/>
            </a:p>
            <a:p>
              <a:pPr marL="285750" indent="-285750">
                <a:buFont typeface="Arial" panose="020B0604020202020204" pitchFamily="34" charset="0"/>
                <a:buChar char="•"/>
              </a:pPr>
              <a:r>
                <a:rPr lang="de-DE" sz="1400" dirty="0" err="1" smtClean="0"/>
                <a:t>Neural</a:t>
              </a:r>
              <a:r>
                <a:rPr lang="de-DE" sz="1400" dirty="0" smtClean="0"/>
                <a:t> </a:t>
              </a:r>
              <a:r>
                <a:rPr lang="de-DE" sz="1400" dirty="0" err="1" smtClean="0"/>
                <a:t>networks</a:t>
              </a:r>
              <a:endParaRPr lang="de-DE" sz="1400" dirty="0" smtClean="0"/>
            </a:p>
            <a:p>
              <a:pPr marL="285750" indent="-285750">
                <a:buFont typeface="Arial" panose="020B0604020202020204" pitchFamily="34" charset="0"/>
                <a:buChar char="•"/>
              </a:pPr>
              <a:r>
                <a:rPr lang="de-DE" sz="1400" dirty="0" smtClean="0"/>
                <a:t>Statistical </a:t>
              </a:r>
              <a:r>
                <a:rPr lang="de-DE" sz="1400" dirty="0" err="1" smtClean="0"/>
                <a:t>learning</a:t>
              </a:r>
              <a:endParaRPr lang="de-DE" sz="1400" dirty="0" smtClean="0"/>
            </a:p>
            <a:p>
              <a:pPr marL="285750" indent="-285750">
                <a:buFont typeface="Arial" panose="020B0604020202020204" pitchFamily="34" charset="0"/>
                <a:buChar char="•"/>
              </a:pPr>
              <a:r>
                <a:rPr lang="de-DE" sz="1400" dirty="0" err="1" smtClean="0"/>
                <a:t>Regularization</a:t>
              </a:r>
              <a:endParaRPr lang="de-DE" sz="1400" dirty="0" smtClean="0"/>
            </a:p>
          </p:txBody>
        </p:sp>
        <p:cxnSp>
          <p:nvCxnSpPr>
            <p:cNvPr id="17" name="Gerade Verbindung 16"/>
            <p:cNvCxnSpPr/>
            <p:nvPr/>
          </p:nvCxnSpPr>
          <p:spPr>
            <a:xfrm>
              <a:off x="1691680" y="1423263"/>
              <a:ext cx="0" cy="421333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3" name="Gerade Verbindung 32"/>
            <p:cNvCxnSpPr/>
            <p:nvPr/>
          </p:nvCxnSpPr>
          <p:spPr>
            <a:xfrm>
              <a:off x="4572000" y="1458397"/>
              <a:ext cx="0" cy="417820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5" name="Gerade Verbindung 34"/>
            <p:cNvCxnSpPr/>
            <p:nvPr/>
          </p:nvCxnSpPr>
          <p:spPr>
            <a:xfrm>
              <a:off x="6516216" y="1460138"/>
              <a:ext cx="0" cy="4176464"/>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8" name="TextBox 9"/>
            <p:cNvSpPr txBox="1"/>
            <p:nvPr/>
          </p:nvSpPr>
          <p:spPr>
            <a:xfrm>
              <a:off x="6588224" y="1892186"/>
              <a:ext cx="2044919" cy="954107"/>
            </a:xfrm>
            <a:prstGeom prst="rect">
              <a:avLst/>
            </a:prstGeom>
            <a:noFill/>
          </p:spPr>
          <p:txBody>
            <a:bodyPr wrap="none" rtlCol="0">
              <a:spAutoFit/>
            </a:bodyPr>
            <a:lstStyle/>
            <a:p>
              <a:pPr marL="285750" indent="-285750">
                <a:buFont typeface="Arial" panose="020B0604020202020204" pitchFamily="34" charset="0"/>
                <a:buChar char="•"/>
              </a:pPr>
              <a:r>
                <a:rPr lang="de-DE" sz="1400" dirty="0" smtClean="0"/>
                <a:t>Drug </a:t>
              </a:r>
              <a:r>
                <a:rPr lang="de-DE" sz="1400" dirty="0" err="1" smtClean="0"/>
                <a:t>response</a:t>
              </a:r>
              <a:r>
                <a:rPr lang="de-DE" sz="1400" dirty="0" smtClean="0"/>
                <a:t> </a:t>
              </a:r>
              <a:r>
                <a:rPr lang="de-DE" sz="1400" dirty="0" err="1" smtClean="0"/>
                <a:t>curves</a:t>
              </a:r>
              <a:endParaRPr lang="de-DE" sz="1400" dirty="0" smtClean="0"/>
            </a:p>
            <a:p>
              <a:pPr marL="285750" indent="-285750">
                <a:buFont typeface="Arial" panose="020B0604020202020204" pitchFamily="34" charset="0"/>
                <a:buChar char="•"/>
              </a:pPr>
              <a:r>
                <a:rPr lang="de-DE" sz="1400" dirty="0" smtClean="0"/>
                <a:t>IC50</a:t>
              </a:r>
            </a:p>
            <a:p>
              <a:pPr marL="285750" indent="-285750">
                <a:buFont typeface="Arial" panose="020B0604020202020204" pitchFamily="34" charset="0"/>
                <a:buChar char="•"/>
              </a:pPr>
              <a:r>
                <a:rPr lang="de-DE" sz="1400" dirty="0" smtClean="0"/>
                <a:t>Drug Ligand </a:t>
              </a:r>
              <a:r>
                <a:rPr lang="de-DE" sz="1400" dirty="0" err="1" smtClean="0"/>
                <a:t>binding</a:t>
              </a:r>
              <a:endParaRPr lang="de-DE" sz="1400" dirty="0" smtClean="0"/>
            </a:p>
            <a:p>
              <a:pPr marL="285750" indent="-285750">
                <a:buFont typeface="Arial" panose="020B0604020202020204" pitchFamily="34" charset="0"/>
                <a:buChar char="•"/>
              </a:pPr>
              <a:r>
                <a:rPr lang="de-DE" sz="1400" dirty="0" smtClean="0"/>
                <a:t>Tumor </a:t>
              </a:r>
              <a:r>
                <a:rPr lang="de-DE" sz="1400" dirty="0" err="1" smtClean="0"/>
                <a:t>volume</a:t>
              </a:r>
              <a:endParaRPr lang="de-DE" sz="1400" dirty="0"/>
            </a:p>
          </p:txBody>
        </p:sp>
        <p:grpSp>
          <p:nvGrpSpPr>
            <p:cNvPr id="59" name="Gruppieren 58"/>
            <p:cNvGrpSpPr/>
            <p:nvPr/>
          </p:nvGrpSpPr>
          <p:grpSpPr>
            <a:xfrm>
              <a:off x="6793343" y="2756282"/>
              <a:ext cx="2027129" cy="1680720"/>
              <a:chOff x="6793343" y="3044424"/>
              <a:chExt cx="2027129" cy="1680720"/>
            </a:xfrm>
          </p:grpSpPr>
          <p:pic>
            <p:nvPicPr>
              <p:cNvPr id="47" name="Picture 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793343" y="3044424"/>
                <a:ext cx="2027129" cy="16807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49" name="Gerade Verbindung 48"/>
              <p:cNvCxnSpPr/>
              <p:nvPr/>
            </p:nvCxnSpPr>
            <p:spPr>
              <a:xfrm>
                <a:off x="7092280" y="3894128"/>
                <a:ext cx="864096"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4" name="Gerade Verbindung 53"/>
              <p:cNvCxnSpPr/>
              <p:nvPr/>
            </p:nvCxnSpPr>
            <p:spPr>
              <a:xfrm>
                <a:off x="7956376" y="3884784"/>
                <a:ext cx="0" cy="624336"/>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6" name="Gerade Verbindung 55"/>
              <p:cNvCxnSpPr/>
              <p:nvPr/>
            </p:nvCxnSpPr>
            <p:spPr>
              <a:xfrm>
                <a:off x="7986194" y="3894128"/>
                <a:ext cx="288032" cy="0"/>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58" name="Gerade Verbindung 57"/>
              <p:cNvCxnSpPr/>
              <p:nvPr/>
            </p:nvCxnSpPr>
            <p:spPr>
              <a:xfrm>
                <a:off x="8274226" y="3884784"/>
                <a:ext cx="0" cy="624336"/>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grpSp>
        <p:pic>
          <p:nvPicPr>
            <p:cNvPr id="2051"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606398" y="4467051"/>
              <a:ext cx="2401017" cy="12224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36" name="CustomShape 1"/>
          <p:cNvSpPr/>
          <p:nvPr/>
        </p:nvSpPr>
        <p:spPr>
          <a:xfrm>
            <a:off x="640080" y="228600"/>
            <a:ext cx="7863120" cy="521766"/>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r>
              <a:rPr lang="en-US" sz="2800" spc="-1" dirty="0" smtClean="0">
                <a:solidFill>
                  <a:srgbClr val="FFFFFF"/>
                </a:solidFill>
                <a:latin typeface="Calibri" panose="020F0502020204030204" pitchFamily="34" charset="0"/>
                <a:ea typeface="DejaVu Sans"/>
                <a:cs typeface="Calibri" panose="020F0502020204030204" pitchFamily="34" charset="0"/>
              </a:rPr>
              <a:t>ML-MED</a:t>
            </a:r>
            <a:endParaRPr lang="en-US" sz="2800" spc="-1" dirty="0">
              <a:solidFill>
                <a:srgbClr val="FFFFFF"/>
              </a:solidFill>
              <a:latin typeface="Calibri" panose="020F0502020204030204" pitchFamily="34" charset="0"/>
              <a:ea typeface="DejaVu Sans"/>
              <a:cs typeface="Calibri" panose="020F0502020204030204" pitchFamily="34" charset="0"/>
            </a:endParaRPr>
          </a:p>
        </p:txBody>
      </p:sp>
      <p:pic>
        <p:nvPicPr>
          <p:cNvPr id="37" name="Picture 6"/>
          <p:cNvPicPr>
            <a:picLocks noChangeAspect="1" noChangeArrowheads="1"/>
          </p:cNvPicPr>
          <p:nvPr/>
        </p:nvPicPr>
        <p:blipFill>
          <a:blip r:embed="rId8" cstate="print"/>
          <a:srcRect/>
          <a:stretch>
            <a:fillRect/>
          </a:stretch>
        </p:blipFill>
        <p:spPr bwMode="auto">
          <a:xfrm>
            <a:off x="247657" y="5486400"/>
            <a:ext cx="1168625" cy="1233708"/>
          </a:xfrm>
          <a:prstGeom prst="rect">
            <a:avLst/>
          </a:prstGeom>
          <a:noFill/>
          <a:ln w="9525">
            <a:noFill/>
            <a:miter lim="800000"/>
            <a:headEnd/>
            <a:tailEnd/>
          </a:ln>
        </p:spPr>
      </p:pic>
      <p:pic>
        <p:nvPicPr>
          <p:cNvPr id="39" name="Picture 11"/>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689607" y="5833770"/>
            <a:ext cx="1000287" cy="9276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40" name="Picture 2" descr="https://www.microdiscovery.de/files/templates/images/logo.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963219" y="6286220"/>
            <a:ext cx="3818581" cy="475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735416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stomShape 1"/>
          <p:cNvSpPr/>
          <p:nvPr/>
        </p:nvSpPr>
        <p:spPr>
          <a:xfrm>
            <a:off x="640080" y="228600"/>
            <a:ext cx="7863120" cy="521766"/>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r>
              <a:rPr lang="en-US" sz="2800" spc="-1" dirty="0" smtClean="0">
                <a:solidFill>
                  <a:srgbClr val="FFFFFF"/>
                </a:solidFill>
                <a:latin typeface="Calibri" panose="020F0502020204030204" pitchFamily="34" charset="0"/>
                <a:ea typeface="DejaVu Sans"/>
                <a:cs typeface="Calibri" panose="020F0502020204030204" pitchFamily="34" charset="0"/>
              </a:rPr>
              <a:t>Prediction of drug sensitivity</a:t>
            </a:r>
            <a:endParaRPr lang="en-US" sz="2800" spc="-1" dirty="0">
              <a:solidFill>
                <a:srgbClr val="FFFFFF"/>
              </a:solidFill>
              <a:latin typeface="Calibri" panose="020F0502020204030204" pitchFamily="34" charset="0"/>
              <a:ea typeface="DejaVu Sans"/>
              <a:cs typeface="Calibri" panose="020F0502020204030204" pitchFamily="34" charset="0"/>
            </a:endParaRPr>
          </a:p>
        </p:txBody>
      </p:sp>
      <p:sp>
        <p:nvSpPr>
          <p:cNvPr id="10" name="TextBox 9"/>
          <p:cNvSpPr txBox="1"/>
          <p:nvPr/>
        </p:nvSpPr>
        <p:spPr>
          <a:xfrm>
            <a:off x="83344" y="1061762"/>
            <a:ext cx="4953000" cy="400110"/>
          </a:xfrm>
          <a:prstGeom prst="rect">
            <a:avLst/>
          </a:prstGeom>
          <a:noFill/>
        </p:spPr>
        <p:txBody>
          <a:bodyPr wrap="square" rtlCol="0">
            <a:spAutoFit/>
          </a:bodyPr>
          <a:lstStyle/>
          <a:p>
            <a:r>
              <a:rPr lang="en-US" sz="2000" dirty="0" smtClean="0">
                <a:latin typeface="Calibri" panose="020F0502020204030204" pitchFamily="34" charset="0"/>
                <a:cs typeface="Calibri" panose="020F0502020204030204" pitchFamily="34" charset="0"/>
              </a:rPr>
              <a:t>IC50 </a:t>
            </a:r>
            <a:r>
              <a:rPr lang="en-US" sz="2000" dirty="0">
                <a:latin typeface="Calibri" panose="020F0502020204030204" pitchFamily="34" charset="0"/>
                <a:cs typeface="Calibri" panose="020F0502020204030204" pitchFamily="34" charset="0"/>
              </a:rPr>
              <a:t>= half </a:t>
            </a:r>
            <a:r>
              <a:rPr lang="en-US" sz="2000" dirty="0" smtClean="0">
                <a:latin typeface="Calibri" panose="020F0502020204030204" pitchFamily="34" charset="0"/>
                <a:cs typeface="Calibri" panose="020F0502020204030204" pitchFamily="34" charset="0"/>
              </a:rPr>
              <a:t>maximal inhibitory concentration</a:t>
            </a:r>
            <a:endParaRPr lang="de-DE" sz="2000" dirty="0">
              <a:latin typeface="Calibri" panose="020F0502020204030204" pitchFamily="34" charset="0"/>
              <a:cs typeface="Calibri" panose="020F0502020204030204" pitchFamily="34" charset="0"/>
            </a:endParaRPr>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85280" y="786572"/>
            <a:ext cx="2781300" cy="1946910"/>
          </a:xfrm>
          <a:prstGeom prst="rect">
            <a:avLst/>
          </a:prstGeom>
        </p:spPr>
      </p:pic>
      <p:sp>
        <p:nvSpPr>
          <p:cNvPr id="13" name="Rectangle 12"/>
          <p:cNvSpPr/>
          <p:nvPr/>
        </p:nvSpPr>
        <p:spPr>
          <a:xfrm>
            <a:off x="83344" y="1539975"/>
            <a:ext cx="4572000" cy="307777"/>
          </a:xfrm>
          <a:prstGeom prst="rect">
            <a:avLst/>
          </a:prstGeom>
        </p:spPr>
        <p:txBody>
          <a:bodyPr>
            <a:spAutoFit/>
          </a:bodyPr>
          <a:lstStyle/>
          <a:p>
            <a:r>
              <a:rPr lang="en-US" sz="1400" dirty="0">
                <a:latin typeface="Calibri" panose="020F0502020204030204" pitchFamily="34" charset="0"/>
                <a:cs typeface="Calibri" panose="020F0502020204030204" pitchFamily="34" charset="0"/>
              </a:rPr>
              <a:t>https://docs.thunor.net/dose-response-parameters</a:t>
            </a:r>
          </a:p>
        </p:txBody>
      </p:sp>
    </p:spTree>
    <p:extLst>
      <p:ext uri="{BB962C8B-B14F-4D97-AF65-F5344CB8AC3E}">
        <p14:creationId xmlns:p14="http://schemas.microsoft.com/office/powerpoint/2010/main" val="195783776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stomShape 1"/>
          <p:cNvSpPr/>
          <p:nvPr/>
        </p:nvSpPr>
        <p:spPr>
          <a:xfrm>
            <a:off x="640080" y="228600"/>
            <a:ext cx="7863120" cy="521766"/>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r>
              <a:rPr lang="en-US" sz="2800" spc="-1" dirty="0" smtClean="0">
                <a:solidFill>
                  <a:srgbClr val="FFFFFF"/>
                </a:solidFill>
                <a:latin typeface="Calibri" panose="020F0502020204030204" pitchFamily="34" charset="0"/>
                <a:ea typeface="DejaVu Sans"/>
                <a:cs typeface="Calibri" panose="020F0502020204030204" pitchFamily="34" charset="0"/>
              </a:rPr>
              <a:t>Prediction of drug sensitivity</a:t>
            </a:r>
            <a:endParaRPr lang="en-US" sz="2800" spc="-1" dirty="0">
              <a:solidFill>
                <a:srgbClr val="FFFFFF"/>
              </a:solidFill>
              <a:latin typeface="Calibri" panose="020F0502020204030204" pitchFamily="34" charset="0"/>
              <a:ea typeface="DejaVu Sans"/>
              <a:cs typeface="Calibri" panose="020F0502020204030204" pitchFamily="34" charset="0"/>
            </a:endParaRPr>
          </a:p>
        </p:txBody>
      </p:sp>
      <p:pic>
        <p:nvPicPr>
          <p:cNvPr id="6" name="Picture 5"/>
          <p:cNvPicPr>
            <a:picLocks noChangeAspect="1"/>
          </p:cNvPicPr>
          <p:nvPr/>
        </p:nvPicPr>
        <p:blipFill>
          <a:blip r:embed="rId3"/>
          <a:stretch>
            <a:fillRect/>
          </a:stretch>
        </p:blipFill>
        <p:spPr>
          <a:xfrm>
            <a:off x="-360" y="2819400"/>
            <a:ext cx="9144000" cy="742462"/>
          </a:xfrm>
          <a:prstGeom prst="rect">
            <a:avLst/>
          </a:prstGeom>
        </p:spPr>
      </p:pic>
      <p:pic>
        <p:nvPicPr>
          <p:cNvPr id="7" name="Picture 6"/>
          <p:cNvPicPr>
            <a:picLocks noChangeAspect="1"/>
          </p:cNvPicPr>
          <p:nvPr/>
        </p:nvPicPr>
        <p:blipFill rotWithShape="1">
          <a:blip r:embed="rId4"/>
          <a:srcRect t="19503" r="23525"/>
          <a:stretch/>
        </p:blipFill>
        <p:spPr>
          <a:xfrm>
            <a:off x="76200" y="3561862"/>
            <a:ext cx="4953000" cy="3276600"/>
          </a:xfrm>
          <a:prstGeom prst="rect">
            <a:avLst/>
          </a:prstGeom>
        </p:spPr>
      </p:pic>
      <p:sp>
        <p:nvSpPr>
          <p:cNvPr id="10" name="TextBox 9"/>
          <p:cNvSpPr txBox="1"/>
          <p:nvPr/>
        </p:nvSpPr>
        <p:spPr>
          <a:xfrm>
            <a:off x="83344" y="1061762"/>
            <a:ext cx="4953000" cy="400110"/>
          </a:xfrm>
          <a:prstGeom prst="rect">
            <a:avLst/>
          </a:prstGeom>
          <a:noFill/>
        </p:spPr>
        <p:txBody>
          <a:bodyPr wrap="square" rtlCol="0">
            <a:spAutoFit/>
          </a:bodyPr>
          <a:lstStyle/>
          <a:p>
            <a:r>
              <a:rPr lang="en-US" sz="2000" dirty="0" smtClean="0">
                <a:latin typeface="Calibri" panose="020F0502020204030204" pitchFamily="34" charset="0"/>
                <a:cs typeface="Calibri" panose="020F0502020204030204" pitchFamily="34" charset="0"/>
              </a:rPr>
              <a:t>IC50 </a:t>
            </a:r>
            <a:r>
              <a:rPr lang="en-US" sz="2000" dirty="0">
                <a:latin typeface="Calibri" panose="020F0502020204030204" pitchFamily="34" charset="0"/>
                <a:cs typeface="Calibri" panose="020F0502020204030204" pitchFamily="34" charset="0"/>
              </a:rPr>
              <a:t>= half </a:t>
            </a:r>
            <a:r>
              <a:rPr lang="en-US" sz="2000" dirty="0" smtClean="0">
                <a:latin typeface="Calibri" panose="020F0502020204030204" pitchFamily="34" charset="0"/>
                <a:cs typeface="Calibri" panose="020F0502020204030204" pitchFamily="34" charset="0"/>
              </a:rPr>
              <a:t>maximal inhibitory concentration</a:t>
            </a:r>
            <a:endParaRPr lang="de-DE" sz="2000" dirty="0">
              <a:latin typeface="Calibri" panose="020F0502020204030204" pitchFamily="34" charset="0"/>
              <a:cs typeface="Calibri" panose="020F0502020204030204" pitchFamily="34" charset="0"/>
            </a:endParaRPr>
          </a:p>
        </p:txBody>
      </p:sp>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85280" y="786572"/>
            <a:ext cx="2781300" cy="1946910"/>
          </a:xfrm>
          <a:prstGeom prst="rect">
            <a:avLst/>
          </a:prstGeom>
        </p:spPr>
      </p:pic>
      <p:sp>
        <p:nvSpPr>
          <p:cNvPr id="13" name="Rectangle 12"/>
          <p:cNvSpPr/>
          <p:nvPr/>
        </p:nvSpPr>
        <p:spPr>
          <a:xfrm>
            <a:off x="83344" y="1539975"/>
            <a:ext cx="4572000" cy="307777"/>
          </a:xfrm>
          <a:prstGeom prst="rect">
            <a:avLst/>
          </a:prstGeom>
        </p:spPr>
        <p:txBody>
          <a:bodyPr>
            <a:spAutoFit/>
          </a:bodyPr>
          <a:lstStyle/>
          <a:p>
            <a:r>
              <a:rPr lang="en-US" sz="1400" dirty="0">
                <a:latin typeface="Calibri" panose="020F0502020204030204" pitchFamily="34" charset="0"/>
                <a:cs typeface="Calibri" panose="020F0502020204030204" pitchFamily="34" charset="0"/>
              </a:rPr>
              <a:t>https://docs.thunor.net/dose-response-parameters</a:t>
            </a:r>
          </a:p>
        </p:txBody>
      </p:sp>
    </p:spTree>
    <p:extLst>
      <p:ext uri="{BB962C8B-B14F-4D97-AF65-F5344CB8AC3E}">
        <p14:creationId xmlns:p14="http://schemas.microsoft.com/office/powerpoint/2010/main" val="3552016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7" name="Picture 3"/>
          <p:cNvPicPr/>
          <p:nvPr/>
        </p:nvPicPr>
        <p:blipFill>
          <a:blip r:embed="rId3"/>
          <a:stretch/>
        </p:blipFill>
        <p:spPr>
          <a:xfrm>
            <a:off x="744480" y="1188720"/>
            <a:ext cx="6358680" cy="1370160"/>
          </a:xfrm>
          <a:prstGeom prst="rect">
            <a:avLst/>
          </a:prstGeom>
          <a:ln>
            <a:noFill/>
          </a:ln>
        </p:spPr>
      </p:pic>
      <p:pic>
        <p:nvPicPr>
          <p:cNvPr id="209" name="Picture 5"/>
          <p:cNvPicPr/>
          <p:nvPr/>
        </p:nvPicPr>
        <p:blipFill>
          <a:blip r:embed="rId4"/>
          <a:stretch/>
        </p:blipFill>
        <p:spPr>
          <a:xfrm>
            <a:off x="434340" y="2743200"/>
            <a:ext cx="8007840" cy="2819400"/>
          </a:xfrm>
          <a:prstGeom prst="rect">
            <a:avLst/>
          </a:prstGeom>
          <a:ln>
            <a:noFill/>
          </a:ln>
        </p:spPr>
      </p:pic>
      <p:sp>
        <p:nvSpPr>
          <p:cNvPr id="210" name="CustomShape 2"/>
          <p:cNvSpPr/>
          <p:nvPr/>
        </p:nvSpPr>
        <p:spPr>
          <a:xfrm>
            <a:off x="541800" y="5715000"/>
            <a:ext cx="8145000" cy="306323"/>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400" b="0" i="1" strike="noStrike" spc="-1" dirty="0" smtClean="0">
                <a:solidFill>
                  <a:srgbClr val="000000"/>
                </a:solidFill>
                <a:latin typeface="Calibri" panose="020F0502020204030204" pitchFamily="34" charset="0"/>
                <a:ea typeface="DejaVu Sans"/>
                <a:cs typeface="Calibri" panose="020F0502020204030204" pitchFamily="34" charset="0"/>
              </a:rPr>
              <a:t>Cowen </a:t>
            </a:r>
            <a:r>
              <a:rPr lang="en-US" sz="1400" b="0" i="1" strike="noStrike" spc="-1" dirty="0">
                <a:solidFill>
                  <a:srgbClr val="000000"/>
                </a:solidFill>
                <a:latin typeface="Calibri" panose="020F0502020204030204" pitchFamily="34" charset="0"/>
                <a:ea typeface="DejaVu Sans"/>
                <a:cs typeface="Calibri" panose="020F0502020204030204" pitchFamily="34" charset="0"/>
              </a:rPr>
              <a:t>et al. </a:t>
            </a:r>
            <a:r>
              <a:rPr lang="en-US" sz="1400" i="1" spc="-1" dirty="0">
                <a:solidFill>
                  <a:srgbClr val="000000"/>
                </a:solidFill>
                <a:latin typeface="Calibri" panose="020F0502020204030204" pitchFamily="34" charset="0"/>
                <a:cs typeface="Calibri" panose="020F0502020204030204" pitchFamily="34" charset="0"/>
              </a:rPr>
              <a:t>(2017) </a:t>
            </a:r>
            <a:r>
              <a:rPr lang="en-US" sz="1400" i="1" spc="-1" dirty="0" smtClean="0">
                <a:solidFill>
                  <a:srgbClr val="000000"/>
                </a:solidFill>
                <a:latin typeface="Calibri" panose="020F0502020204030204" pitchFamily="34" charset="0"/>
                <a:cs typeface="Calibri" panose="020F0502020204030204" pitchFamily="34" charset="0"/>
              </a:rPr>
              <a:t>. Nature </a:t>
            </a:r>
            <a:r>
              <a:rPr lang="en-US" sz="1400" b="0" i="1" strike="noStrike" spc="-1" dirty="0">
                <a:solidFill>
                  <a:srgbClr val="000000"/>
                </a:solidFill>
                <a:latin typeface="Calibri" panose="020F0502020204030204" pitchFamily="34" charset="0"/>
                <a:ea typeface="DejaVu Sans"/>
                <a:cs typeface="Calibri" panose="020F0502020204030204" pitchFamily="34" charset="0"/>
              </a:rPr>
              <a:t>Reviews </a:t>
            </a:r>
            <a:r>
              <a:rPr lang="en-US" sz="1400" b="0" i="1" strike="noStrike" spc="-1" dirty="0" smtClean="0">
                <a:solidFill>
                  <a:srgbClr val="000000"/>
                </a:solidFill>
                <a:latin typeface="Calibri" panose="020F0502020204030204" pitchFamily="34" charset="0"/>
                <a:ea typeface="DejaVu Sans"/>
                <a:cs typeface="Calibri" panose="020F0502020204030204" pitchFamily="34" charset="0"/>
              </a:rPr>
              <a:t>Genetics.</a:t>
            </a:r>
            <a:endParaRPr lang="en-US" sz="1400" b="0" i="1" strike="noStrike" spc="-1" dirty="0">
              <a:latin typeface="Calibri" panose="020F0502020204030204" pitchFamily="34" charset="0"/>
              <a:cs typeface="Calibri" panose="020F0502020204030204" pitchFamily="34" charset="0"/>
            </a:endParaRPr>
          </a:p>
        </p:txBody>
      </p:sp>
      <p:sp>
        <p:nvSpPr>
          <p:cNvPr id="211" name="CustomShape 3"/>
          <p:cNvSpPr/>
          <p:nvPr/>
        </p:nvSpPr>
        <p:spPr>
          <a:xfrm>
            <a:off x="640080" y="228600"/>
            <a:ext cx="7863120" cy="521766"/>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r>
              <a:rPr lang="en-US" sz="2800" spc="-1" dirty="0">
                <a:solidFill>
                  <a:srgbClr val="FFFFFF"/>
                </a:solidFill>
                <a:latin typeface="Calibri" panose="020F0502020204030204" pitchFamily="34" charset="0"/>
                <a:ea typeface="DejaVu Sans"/>
                <a:cs typeface="Calibri" panose="020F0502020204030204" pitchFamily="34" charset="0"/>
              </a:rPr>
              <a:t>Network Propagation</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stomShape 1"/>
          <p:cNvSpPr/>
          <p:nvPr/>
        </p:nvSpPr>
        <p:spPr>
          <a:xfrm>
            <a:off x="640080" y="228600"/>
            <a:ext cx="7863120" cy="521766"/>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r>
              <a:rPr lang="en-US" sz="2800" spc="-1" dirty="0" smtClean="0">
                <a:solidFill>
                  <a:srgbClr val="FFFFFF"/>
                </a:solidFill>
                <a:latin typeface="Calibri" panose="020F0502020204030204" pitchFamily="34" charset="0"/>
                <a:ea typeface="DejaVu Sans"/>
                <a:cs typeface="Calibri" panose="020F0502020204030204" pitchFamily="34" charset="0"/>
              </a:rPr>
              <a:t>Prediction of drug sensitivity</a:t>
            </a:r>
            <a:endParaRPr lang="en-US" sz="2800" spc="-1" dirty="0">
              <a:solidFill>
                <a:srgbClr val="FFFFFF"/>
              </a:solidFill>
              <a:latin typeface="Calibri" panose="020F0502020204030204" pitchFamily="34" charset="0"/>
              <a:ea typeface="DejaVu Sans"/>
              <a:cs typeface="Calibri" panose="020F0502020204030204" pitchFamily="34" charset="0"/>
            </a:endParaRPr>
          </a:p>
        </p:txBody>
      </p:sp>
      <p:pic>
        <p:nvPicPr>
          <p:cNvPr id="6" name="Picture 5"/>
          <p:cNvPicPr>
            <a:picLocks noChangeAspect="1"/>
          </p:cNvPicPr>
          <p:nvPr/>
        </p:nvPicPr>
        <p:blipFill>
          <a:blip r:embed="rId3"/>
          <a:stretch>
            <a:fillRect/>
          </a:stretch>
        </p:blipFill>
        <p:spPr>
          <a:xfrm>
            <a:off x="-360" y="2819400"/>
            <a:ext cx="9144000" cy="742462"/>
          </a:xfrm>
          <a:prstGeom prst="rect">
            <a:avLst/>
          </a:prstGeom>
        </p:spPr>
      </p:pic>
      <p:pic>
        <p:nvPicPr>
          <p:cNvPr id="7" name="Picture 6"/>
          <p:cNvPicPr>
            <a:picLocks noChangeAspect="1"/>
          </p:cNvPicPr>
          <p:nvPr/>
        </p:nvPicPr>
        <p:blipFill rotWithShape="1">
          <a:blip r:embed="rId4"/>
          <a:srcRect t="19503" r="23525"/>
          <a:stretch/>
        </p:blipFill>
        <p:spPr>
          <a:xfrm>
            <a:off x="76200" y="3561862"/>
            <a:ext cx="4953000" cy="3276600"/>
          </a:xfrm>
          <a:prstGeom prst="rect">
            <a:avLst/>
          </a:prstGeom>
        </p:spPr>
      </p:pic>
      <p:pic>
        <p:nvPicPr>
          <p:cNvPr id="8" name="Picture 7"/>
          <p:cNvPicPr>
            <a:picLocks noChangeAspect="1"/>
          </p:cNvPicPr>
          <p:nvPr/>
        </p:nvPicPr>
        <p:blipFill>
          <a:blip r:embed="rId5"/>
          <a:stretch>
            <a:fillRect/>
          </a:stretch>
        </p:blipFill>
        <p:spPr>
          <a:xfrm>
            <a:off x="5562600" y="4194956"/>
            <a:ext cx="3200760" cy="2643506"/>
          </a:xfrm>
          <a:prstGeom prst="rect">
            <a:avLst/>
          </a:prstGeom>
        </p:spPr>
      </p:pic>
      <p:sp>
        <p:nvSpPr>
          <p:cNvPr id="9" name="TextBox 8"/>
          <p:cNvSpPr txBox="1"/>
          <p:nvPr/>
        </p:nvSpPr>
        <p:spPr>
          <a:xfrm>
            <a:off x="5959380" y="3659304"/>
            <a:ext cx="2407200" cy="400110"/>
          </a:xfrm>
          <a:prstGeom prst="rect">
            <a:avLst/>
          </a:prstGeom>
          <a:noFill/>
        </p:spPr>
        <p:txBody>
          <a:bodyPr wrap="square" rtlCol="0">
            <a:spAutoFit/>
          </a:bodyPr>
          <a:lstStyle/>
          <a:p>
            <a:r>
              <a:rPr lang="en-US" sz="2000" dirty="0" smtClean="0">
                <a:latin typeface="Gill Sans MT" panose="020B0502020104020203" pitchFamily="34" charset="0"/>
              </a:rPr>
              <a:t>Doxorubicin - BRCA</a:t>
            </a:r>
            <a:endParaRPr lang="de-DE" sz="2000" dirty="0">
              <a:latin typeface="Gill Sans MT" panose="020B0502020104020203" pitchFamily="34" charset="0"/>
            </a:endParaRPr>
          </a:p>
        </p:txBody>
      </p:sp>
      <p:sp>
        <p:nvSpPr>
          <p:cNvPr id="10" name="TextBox 9"/>
          <p:cNvSpPr txBox="1"/>
          <p:nvPr/>
        </p:nvSpPr>
        <p:spPr>
          <a:xfrm>
            <a:off x="83344" y="1061762"/>
            <a:ext cx="4953000" cy="400110"/>
          </a:xfrm>
          <a:prstGeom prst="rect">
            <a:avLst/>
          </a:prstGeom>
          <a:noFill/>
        </p:spPr>
        <p:txBody>
          <a:bodyPr wrap="square" rtlCol="0">
            <a:spAutoFit/>
          </a:bodyPr>
          <a:lstStyle/>
          <a:p>
            <a:r>
              <a:rPr lang="en-US" sz="2000" dirty="0" smtClean="0">
                <a:latin typeface="Calibri" panose="020F0502020204030204" pitchFamily="34" charset="0"/>
                <a:cs typeface="Calibri" panose="020F0502020204030204" pitchFamily="34" charset="0"/>
              </a:rPr>
              <a:t>IC50 </a:t>
            </a:r>
            <a:r>
              <a:rPr lang="en-US" sz="2000" dirty="0">
                <a:latin typeface="Calibri" panose="020F0502020204030204" pitchFamily="34" charset="0"/>
                <a:cs typeface="Calibri" panose="020F0502020204030204" pitchFamily="34" charset="0"/>
              </a:rPr>
              <a:t>= half </a:t>
            </a:r>
            <a:r>
              <a:rPr lang="en-US" sz="2000" dirty="0" smtClean="0">
                <a:latin typeface="Calibri" panose="020F0502020204030204" pitchFamily="34" charset="0"/>
                <a:cs typeface="Calibri" panose="020F0502020204030204" pitchFamily="34" charset="0"/>
              </a:rPr>
              <a:t>maximal inhibitory concentration</a:t>
            </a:r>
            <a:endParaRPr lang="de-DE" sz="2000" dirty="0">
              <a:latin typeface="Calibri" panose="020F0502020204030204" pitchFamily="34" charset="0"/>
              <a:cs typeface="Calibri" panose="020F0502020204030204" pitchFamily="34" charset="0"/>
            </a:endParaRPr>
          </a:p>
        </p:txBody>
      </p:sp>
      <p:pic>
        <p:nvPicPr>
          <p:cNvPr id="12" name="Pictur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85280" y="786572"/>
            <a:ext cx="2781300" cy="1946910"/>
          </a:xfrm>
          <a:prstGeom prst="rect">
            <a:avLst/>
          </a:prstGeom>
        </p:spPr>
      </p:pic>
      <p:sp>
        <p:nvSpPr>
          <p:cNvPr id="13" name="Rectangle 12"/>
          <p:cNvSpPr/>
          <p:nvPr/>
        </p:nvSpPr>
        <p:spPr>
          <a:xfrm>
            <a:off x="83344" y="1539975"/>
            <a:ext cx="4572000" cy="307777"/>
          </a:xfrm>
          <a:prstGeom prst="rect">
            <a:avLst/>
          </a:prstGeom>
        </p:spPr>
        <p:txBody>
          <a:bodyPr>
            <a:spAutoFit/>
          </a:bodyPr>
          <a:lstStyle/>
          <a:p>
            <a:r>
              <a:rPr lang="en-US" sz="1400" dirty="0">
                <a:latin typeface="Calibri" panose="020F0502020204030204" pitchFamily="34" charset="0"/>
                <a:cs typeface="Calibri" panose="020F0502020204030204" pitchFamily="34" charset="0"/>
              </a:rPr>
              <a:t>https://docs.thunor.net/dose-response-parameters</a:t>
            </a:r>
          </a:p>
        </p:txBody>
      </p:sp>
    </p:spTree>
    <p:extLst>
      <p:ext uri="{BB962C8B-B14F-4D97-AF65-F5344CB8AC3E}">
        <p14:creationId xmlns:p14="http://schemas.microsoft.com/office/powerpoint/2010/main" val="8111480"/>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stomShape 1"/>
          <p:cNvSpPr/>
          <p:nvPr/>
        </p:nvSpPr>
        <p:spPr>
          <a:xfrm>
            <a:off x="640080" y="228600"/>
            <a:ext cx="7863120" cy="521766"/>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r>
              <a:rPr lang="en-US" sz="2800" spc="-1" dirty="0">
                <a:solidFill>
                  <a:srgbClr val="FFFFFF"/>
                </a:solidFill>
                <a:latin typeface="Calibri" panose="020F0502020204030204" pitchFamily="34" charset="0"/>
                <a:cs typeface="Calibri" panose="020F0502020204030204" pitchFamily="34" charset="0"/>
              </a:rPr>
              <a:t>Multi-modal prediction of IC50 drug sensitivity</a:t>
            </a:r>
            <a:endParaRPr lang="en-US" sz="2800" spc="-1" dirty="0">
              <a:solidFill>
                <a:srgbClr val="FFFFFF"/>
              </a:solidFill>
              <a:latin typeface="Calibri" panose="020F0502020204030204" pitchFamily="34" charset="0"/>
              <a:ea typeface="DejaVu Sans"/>
              <a:cs typeface="Calibri" panose="020F0502020204030204" pitchFamily="34" charset="0"/>
            </a:endParaRPr>
          </a:p>
        </p:txBody>
      </p:sp>
      <p:pic>
        <p:nvPicPr>
          <p:cNvPr id="4" name="Picture 3"/>
          <p:cNvPicPr>
            <a:picLocks noChangeAspect="1"/>
          </p:cNvPicPr>
          <p:nvPr/>
        </p:nvPicPr>
        <p:blipFill>
          <a:blip r:embed="rId3"/>
          <a:stretch>
            <a:fillRect/>
          </a:stretch>
        </p:blipFill>
        <p:spPr>
          <a:xfrm>
            <a:off x="0" y="2769637"/>
            <a:ext cx="9144000" cy="3554963"/>
          </a:xfrm>
          <a:prstGeom prst="rect">
            <a:avLst/>
          </a:prstGeom>
        </p:spPr>
      </p:pic>
      <p:sp>
        <p:nvSpPr>
          <p:cNvPr id="5" name="Rectangle 4"/>
          <p:cNvSpPr/>
          <p:nvPr/>
        </p:nvSpPr>
        <p:spPr>
          <a:xfrm>
            <a:off x="533400" y="1295400"/>
            <a:ext cx="8077200" cy="830997"/>
          </a:xfrm>
          <a:prstGeom prst="rect">
            <a:avLst/>
          </a:prstGeom>
        </p:spPr>
        <p:txBody>
          <a:bodyPr wrap="square">
            <a:spAutoFit/>
          </a:bodyPr>
          <a:lstStyle/>
          <a:p>
            <a:r>
              <a:rPr lang="en-US" sz="2400" b="1" dirty="0" err="1">
                <a:latin typeface="Calibri" panose="020F0502020204030204" pitchFamily="34" charset="0"/>
                <a:cs typeface="Calibri" panose="020F0502020204030204" pitchFamily="34" charset="0"/>
              </a:rPr>
              <a:t>PaccMann</a:t>
            </a:r>
            <a:r>
              <a:rPr lang="en-US" sz="2400" dirty="0">
                <a:latin typeface="Calibri" panose="020F0502020204030204" pitchFamily="34" charset="0"/>
                <a:cs typeface="Calibri" panose="020F0502020204030204" pitchFamily="34" charset="0"/>
              </a:rPr>
              <a:t>: Prediction of anticancer compound sensitivity with multi-modal attention-based neural networks </a:t>
            </a:r>
          </a:p>
        </p:txBody>
      </p:sp>
      <p:sp>
        <p:nvSpPr>
          <p:cNvPr id="6" name="TextBox 5"/>
          <p:cNvSpPr txBox="1"/>
          <p:nvPr/>
        </p:nvSpPr>
        <p:spPr>
          <a:xfrm>
            <a:off x="533400" y="2204710"/>
            <a:ext cx="7809798" cy="307777"/>
          </a:xfrm>
          <a:prstGeom prst="rect">
            <a:avLst/>
          </a:prstGeom>
          <a:noFill/>
        </p:spPr>
        <p:txBody>
          <a:bodyPr wrap="square" rtlCol="0">
            <a:spAutoFit/>
          </a:bodyPr>
          <a:lstStyle/>
          <a:p>
            <a:r>
              <a:rPr lang="en-US" sz="1400" i="1" spc="-1" dirty="0" err="1" smtClean="0">
                <a:solidFill>
                  <a:srgbClr val="000000"/>
                </a:solidFill>
                <a:latin typeface="Calibri" panose="020F0502020204030204" pitchFamily="34" charset="0"/>
                <a:cs typeface="Calibri" panose="020F0502020204030204" pitchFamily="34" charset="0"/>
              </a:rPr>
              <a:t>Oskooei</a:t>
            </a:r>
            <a:r>
              <a:rPr lang="en-US" sz="1400" i="1" spc="-1" dirty="0" smtClean="0">
                <a:solidFill>
                  <a:srgbClr val="000000"/>
                </a:solidFill>
                <a:latin typeface="Calibri" panose="020F0502020204030204" pitchFamily="34" charset="0"/>
                <a:cs typeface="Calibri" panose="020F0502020204030204" pitchFamily="34" charset="0"/>
              </a:rPr>
              <a:t> et al. (2019</a:t>
            </a:r>
            <a:r>
              <a:rPr lang="en-US" sz="1400" i="1" spc="-1" dirty="0">
                <a:solidFill>
                  <a:srgbClr val="000000"/>
                </a:solidFill>
                <a:latin typeface="Calibri" panose="020F0502020204030204" pitchFamily="34" charset="0"/>
                <a:cs typeface="Calibri" panose="020F0502020204030204" pitchFamily="34" charset="0"/>
              </a:rPr>
              <a:t>). </a:t>
            </a:r>
            <a:r>
              <a:rPr lang="en-US" sz="1400" i="1" spc="-1" dirty="0" err="1">
                <a:solidFill>
                  <a:srgbClr val="000000"/>
                </a:solidFill>
                <a:latin typeface="Calibri" panose="020F0502020204030204" pitchFamily="34" charset="0"/>
                <a:cs typeface="Calibri" panose="020F0502020204030204" pitchFamily="34" charset="0"/>
              </a:rPr>
              <a:t>arXiv</a:t>
            </a:r>
            <a:r>
              <a:rPr lang="en-US" sz="1400" i="1" spc="-1" dirty="0">
                <a:solidFill>
                  <a:srgbClr val="000000"/>
                </a:solidFill>
                <a:latin typeface="Calibri" panose="020F0502020204030204" pitchFamily="34" charset="0"/>
                <a:cs typeface="Calibri" panose="020F0502020204030204" pitchFamily="34" charset="0"/>
              </a:rPr>
              <a:t>.</a:t>
            </a:r>
          </a:p>
        </p:txBody>
      </p:sp>
    </p:spTree>
    <p:extLst>
      <p:ext uri="{BB962C8B-B14F-4D97-AF65-F5344CB8AC3E}">
        <p14:creationId xmlns:p14="http://schemas.microsoft.com/office/powerpoint/2010/main" val="2246719087"/>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stomShape 1"/>
          <p:cNvSpPr/>
          <p:nvPr/>
        </p:nvSpPr>
        <p:spPr>
          <a:xfrm>
            <a:off x="640080" y="228600"/>
            <a:ext cx="7863120" cy="521766"/>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r>
              <a:rPr lang="en-US" sz="2800" spc="-1" dirty="0" smtClean="0">
                <a:solidFill>
                  <a:srgbClr val="FFFFFF"/>
                </a:solidFill>
                <a:latin typeface="Calibri" panose="020F0502020204030204" pitchFamily="34" charset="0"/>
                <a:ea typeface="DejaVu Sans"/>
                <a:cs typeface="Calibri" panose="020F0502020204030204" pitchFamily="34" charset="0"/>
              </a:rPr>
              <a:t>Feature selection with </a:t>
            </a:r>
            <a:r>
              <a:rPr lang="en-US" sz="2800" spc="-1" dirty="0" err="1" smtClean="0">
                <a:solidFill>
                  <a:srgbClr val="FFFFFF"/>
                </a:solidFill>
                <a:latin typeface="Calibri" panose="020F0502020204030204" pitchFamily="34" charset="0"/>
                <a:ea typeface="DejaVu Sans"/>
                <a:cs typeface="Calibri" panose="020F0502020204030204" pitchFamily="34" charset="0"/>
              </a:rPr>
              <a:t>NetCore</a:t>
            </a:r>
            <a:endParaRPr lang="en-US" sz="2800" spc="-1" dirty="0">
              <a:solidFill>
                <a:srgbClr val="FFFFFF"/>
              </a:solidFill>
              <a:latin typeface="Calibri" panose="020F0502020204030204" pitchFamily="34" charset="0"/>
              <a:ea typeface="DejaVu Sans"/>
              <a:cs typeface="Calibri" panose="020F0502020204030204" pitchFamily="34" charset="0"/>
            </a:endParaRPr>
          </a:p>
        </p:txBody>
      </p:sp>
      <p:graphicFrame>
        <p:nvGraphicFramePr>
          <p:cNvPr id="5" name="Diagram 4"/>
          <p:cNvGraphicFramePr/>
          <p:nvPr>
            <p:extLst>
              <p:ext uri="{D42A27DB-BD31-4B8C-83A1-F6EECF244321}">
                <p14:modId xmlns:p14="http://schemas.microsoft.com/office/powerpoint/2010/main" val="1131443282"/>
              </p:ext>
            </p:extLst>
          </p:nvPr>
        </p:nvGraphicFramePr>
        <p:xfrm>
          <a:off x="304800" y="1066800"/>
          <a:ext cx="8686800" cy="5029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extBox 5"/>
          <p:cNvSpPr txBox="1"/>
          <p:nvPr/>
        </p:nvSpPr>
        <p:spPr>
          <a:xfrm>
            <a:off x="5620101" y="6116053"/>
            <a:ext cx="3523899" cy="738664"/>
          </a:xfrm>
          <a:prstGeom prst="rect">
            <a:avLst/>
          </a:prstGeom>
          <a:noFill/>
        </p:spPr>
        <p:txBody>
          <a:bodyPr wrap="square" rtlCol="0">
            <a:spAutoFit/>
          </a:bodyPr>
          <a:lstStyle/>
          <a:p>
            <a:r>
              <a:rPr lang="en-US" sz="1400" i="1" spc="-1" dirty="0" err="1">
                <a:solidFill>
                  <a:srgbClr val="000000"/>
                </a:solidFill>
                <a:latin typeface="Calibri" panose="020F0502020204030204" pitchFamily="34" charset="0"/>
                <a:cs typeface="Calibri" panose="020F0502020204030204" pitchFamily="34" charset="0"/>
              </a:rPr>
              <a:t>Kernelized</a:t>
            </a:r>
            <a:r>
              <a:rPr lang="en-US" sz="1400" i="1" spc="-1" dirty="0">
                <a:solidFill>
                  <a:srgbClr val="000000"/>
                </a:solidFill>
                <a:latin typeface="Calibri" panose="020F0502020204030204" pitchFamily="34" charset="0"/>
                <a:cs typeface="Calibri" panose="020F0502020204030204" pitchFamily="34" charset="0"/>
              </a:rPr>
              <a:t> rank learning for personalized drug recommendation. </a:t>
            </a:r>
            <a:r>
              <a:rPr lang="en-US" sz="1400" i="1" spc="-1" dirty="0" smtClean="0">
                <a:solidFill>
                  <a:srgbClr val="000000"/>
                </a:solidFill>
                <a:latin typeface="Calibri" panose="020F0502020204030204" pitchFamily="34" charset="0"/>
                <a:cs typeface="Calibri" panose="020F0502020204030204" pitchFamily="34" charset="0"/>
              </a:rPr>
              <a:t>He et al. </a:t>
            </a:r>
            <a:r>
              <a:rPr lang="en-US" sz="1400" i="1" spc="-1" dirty="0">
                <a:solidFill>
                  <a:srgbClr val="000000"/>
                </a:solidFill>
                <a:latin typeface="Calibri" panose="020F0502020204030204" pitchFamily="34" charset="0"/>
                <a:cs typeface="Calibri" panose="020F0502020204030204" pitchFamily="34" charset="0"/>
              </a:rPr>
              <a:t>(2018). </a:t>
            </a:r>
            <a:r>
              <a:rPr lang="en-US" sz="1400" i="1" spc="-1" dirty="0" smtClean="0">
                <a:solidFill>
                  <a:srgbClr val="000000"/>
                </a:solidFill>
                <a:latin typeface="Calibri" panose="020F0502020204030204" pitchFamily="34" charset="0"/>
                <a:cs typeface="Calibri" panose="020F0502020204030204" pitchFamily="34" charset="0"/>
              </a:rPr>
              <a:t>Bioinformatics.</a:t>
            </a:r>
            <a:endParaRPr lang="en-US" sz="1400" i="1" spc="-1" dirty="0">
              <a:solidFill>
                <a:srgbClr val="0000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365316553"/>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stomShape 1"/>
          <p:cNvSpPr/>
          <p:nvPr/>
        </p:nvSpPr>
        <p:spPr>
          <a:xfrm>
            <a:off x="640080" y="228600"/>
            <a:ext cx="7863120" cy="521766"/>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r>
              <a:rPr lang="en-US" sz="2800" spc="-1" dirty="0" smtClean="0">
                <a:solidFill>
                  <a:srgbClr val="FFFFFF"/>
                </a:solidFill>
                <a:latin typeface="Calibri" panose="020F0502020204030204" pitchFamily="34" charset="0"/>
                <a:ea typeface="DejaVu Sans"/>
                <a:cs typeface="Calibri" panose="020F0502020204030204" pitchFamily="34" charset="0"/>
              </a:rPr>
              <a:t>KRL – 5 fold cross validations</a:t>
            </a:r>
            <a:endParaRPr lang="en-US" sz="2800" spc="-1" dirty="0">
              <a:solidFill>
                <a:srgbClr val="FFFFFF"/>
              </a:solidFill>
              <a:latin typeface="Calibri" panose="020F0502020204030204" pitchFamily="34" charset="0"/>
              <a:ea typeface="DejaVu Sans"/>
              <a:cs typeface="Calibri" panose="020F0502020204030204" pitchFamily="34" charset="0"/>
            </a:endParaRPr>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r="50000"/>
          <a:stretch/>
        </p:blipFill>
        <p:spPr>
          <a:xfrm>
            <a:off x="1919288" y="2691154"/>
            <a:ext cx="5305425" cy="3785846"/>
          </a:xfrm>
          <a:prstGeom prst="rect">
            <a:avLst/>
          </a:prstGeom>
        </p:spPr>
      </p:pic>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49012" t="4158" b="50000"/>
          <a:stretch/>
        </p:blipFill>
        <p:spPr>
          <a:xfrm>
            <a:off x="1721464" y="1219200"/>
            <a:ext cx="5701073" cy="1828800"/>
          </a:xfrm>
          <a:prstGeom prst="rect">
            <a:avLst/>
          </a:prstGeom>
        </p:spPr>
      </p:pic>
    </p:spTree>
    <p:extLst>
      <p:ext uri="{BB962C8B-B14F-4D97-AF65-F5344CB8AC3E}">
        <p14:creationId xmlns:p14="http://schemas.microsoft.com/office/powerpoint/2010/main" val="3306291755"/>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stomShape 1"/>
          <p:cNvSpPr/>
          <p:nvPr/>
        </p:nvSpPr>
        <p:spPr>
          <a:xfrm>
            <a:off x="640080" y="228600"/>
            <a:ext cx="7863120" cy="521766"/>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r>
              <a:rPr lang="en-US" sz="2800" spc="-1" dirty="0" err="1" smtClean="0">
                <a:solidFill>
                  <a:srgbClr val="FFFFFF"/>
                </a:solidFill>
                <a:latin typeface="Calibri" panose="020F0502020204030204" pitchFamily="34" charset="0"/>
                <a:cs typeface="Calibri" panose="020F0502020204030204" pitchFamily="34" charset="0"/>
              </a:rPr>
              <a:t>PaccMann</a:t>
            </a:r>
            <a:r>
              <a:rPr lang="en-US" sz="2800" spc="-1" dirty="0" smtClean="0">
                <a:solidFill>
                  <a:srgbClr val="FFFFFF"/>
                </a:solidFill>
                <a:latin typeface="Calibri" panose="020F0502020204030204" pitchFamily="34" charset="0"/>
                <a:cs typeface="Calibri" panose="020F0502020204030204" pitchFamily="34" charset="0"/>
              </a:rPr>
              <a:t> – </a:t>
            </a:r>
            <a:r>
              <a:rPr lang="en-US" sz="2800" spc="-1" dirty="0" smtClean="0">
                <a:solidFill>
                  <a:srgbClr val="FFFFFF"/>
                </a:solidFill>
                <a:latin typeface="Calibri" panose="020F0502020204030204" pitchFamily="34" charset="0"/>
                <a:ea typeface="DejaVu Sans"/>
                <a:cs typeface="Calibri" panose="020F0502020204030204" pitchFamily="34" charset="0"/>
              </a:rPr>
              <a:t>5 fold cross validations</a:t>
            </a:r>
            <a:endParaRPr lang="en-US" sz="2800" spc="-1" dirty="0">
              <a:solidFill>
                <a:srgbClr val="FFFFFF"/>
              </a:solidFill>
              <a:latin typeface="Calibri" panose="020F0502020204030204" pitchFamily="34" charset="0"/>
              <a:ea typeface="DejaVu Sans"/>
              <a:cs typeface="Calibri" panose="020F0502020204030204" pitchFamily="34" charset="0"/>
            </a:endParaRPr>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r="48970"/>
          <a:stretch/>
        </p:blipFill>
        <p:spPr>
          <a:xfrm>
            <a:off x="1920240" y="2972531"/>
            <a:ext cx="5303520" cy="3504469"/>
          </a:xfrm>
          <a:prstGeom prst="rect">
            <a:avLst/>
          </a:prstGeom>
        </p:spPr>
      </p:pic>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50038" b="63359"/>
          <a:stretch/>
        </p:blipFill>
        <p:spPr>
          <a:xfrm>
            <a:off x="1719072" y="1560769"/>
            <a:ext cx="5705856" cy="1411031"/>
          </a:xfrm>
          <a:prstGeom prst="rect">
            <a:avLst/>
          </a:prstGeom>
        </p:spPr>
      </p:pic>
    </p:spTree>
    <p:extLst>
      <p:ext uri="{BB962C8B-B14F-4D97-AF65-F5344CB8AC3E}">
        <p14:creationId xmlns:p14="http://schemas.microsoft.com/office/powerpoint/2010/main" val="2598831266"/>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 name="CustomShape 1"/>
          <p:cNvSpPr/>
          <p:nvPr/>
        </p:nvSpPr>
        <p:spPr>
          <a:xfrm>
            <a:off x="640080" y="152400"/>
            <a:ext cx="7863120" cy="521766"/>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r>
              <a:rPr lang="en-US" sz="2800" spc="-1" dirty="0" smtClean="0">
                <a:solidFill>
                  <a:srgbClr val="FFFFFF"/>
                </a:solidFill>
                <a:latin typeface="Calibri" panose="020F0502020204030204" pitchFamily="34" charset="0"/>
                <a:ea typeface="DejaVu Sans"/>
                <a:cs typeface="Calibri" panose="020F0502020204030204" pitchFamily="34" charset="0"/>
              </a:rPr>
              <a:t>Summary and Outlook</a:t>
            </a:r>
            <a:endParaRPr lang="en-US" sz="2800" spc="-1" dirty="0">
              <a:solidFill>
                <a:srgbClr val="FFFFFF"/>
              </a:solidFill>
              <a:latin typeface="Calibri" panose="020F0502020204030204" pitchFamily="34" charset="0"/>
              <a:ea typeface="DejaVu Sans"/>
              <a:cs typeface="Calibri" panose="020F0502020204030204" pitchFamily="34" charset="0"/>
            </a:endParaRPr>
          </a:p>
        </p:txBody>
      </p:sp>
      <p:sp>
        <p:nvSpPr>
          <p:cNvPr id="8" name="CustomShape 2"/>
          <p:cNvSpPr/>
          <p:nvPr/>
        </p:nvSpPr>
        <p:spPr>
          <a:xfrm>
            <a:off x="640440" y="1066800"/>
            <a:ext cx="7863120" cy="5630857"/>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285840" indent="-285480">
              <a:lnSpc>
                <a:spcPct val="150000"/>
              </a:lnSpc>
              <a:buClr>
                <a:srgbClr val="006666"/>
              </a:buClr>
              <a:buFont typeface="Arial"/>
              <a:buChar char="•"/>
            </a:pPr>
            <a:r>
              <a:rPr lang="en-US" sz="2400" b="0" strike="noStrike" spc="-1" dirty="0" err="1" smtClean="0">
                <a:solidFill>
                  <a:srgbClr val="006666"/>
                </a:solidFill>
                <a:latin typeface="Calibri" panose="020F0502020204030204" pitchFamily="34" charset="0"/>
                <a:ea typeface="DejaVu Sans"/>
                <a:cs typeface="Calibri" panose="020F0502020204030204" pitchFamily="34" charset="0"/>
              </a:rPr>
              <a:t>NetCore</a:t>
            </a:r>
            <a:r>
              <a:rPr lang="en-US" sz="2400" b="0" strike="noStrike" spc="-1" dirty="0" smtClean="0">
                <a:solidFill>
                  <a:srgbClr val="006666"/>
                </a:solidFill>
                <a:latin typeface="Calibri" panose="020F0502020204030204" pitchFamily="34" charset="0"/>
                <a:ea typeface="DejaVu Sans"/>
                <a:cs typeface="Calibri" panose="020F0502020204030204" pitchFamily="34" charset="0"/>
              </a:rPr>
              <a:t> – Network Propagation with </a:t>
            </a:r>
            <a:r>
              <a:rPr lang="en-US" sz="2400" b="0" strike="noStrike" spc="-1" dirty="0" smtClean="0">
                <a:solidFill>
                  <a:srgbClr val="006666"/>
                </a:solidFill>
                <a:latin typeface="Calibri" panose="020F0502020204030204" pitchFamily="34" charset="0"/>
                <a:ea typeface="DejaVu Sans"/>
                <a:cs typeface="Calibri" panose="020F0502020204030204" pitchFamily="34" charset="0"/>
              </a:rPr>
              <a:t>core</a:t>
            </a:r>
            <a:endParaRPr lang="en-US" sz="2400" b="0" strike="noStrike" spc="-1" dirty="0" smtClean="0">
              <a:solidFill>
                <a:srgbClr val="006666"/>
              </a:solidFill>
              <a:latin typeface="Calibri" panose="020F0502020204030204" pitchFamily="34" charset="0"/>
              <a:ea typeface="DejaVu Sans"/>
              <a:cs typeface="Calibri" panose="020F0502020204030204" pitchFamily="34" charset="0"/>
            </a:endParaRPr>
          </a:p>
          <a:p>
            <a:pPr marL="743040" lvl="1" indent="-285480">
              <a:lnSpc>
                <a:spcPct val="150000"/>
              </a:lnSpc>
              <a:buClr>
                <a:srgbClr val="006666"/>
              </a:buClr>
              <a:buFont typeface="Arial"/>
              <a:buChar char="•"/>
            </a:pPr>
            <a:r>
              <a:rPr lang="en-US" sz="2400" spc="-1" dirty="0" smtClean="0">
                <a:solidFill>
                  <a:srgbClr val="006666"/>
                </a:solidFill>
                <a:latin typeface="Calibri" panose="020F0502020204030204" pitchFamily="34" charset="0"/>
                <a:ea typeface="DejaVu Sans"/>
                <a:cs typeface="Calibri" panose="020F0502020204030204" pitchFamily="34" charset="0"/>
              </a:rPr>
              <a:t>Core normalization improves disease genes predictions</a:t>
            </a:r>
          </a:p>
          <a:p>
            <a:pPr marL="285840" indent="-285480">
              <a:lnSpc>
                <a:spcPct val="150000"/>
              </a:lnSpc>
              <a:buClr>
                <a:srgbClr val="006666"/>
              </a:buClr>
              <a:buFont typeface="Arial"/>
              <a:buChar char="•"/>
            </a:pPr>
            <a:r>
              <a:rPr lang="en-US" sz="2400" spc="-1" dirty="0" smtClean="0">
                <a:solidFill>
                  <a:srgbClr val="006666"/>
                </a:solidFill>
                <a:latin typeface="Calibri" panose="020F0502020204030204" pitchFamily="34" charset="0"/>
                <a:ea typeface="DejaVu Sans"/>
                <a:cs typeface="Calibri" panose="020F0502020204030204" pitchFamily="34" charset="0"/>
              </a:rPr>
              <a:t>Semi supervised module </a:t>
            </a:r>
            <a:r>
              <a:rPr lang="en-US" sz="2400" spc="-1" dirty="0" smtClean="0">
                <a:solidFill>
                  <a:srgbClr val="006666"/>
                </a:solidFill>
                <a:latin typeface="Calibri" panose="020F0502020204030204" pitchFamily="34" charset="0"/>
                <a:ea typeface="DejaVu Sans"/>
                <a:cs typeface="Calibri" panose="020F0502020204030204" pitchFamily="34" charset="0"/>
              </a:rPr>
              <a:t>identification </a:t>
            </a:r>
            <a:endParaRPr lang="en-US" sz="2400" spc="-1" dirty="0" smtClean="0">
              <a:solidFill>
                <a:srgbClr val="006666"/>
              </a:solidFill>
              <a:latin typeface="Calibri" panose="020F0502020204030204" pitchFamily="34" charset="0"/>
              <a:ea typeface="DejaVu Sans"/>
              <a:cs typeface="Calibri" panose="020F0502020204030204" pitchFamily="34" charset="0"/>
            </a:endParaRPr>
          </a:p>
          <a:p>
            <a:pPr marL="743040" lvl="1" indent="-285480">
              <a:lnSpc>
                <a:spcPct val="150000"/>
              </a:lnSpc>
              <a:buClr>
                <a:srgbClr val="006666"/>
              </a:buClr>
              <a:buFont typeface="Arial"/>
              <a:buChar char="•"/>
            </a:pPr>
            <a:r>
              <a:rPr lang="en-US" sz="2400" spc="-1" dirty="0" smtClean="0">
                <a:solidFill>
                  <a:srgbClr val="006666"/>
                </a:solidFill>
                <a:latin typeface="Calibri" panose="020F0502020204030204" pitchFamily="34" charset="0"/>
                <a:cs typeface="Calibri" panose="020F0502020204030204" pitchFamily="34" charset="0"/>
              </a:rPr>
              <a:t>Seed </a:t>
            </a:r>
            <a:r>
              <a:rPr lang="en-US" sz="2400" spc="-1" dirty="0">
                <a:solidFill>
                  <a:srgbClr val="006666"/>
                </a:solidFill>
                <a:latin typeface="Calibri" panose="020F0502020204030204" pitchFamily="34" charset="0"/>
                <a:cs typeface="Calibri" panose="020F0502020204030204" pitchFamily="34" charset="0"/>
              </a:rPr>
              <a:t>based approach extends </a:t>
            </a:r>
            <a:r>
              <a:rPr lang="en-US" sz="2400" spc="-1" dirty="0" smtClean="0">
                <a:solidFill>
                  <a:srgbClr val="006666"/>
                </a:solidFill>
                <a:latin typeface="Calibri" panose="020F0502020204030204" pitchFamily="34" charset="0"/>
                <a:cs typeface="Calibri" panose="020F0502020204030204" pitchFamily="34" charset="0"/>
              </a:rPr>
              <a:t>GWAS modules </a:t>
            </a:r>
          </a:p>
          <a:p>
            <a:pPr marL="285840" indent="-285480">
              <a:lnSpc>
                <a:spcPct val="150000"/>
              </a:lnSpc>
              <a:buClr>
                <a:srgbClr val="006666"/>
              </a:buClr>
              <a:buFont typeface="Arial"/>
              <a:buChar char="•"/>
            </a:pPr>
            <a:r>
              <a:rPr lang="en-US" sz="2400" b="0" strike="noStrike" spc="-1" dirty="0" smtClean="0">
                <a:solidFill>
                  <a:srgbClr val="006666"/>
                </a:solidFill>
                <a:latin typeface="Calibri" panose="020F0502020204030204" pitchFamily="34" charset="0"/>
                <a:ea typeface="DejaVu Sans"/>
                <a:cs typeface="Calibri" panose="020F0502020204030204" pitchFamily="34" charset="0"/>
              </a:rPr>
              <a:t>Application and results</a:t>
            </a:r>
          </a:p>
          <a:p>
            <a:pPr marL="743040" lvl="1" indent="-285480">
              <a:lnSpc>
                <a:spcPct val="150000"/>
              </a:lnSpc>
              <a:buClr>
                <a:srgbClr val="006666"/>
              </a:buClr>
              <a:buFont typeface="Arial"/>
              <a:buChar char="•"/>
            </a:pPr>
            <a:r>
              <a:rPr lang="en-US" sz="2400" spc="-1" dirty="0" err="1" smtClean="0">
                <a:solidFill>
                  <a:srgbClr val="006666"/>
                </a:solidFill>
                <a:latin typeface="Calibri" panose="020F0502020204030204" pitchFamily="34" charset="0"/>
                <a:ea typeface="DejaVu Sans"/>
                <a:cs typeface="Calibri" panose="020F0502020204030204" pitchFamily="34" charset="0"/>
              </a:rPr>
              <a:t>Carditoxicity</a:t>
            </a:r>
            <a:r>
              <a:rPr lang="en-US" sz="2400" spc="-1" dirty="0">
                <a:solidFill>
                  <a:srgbClr val="006666"/>
                </a:solidFill>
                <a:latin typeface="Calibri" panose="020F0502020204030204" pitchFamily="34" charset="0"/>
                <a:ea typeface="DejaVu Sans"/>
                <a:cs typeface="Calibri" panose="020F0502020204030204" pitchFamily="34" charset="0"/>
              </a:rPr>
              <a:t> </a:t>
            </a:r>
            <a:r>
              <a:rPr lang="en-US" sz="2400" spc="-1" dirty="0" smtClean="0">
                <a:solidFill>
                  <a:srgbClr val="006666"/>
                </a:solidFill>
                <a:latin typeface="Calibri" panose="020F0502020204030204" pitchFamily="34" charset="0"/>
                <a:ea typeface="DejaVu Sans"/>
                <a:cs typeface="Calibri" panose="020F0502020204030204" pitchFamily="34" charset="0"/>
              </a:rPr>
              <a:t>– gene expression levels</a:t>
            </a:r>
          </a:p>
          <a:p>
            <a:pPr marL="743040" lvl="1" indent="-285480">
              <a:lnSpc>
                <a:spcPct val="150000"/>
              </a:lnSpc>
              <a:buClr>
                <a:srgbClr val="006666"/>
              </a:buClr>
              <a:buFont typeface="Arial"/>
              <a:buChar char="•"/>
            </a:pPr>
            <a:r>
              <a:rPr lang="en-US" sz="2400" b="0" strike="noStrike" spc="-1" dirty="0" smtClean="0">
                <a:solidFill>
                  <a:srgbClr val="006666"/>
                </a:solidFill>
                <a:latin typeface="Calibri" panose="020F0502020204030204" pitchFamily="34" charset="0"/>
                <a:ea typeface="DejaVu Sans"/>
                <a:cs typeface="Calibri" panose="020F0502020204030204" pitchFamily="34" charset="0"/>
              </a:rPr>
              <a:t>Drug sensitivity – drug-target selection via propagation  </a:t>
            </a:r>
            <a:endParaRPr lang="en-US" sz="2400" b="0" strike="noStrike" spc="-1" dirty="0">
              <a:solidFill>
                <a:srgbClr val="006666"/>
              </a:solidFill>
              <a:latin typeface="Calibri" panose="020F0502020204030204" pitchFamily="34" charset="0"/>
              <a:ea typeface="DejaVu Sans"/>
              <a:cs typeface="Calibri" panose="020F0502020204030204" pitchFamily="34" charset="0"/>
            </a:endParaRPr>
          </a:p>
          <a:p>
            <a:pPr marL="285840" indent="-285480">
              <a:lnSpc>
                <a:spcPct val="150000"/>
              </a:lnSpc>
              <a:buClr>
                <a:srgbClr val="006666"/>
              </a:buClr>
              <a:buFont typeface="Arial"/>
              <a:buChar char="•"/>
            </a:pPr>
            <a:r>
              <a:rPr lang="en-US" sz="2400" spc="-1" dirty="0" smtClean="0">
                <a:solidFill>
                  <a:srgbClr val="006666"/>
                </a:solidFill>
                <a:latin typeface="Calibri" panose="020F0502020204030204" pitchFamily="34" charset="0"/>
                <a:ea typeface="DejaVu Sans"/>
                <a:cs typeface="Calibri" panose="020F0502020204030204" pitchFamily="34" charset="0"/>
              </a:rPr>
              <a:t>What’s next?</a:t>
            </a:r>
          </a:p>
          <a:p>
            <a:pPr marL="743040" lvl="1" indent="-285480">
              <a:lnSpc>
                <a:spcPct val="150000"/>
              </a:lnSpc>
              <a:buClr>
                <a:srgbClr val="006666"/>
              </a:buClr>
              <a:buFont typeface="Arial"/>
              <a:buChar char="•"/>
            </a:pPr>
            <a:r>
              <a:rPr lang="en-US" sz="2400" b="0" strike="noStrike" spc="-1" dirty="0" smtClean="0">
                <a:solidFill>
                  <a:srgbClr val="006666"/>
                </a:solidFill>
                <a:latin typeface="Calibri" panose="020F0502020204030204" pitchFamily="34" charset="0"/>
                <a:ea typeface="DejaVu Sans"/>
                <a:cs typeface="Calibri" panose="020F0502020204030204" pitchFamily="34" charset="0"/>
              </a:rPr>
              <a:t>Application to proteomics</a:t>
            </a:r>
          </a:p>
          <a:p>
            <a:pPr marL="1200240" lvl="2" indent="-285480">
              <a:lnSpc>
                <a:spcPct val="150000"/>
              </a:lnSpc>
              <a:buClr>
                <a:srgbClr val="006666"/>
              </a:buClr>
              <a:buFont typeface="Arial"/>
              <a:buChar char="•"/>
            </a:pPr>
            <a:r>
              <a:rPr lang="en-US" sz="2400" spc="-1" dirty="0" smtClean="0">
                <a:solidFill>
                  <a:srgbClr val="006666"/>
                </a:solidFill>
                <a:latin typeface="Calibri" panose="020F0502020204030204" pitchFamily="34" charset="0"/>
                <a:ea typeface="DejaVu Sans"/>
                <a:cs typeface="Calibri" panose="020F0502020204030204" pitchFamily="34" charset="0"/>
              </a:rPr>
              <a:t>Infer missing data</a:t>
            </a:r>
            <a:endParaRPr lang="en-US" sz="2400" b="0" strike="noStrike" spc="-1" dirty="0" smtClean="0">
              <a:solidFill>
                <a:srgbClr val="006666"/>
              </a:solidFill>
              <a:latin typeface="Calibri" panose="020F0502020204030204" pitchFamily="34" charset="0"/>
              <a:ea typeface="DejaVu Sans"/>
              <a:cs typeface="Calibri" panose="020F0502020204030204" pitchFamily="34" charset="0"/>
            </a:endParaRPr>
          </a:p>
        </p:txBody>
      </p:sp>
    </p:spTree>
    <p:extLst>
      <p:ext uri="{BB962C8B-B14F-4D97-AF65-F5344CB8AC3E}">
        <p14:creationId xmlns:p14="http://schemas.microsoft.com/office/powerpoint/2010/main" val="13520965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7" name="CustomShape 1"/>
          <p:cNvSpPr/>
          <p:nvPr/>
        </p:nvSpPr>
        <p:spPr>
          <a:xfrm>
            <a:off x="1386000" y="1162080"/>
            <a:ext cx="6399720" cy="481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gn="ctr">
              <a:lnSpc>
                <a:spcPct val="100000"/>
              </a:lnSpc>
              <a:spcBef>
                <a:spcPts val="320"/>
              </a:spcBef>
            </a:pPr>
            <a:endParaRPr lang="en-US" sz="1800" b="0" strike="noStrike" spc="-1">
              <a:latin typeface="Arial"/>
            </a:endParaRPr>
          </a:p>
          <a:p>
            <a:pPr algn="ctr">
              <a:lnSpc>
                <a:spcPct val="100000"/>
              </a:lnSpc>
              <a:spcBef>
                <a:spcPts val="320"/>
              </a:spcBef>
            </a:pPr>
            <a:endParaRPr lang="en-US" sz="1800" b="0" strike="noStrike" spc="-1">
              <a:latin typeface="Arial"/>
            </a:endParaRPr>
          </a:p>
        </p:txBody>
      </p:sp>
      <p:sp>
        <p:nvSpPr>
          <p:cNvPr id="468" name="CustomShape 2"/>
          <p:cNvSpPr/>
          <p:nvPr/>
        </p:nvSpPr>
        <p:spPr>
          <a:xfrm>
            <a:off x="360" y="0"/>
            <a:ext cx="9142920" cy="2009880"/>
          </a:xfrm>
          <a:prstGeom prst="rect">
            <a:avLst/>
          </a:prstGeom>
          <a:solidFill>
            <a:srgbClr val="FFFFFF"/>
          </a:solid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endParaRPr lang="en-US" sz="1800" b="0" strike="noStrike" spc="-1">
              <a:latin typeface="Arial"/>
            </a:endParaRPr>
          </a:p>
          <a:p>
            <a:pPr>
              <a:lnSpc>
                <a:spcPct val="100000"/>
              </a:lnSpc>
            </a:pPr>
            <a:endParaRPr lang="en-US" sz="1800" b="0" strike="noStrike" spc="-1">
              <a:latin typeface="Arial"/>
            </a:endParaRPr>
          </a:p>
          <a:p>
            <a:pPr>
              <a:lnSpc>
                <a:spcPct val="100000"/>
              </a:lnSpc>
            </a:pPr>
            <a:endParaRPr lang="en-US" sz="1800" b="0" strike="noStrike" spc="-1">
              <a:latin typeface="Arial"/>
            </a:endParaRPr>
          </a:p>
          <a:p>
            <a:pPr>
              <a:lnSpc>
                <a:spcPct val="100000"/>
              </a:lnSpc>
            </a:pPr>
            <a:endParaRPr lang="en-US" sz="1800" b="0" strike="noStrike" spc="-1">
              <a:latin typeface="Arial"/>
            </a:endParaRPr>
          </a:p>
          <a:p>
            <a:pPr>
              <a:lnSpc>
                <a:spcPct val="100000"/>
              </a:lnSpc>
            </a:pPr>
            <a:endParaRPr lang="en-US" sz="1800" b="0" strike="noStrike" spc="-1">
              <a:latin typeface="Arial"/>
            </a:endParaRPr>
          </a:p>
          <a:p>
            <a:pPr>
              <a:lnSpc>
                <a:spcPct val="100000"/>
              </a:lnSpc>
            </a:pPr>
            <a:endParaRPr lang="en-US" sz="1800" b="0" strike="noStrike" spc="-1">
              <a:latin typeface="Arial"/>
            </a:endParaRPr>
          </a:p>
          <a:p>
            <a:pPr>
              <a:lnSpc>
                <a:spcPct val="100000"/>
              </a:lnSpc>
            </a:pPr>
            <a:endParaRPr lang="en-US" sz="1800" b="0" strike="noStrike" spc="-1">
              <a:latin typeface="Arial"/>
            </a:endParaRPr>
          </a:p>
        </p:txBody>
      </p:sp>
      <p:sp>
        <p:nvSpPr>
          <p:cNvPr id="472" name="CustomShape 3"/>
          <p:cNvSpPr/>
          <p:nvPr/>
        </p:nvSpPr>
        <p:spPr>
          <a:xfrm>
            <a:off x="1463040" y="1737360"/>
            <a:ext cx="6034320" cy="706432"/>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4000" b="0" strike="noStrike" spc="-1" dirty="0">
                <a:solidFill>
                  <a:srgbClr val="006666"/>
                </a:solidFill>
                <a:latin typeface="Calibri" panose="020F0502020204030204" pitchFamily="34" charset="0"/>
                <a:ea typeface="DejaVu Sans"/>
                <a:cs typeface="Calibri" panose="020F0502020204030204" pitchFamily="34" charset="0"/>
              </a:rPr>
              <a:t>Thank you!</a:t>
            </a:r>
            <a:endParaRPr lang="en-US" sz="4000" b="0" strike="noStrike" spc="-1" dirty="0">
              <a:latin typeface="Calibri" panose="020F0502020204030204" pitchFamily="34" charset="0"/>
              <a:cs typeface="Calibri" panose="020F0502020204030204" pitchFamily="34" charset="0"/>
            </a:endParaRPr>
          </a:p>
        </p:txBody>
      </p:sp>
      <p:sp>
        <p:nvSpPr>
          <p:cNvPr id="473" name="CustomShape 4"/>
          <p:cNvSpPr/>
          <p:nvPr/>
        </p:nvSpPr>
        <p:spPr>
          <a:xfrm>
            <a:off x="1874520" y="4173639"/>
            <a:ext cx="5211360" cy="1568206"/>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2400" spc="-1" dirty="0">
                <a:solidFill>
                  <a:srgbClr val="006666"/>
                </a:solidFill>
                <a:latin typeface="Calibri" panose="020F0502020204030204" pitchFamily="34" charset="0"/>
                <a:cs typeface="Calibri" panose="020F0502020204030204" pitchFamily="34" charset="0"/>
              </a:rPr>
              <a:t>Gal Barel</a:t>
            </a:r>
          </a:p>
          <a:p>
            <a:pPr algn="ctr">
              <a:lnSpc>
                <a:spcPct val="100000"/>
              </a:lnSpc>
            </a:pPr>
            <a:r>
              <a:rPr lang="en-US" sz="2400" spc="-1" dirty="0">
                <a:solidFill>
                  <a:srgbClr val="006666"/>
                </a:solidFill>
                <a:latin typeface="Calibri" panose="020F0502020204030204" pitchFamily="34" charset="0"/>
                <a:cs typeface="Calibri" panose="020F0502020204030204" pitchFamily="34" charset="0"/>
              </a:rPr>
              <a:t>Computational Molecular Biology</a:t>
            </a:r>
          </a:p>
          <a:p>
            <a:pPr algn="ctr">
              <a:lnSpc>
                <a:spcPct val="100000"/>
              </a:lnSpc>
            </a:pPr>
            <a:r>
              <a:rPr lang="en-US" sz="2400" spc="-1" dirty="0">
                <a:solidFill>
                  <a:srgbClr val="006666"/>
                </a:solidFill>
                <a:latin typeface="Calibri" panose="020F0502020204030204" pitchFamily="34" charset="0"/>
                <a:cs typeface="Calibri" panose="020F0502020204030204" pitchFamily="34" charset="0"/>
              </a:rPr>
              <a:t>Seminar</a:t>
            </a:r>
            <a:endParaRPr lang="en-US" sz="2400" spc="-1" dirty="0">
              <a:latin typeface="Calibri" panose="020F0502020204030204" pitchFamily="34" charset="0"/>
              <a:cs typeface="Calibri" panose="020F0502020204030204" pitchFamily="34" charset="0"/>
            </a:endParaRPr>
          </a:p>
          <a:p>
            <a:pPr algn="ctr">
              <a:lnSpc>
                <a:spcPct val="100000"/>
              </a:lnSpc>
            </a:pPr>
            <a:r>
              <a:rPr lang="en-US" sz="2400" spc="-1" dirty="0" smtClean="0">
                <a:solidFill>
                  <a:srgbClr val="006666"/>
                </a:solidFill>
                <a:latin typeface="Calibri" panose="020F0502020204030204" pitchFamily="34" charset="0"/>
                <a:cs typeface="Calibri" panose="020F0502020204030204" pitchFamily="34" charset="0"/>
              </a:rPr>
              <a:t>15.10.2020</a:t>
            </a:r>
            <a:endParaRPr lang="en-US" sz="2400" spc="-1" dirty="0">
              <a:latin typeface="Calibri" panose="020F0502020204030204" pitchFamily="34" charset="0"/>
              <a:cs typeface="Calibri" panose="020F0502020204030204" pitchFamily="34" charset="0"/>
            </a:endParaRPr>
          </a:p>
        </p:txBody>
      </p:sp>
      <p:sp>
        <p:nvSpPr>
          <p:cNvPr id="20" name="Rectangle 19"/>
          <p:cNvSpPr/>
          <p:nvPr/>
        </p:nvSpPr>
        <p:spPr>
          <a:xfrm>
            <a:off x="-360" y="0"/>
            <a:ext cx="9143640" cy="1447800"/>
          </a:xfrm>
          <a:prstGeom prst="rect">
            <a:avLst/>
          </a:prstGeom>
          <a:gradFill flip="none" rotWithShape="1">
            <a:gsLst>
              <a:gs pos="0">
                <a:srgbClr val="009999">
                  <a:tint val="66000"/>
                  <a:satMod val="160000"/>
                </a:srgbClr>
              </a:gs>
              <a:gs pos="50000">
                <a:srgbClr val="009999">
                  <a:tint val="44500"/>
                  <a:satMod val="160000"/>
                </a:srgbClr>
              </a:gs>
              <a:gs pos="100000">
                <a:srgbClr val="009999">
                  <a:tint val="23500"/>
                  <a:satMod val="160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105"/>
          <p:cNvPicPr/>
          <p:nvPr/>
        </p:nvPicPr>
        <p:blipFill>
          <a:blip r:embed="rId2"/>
          <a:stretch/>
        </p:blipFill>
        <p:spPr>
          <a:xfrm>
            <a:off x="457200" y="293760"/>
            <a:ext cx="868320" cy="868320"/>
          </a:xfrm>
          <a:prstGeom prst="rect">
            <a:avLst/>
          </a:prstGeom>
          <a:ln>
            <a:noFill/>
          </a:ln>
        </p:spPr>
      </p:pic>
      <p:pic>
        <p:nvPicPr>
          <p:cNvPr id="22" name="Grafik 2"/>
          <p:cNvPicPr/>
          <p:nvPr/>
        </p:nvPicPr>
        <p:blipFill>
          <a:blip r:embed="rId3"/>
          <a:stretch/>
        </p:blipFill>
        <p:spPr>
          <a:xfrm>
            <a:off x="7460640" y="248760"/>
            <a:ext cx="1141920" cy="913320"/>
          </a:xfrm>
          <a:prstGeom prst="rect">
            <a:avLst/>
          </a:prstGeom>
          <a:ln>
            <a:noFill/>
          </a:ln>
        </p:spPr>
      </p:pic>
      <p:sp>
        <p:nvSpPr>
          <p:cNvPr id="23" name="Rectangle 22"/>
          <p:cNvSpPr/>
          <p:nvPr/>
        </p:nvSpPr>
        <p:spPr>
          <a:xfrm>
            <a:off x="0" y="6172200"/>
            <a:ext cx="9143640" cy="685800"/>
          </a:xfrm>
          <a:prstGeom prst="rect">
            <a:avLst/>
          </a:prstGeom>
          <a:gradFill flip="none" rotWithShape="1">
            <a:gsLst>
              <a:gs pos="0">
                <a:srgbClr val="009999">
                  <a:tint val="66000"/>
                  <a:satMod val="160000"/>
                </a:srgbClr>
              </a:gs>
              <a:gs pos="50000">
                <a:srgbClr val="009999">
                  <a:tint val="44500"/>
                  <a:satMod val="160000"/>
                </a:srgbClr>
              </a:gs>
              <a:gs pos="100000">
                <a:srgbClr val="009999">
                  <a:tint val="23500"/>
                  <a:satMod val="16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ustomShape 4"/>
          <p:cNvSpPr/>
          <p:nvPr/>
        </p:nvSpPr>
        <p:spPr>
          <a:xfrm>
            <a:off x="0" y="2664855"/>
            <a:ext cx="5211360" cy="1014209"/>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r>
              <a:rPr lang="en-US" sz="2000" spc="-1" dirty="0">
                <a:solidFill>
                  <a:srgbClr val="006666"/>
                </a:solidFill>
                <a:latin typeface="Calibri" panose="020F0502020204030204" pitchFamily="34" charset="0"/>
                <a:cs typeface="Calibri" panose="020F0502020204030204" pitchFamily="34" charset="0"/>
              </a:rPr>
              <a:t>Ralf Herwig</a:t>
            </a:r>
          </a:p>
          <a:p>
            <a:pPr algn="ctr"/>
            <a:r>
              <a:rPr lang="en-US" sz="2000" spc="-1" dirty="0">
                <a:solidFill>
                  <a:srgbClr val="006666"/>
                </a:solidFill>
                <a:latin typeface="Calibri" panose="020F0502020204030204" pitchFamily="34" charset="0"/>
                <a:cs typeface="Calibri" panose="020F0502020204030204" pitchFamily="34" charset="0"/>
              </a:rPr>
              <a:t>Matthias </a:t>
            </a:r>
            <a:r>
              <a:rPr lang="en-US" sz="2000" spc="-1" dirty="0" err="1">
                <a:solidFill>
                  <a:srgbClr val="006666"/>
                </a:solidFill>
                <a:latin typeface="Calibri" panose="020F0502020204030204" pitchFamily="34" charset="0"/>
                <a:cs typeface="Calibri" panose="020F0502020204030204" pitchFamily="34" charset="0"/>
              </a:rPr>
              <a:t>Lienhard</a:t>
            </a:r>
            <a:endParaRPr lang="en-US" sz="2000" spc="-1" dirty="0">
              <a:solidFill>
                <a:srgbClr val="006666"/>
              </a:solidFill>
              <a:latin typeface="Calibri" panose="020F0502020204030204" pitchFamily="34" charset="0"/>
              <a:cs typeface="Calibri" panose="020F0502020204030204" pitchFamily="34" charset="0"/>
            </a:endParaRPr>
          </a:p>
          <a:p>
            <a:pPr algn="ctr"/>
            <a:r>
              <a:rPr lang="en-US" sz="2000" spc="-1" dirty="0">
                <a:solidFill>
                  <a:srgbClr val="006666"/>
                </a:solidFill>
                <a:latin typeface="Calibri" panose="020F0502020204030204" pitchFamily="34" charset="0"/>
                <a:cs typeface="Calibri" panose="020F0502020204030204" pitchFamily="34" charset="0"/>
              </a:rPr>
              <a:t>Kristina </a:t>
            </a:r>
            <a:r>
              <a:rPr lang="en-US" sz="2000" spc="-1" dirty="0" err="1">
                <a:solidFill>
                  <a:srgbClr val="006666"/>
                </a:solidFill>
                <a:latin typeface="Calibri" panose="020F0502020204030204" pitchFamily="34" charset="0"/>
                <a:cs typeface="Calibri" panose="020F0502020204030204" pitchFamily="34" charset="0"/>
              </a:rPr>
              <a:t>Thedinga</a:t>
            </a:r>
            <a:endParaRPr lang="en-US" sz="2000" spc="-1" dirty="0">
              <a:solidFill>
                <a:srgbClr val="006666"/>
              </a:solidFill>
              <a:latin typeface="Calibri" panose="020F0502020204030204" pitchFamily="34" charset="0"/>
              <a:cs typeface="Calibri" panose="020F0502020204030204" pitchFamily="34" charset="0"/>
            </a:endParaRPr>
          </a:p>
        </p:txBody>
      </p:sp>
      <p:sp>
        <p:nvSpPr>
          <p:cNvPr id="11" name="CustomShape 4"/>
          <p:cNvSpPr/>
          <p:nvPr/>
        </p:nvSpPr>
        <p:spPr>
          <a:xfrm>
            <a:off x="3932640" y="2676150"/>
            <a:ext cx="5211360" cy="1014209"/>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r>
              <a:rPr lang="en-US" sz="2000" spc="-1" dirty="0">
                <a:solidFill>
                  <a:srgbClr val="006666"/>
                </a:solidFill>
                <a:latin typeface="Calibri" panose="020F0502020204030204" pitchFamily="34" charset="0"/>
                <a:cs typeface="Calibri" panose="020F0502020204030204" pitchFamily="34" charset="0"/>
              </a:rPr>
              <a:t>Tobias </a:t>
            </a:r>
            <a:r>
              <a:rPr lang="en-US" sz="2000" spc="-1" dirty="0" err="1">
                <a:solidFill>
                  <a:srgbClr val="006666"/>
                </a:solidFill>
                <a:latin typeface="Calibri" panose="020F0502020204030204" pitchFamily="34" charset="0"/>
                <a:cs typeface="Calibri" panose="020F0502020204030204" pitchFamily="34" charset="0"/>
              </a:rPr>
              <a:t>Scheffer</a:t>
            </a:r>
            <a:endParaRPr lang="en-US" sz="2000" spc="-1" dirty="0">
              <a:solidFill>
                <a:srgbClr val="006666"/>
              </a:solidFill>
              <a:latin typeface="Calibri" panose="020F0502020204030204" pitchFamily="34" charset="0"/>
              <a:cs typeface="Calibri" panose="020F0502020204030204" pitchFamily="34" charset="0"/>
            </a:endParaRPr>
          </a:p>
          <a:p>
            <a:pPr algn="ctr"/>
            <a:r>
              <a:rPr lang="en-US" sz="2000" spc="-1" dirty="0">
                <a:solidFill>
                  <a:srgbClr val="006666"/>
                </a:solidFill>
                <a:latin typeface="Calibri" panose="020F0502020204030204" pitchFamily="34" charset="0"/>
                <a:cs typeface="Calibri" panose="020F0502020204030204" pitchFamily="34" charset="0"/>
              </a:rPr>
              <a:t>Paul </a:t>
            </a:r>
            <a:r>
              <a:rPr lang="en-US" sz="2000" spc="-1" dirty="0" err="1">
                <a:solidFill>
                  <a:srgbClr val="006666"/>
                </a:solidFill>
                <a:latin typeface="Calibri" panose="020F0502020204030204" pitchFamily="34" charset="0"/>
                <a:cs typeface="Calibri" panose="020F0502020204030204" pitchFamily="34" charset="0"/>
              </a:rPr>
              <a:t>Prasse</a:t>
            </a:r>
            <a:endParaRPr lang="en-US" sz="2000" spc="-1" dirty="0">
              <a:solidFill>
                <a:srgbClr val="006666"/>
              </a:solidFill>
              <a:latin typeface="Calibri" panose="020F0502020204030204" pitchFamily="34" charset="0"/>
              <a:cs typeface="Calibri" panose="020F0502020204030204" pitchFamily="34" charset="0"/>
            </a:endParaRPr>
          </a:p>
          <a:p>
            <a:pPr algn="ctr"/>
            <a:r>
              <a:rPr lang="en-US" sz="2000" spc="-1" dirty="0">
                <a:solidFill>
                  <a:srgbClr val="006666"/>
                </a:solidFill>
                <a:latin typeface="Calibri" panose="020F0502020204030204" pitchFamily="34" charset="0"/>
                <a:cs typeface="Calibri" panose="020F0502020204030204" pitchFamily="34" charset="0"/>
              </a:rPr>
              <a:t>Pascal </a:t>
            </a:r>
            <a:r>
              <a:rPr lang="en-US" sz="2000" spc="-1" dirty="0" err="1">
                <a:solidFill>
                  <a:srgbClr val="006666"/>
                </a:solidFill>
                <a:latin typeface="Calibri" panose="020F0502020204030204" pitchFamily="34" charset="0"/>
                <a:cs typeface="Calibri" panose="020F0502020204030204" pitchFamily="34" charset="0"/>
              </a:rPr>
              <a:t>Iversen</a:t>
            </a:r>
            <a:endParaRPr lang="en-US" sz="2000" spc="-1" dirty="0">
              <a:solidFill>
                <a:srgbClr val="006666"/>
              </a:solidFill>
              <a:latin typeface="Calibri" panose="020F0502020204030204" pitchFamily="34" charset="0"/>
              <a:cs typeface="Calibri" panose="020F0502020204030204"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009999"/>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557417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project\hfa_work\barel\Toxicogenomics\Frontiers_toxicogenomics_paper\CPDB.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47864" y="976444"/>
            <a:ext cx="5843736" cy="542435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3" descr="\\project\hfa_work\barel\Toxicogenomics\Frontiers_toxicogenomics_paper\cpdb-log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 y="1066800"/>
            <a:ext cx="1524000" cy="57397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58000" y="4846871"/>
            <a:ext cx="978755" cy="6441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CustomShape 1"/>
          <p:cNvSpPr/>
          <p:nvPr/>
        </p:nvSpPr>
        <p:spPr>
          <a:xfrm>
            <a:off x="640260" y="228600"/>
            <a:ext cx="7863120" cy="521766"/>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2800" b="0" strike="noStrike" spc="-1" dirty="0" smtClean="0">
                <a:solidFill>
                  <a:srgbClr val="FFFFFF"/>
                </a:solidFill>
                <a:latin typeface="Gill Sans MT" panose="020B0502020104020203" pitchFamily="34" charset="0"/>
                <a:ea typeface="DejaVu Sans"/>
              </a:rPr>
              <a:t>PPI Network Construction</a:t>
            </a:r>
            <a:endParaRPr lang="en-US" sz="2800" b="0" strike="noStrike" spc="-1" dirty="0">
              <a:latin typeface="Gill Sans MT" panose="020B0502020104020203" pitchFamily="34" charset="0"/>
            </a:endParaRPr>
          </a:p>
        </p:txBody>
      </p:sp>
      <p:sp>
        <p:nvSpPr>
          <p:cNvPr id="2" name="TextBox 1"/>
          <p:cNvSpPr txBox="1"/>
          <p:nvPr/>
        </p:nvSpPr>
        <p:spPr>
          <a:xfrm>
            <a:off x="2514600" y="6474023"/>
            <a:ext cx="6575790" cy="307777"/>
          </a:xfrm>
          <a:prstGeom prst="rect">
            <a:avLst/>
          </a:prstGeom>
          <a:noFill/>
        </p:spPr>
        <p:txBody>
          <a:bodyPr wrap="square" rtlCol="0">
            <a:spAutoFit/>
          </a:bodyPr>
          <a:lstStyle/>
          <a:p>
            <a:r>
              <a:rPr lang="en-US" sz="1400" i="1" dirty="0">
                <a:latin typeface="Gill Sans MT" panose="020B0502020104020203" pitchFamily="34" charset="0"/>
              </a:rPr>
              <a:t>Network and Pathway Analysis of Toxicogenomics </a:t>
            </a:r>
            <a:r>
              <a:rPr lang="en-US" sz="1400" i="1" dirty="0" smtClean="0">
                <a:latin typeface="Gill Sans MT" panose="020B0502020104020203" pitchFamily="34" charset="0"/>
              </a:rPr>
              <a:t>Data. Barel and Herwig (</a:t>
            </a:r>
            <a:r>
              <a:rPr lang="en-US" sz="1400" i="1" dirty="0">
                <a:latin typeface="Gill Sans MT" panose="020B0502020104020203" pitchFamily="34" charset="0"/>
              </a:rPr>
              <a:t>2018)</a:t>
            </a:r>
            <a:r>
              <a:rPr lang="en-US" sz="1400" i="1" dirty="0" smtClean="0">
                <a:latin typeface="Gill Sans MT" panose="020B0502020104020203" pitchFamily="34" charset="0"/>
              </a:rPr>
              <a:t>. </a:t>
            </a:r>
            <a:r>
              <a:rPr lang="en-US" sz="1400" i="1" dirty="0">
                <a:latin typeface="Gill Sans MT" panose="020B0502020104020203" pitchFamily="34" charset="0"/>
              </a:rPr>
              <a:t>Front </a:t>
            </a:r>
            <a:r>
              <a:rPr lang="en-US" sz="1400" i="1" dirty="0" smtClean="0">
                <a:latin typeface="Gill Sans MT" panose="020B0502020104020203" pitchFamily="34" charset="0"/>
              </a:rPr>
              <a:t>Genet. </a:t>
            </a:r>
            <a:endParaRPr lang="en-US" sz="1400" i="1" dirty="0">
              <a:latin typeface="Gill Sans MT" panose="020B0502020104020203" pitchFamily="34" charset="0"/>
            </a:endParaRPr>
          </a:p>
        </p:txBody>
      </p:sp>
      <p:pic>
        <p:nvPicPr>
          <p:cNvPr id="3" name="Picture 2"/>
          <p:cNvPicPr>
            <a:picLocks noChangeAspect="1"/>
          </p:cNvPicPr>
          <p:nvPr/>
        </p:nvPicPr>
        <p:blipFill>
          <a:blip r:embed="rId6"/>
          <a:stretch>
            <a:fillRect/>
          </a:stretch>
        </p:blipFill>
        <p:spPr>
          <a:xfrm>
            <a:off x="228600" y="1825509"/>
            <a:ext cx="2569173" cy="2060691"/>
          </a:xfrm>
          <a:prstGeom prst="rect">
            <a:avLst/>
          </a:prstGeom>
          <a:ln w="38100">
            <a:solidFill>
              <a:srgbClr val="009999"/>
            </a:solidFill>
          </a:ln>
        </p:spPr>
      </p:pic>
      <p:sp>
        <p:nvSpPr>
          <p:cNvPr id="8" name="TextBox 7"/>
          <p:cNvSpPr txBox="1"/>
          <p:nvPr/>
        </p:nvSpPr>
        <p:spPr>
          <a:xfrm>
            <a:off x="304800" y="4114800"/>
            <a:ext cx="2416773" cy="954107"/>
          </a:xfrm>
          <a:prstGeom prst="rect">
            <a:avLst/>
          </a:prstGeom>
          <a:noFill/>
        </p:spPr>
        <p:txBody>
          <a:bodyPr wrap="square" rtlCol="0">
            <a:spAutoFit/>
          </a:bodyPr>
          <a:lstStyle/>
          <a:p>
            <a:r>
              <a:rPr lang="en-US" sz="1400" i="1" dirty="0" err="1">
                <a:latin typeface="Gill Sans MT" panose="020B0502020104020203" pitchFamily="34" charset="0"/>
              </a:rPr>
              <a:t>Kamburov</a:t>
            </a:r>
            <a:r>
              <a:rPr lang="en-US" sz="1400" i="1" dirty="0">
                <a:latin typeface="Gill Sans MT" panose="020B0502020104020203" pitchFamily="34" charset="0"/>
              </a:rPr>
              <a:t>, A. et al. (2013) The </a:t>
            </a:r>
            <a:r>
              <a:rPr lang="en-US" sz="1400" i="1" dirty="0" err="1">
                <a:latin typeface="Gill Sans MT" panose="020B0502020104020203" pitchFamily="34" charset="0"/>
              </a:rPr>
              <a:t>ConsensusPathDB</a:t>
            </a:r>
            <a:r>
              <a:rPr lang="en-US" sz="1400" i="1" dirty="0">
                <a:latin typeface="Gill Sans MT" panose="020B0502020104020203" pitchFamily="34" charset="0"/>
              </a:rPr>
              <a:t> interaction database: 2013 update. Nucleic Acids Res.</a:t>
            </a:r>
          </a:p>
        </p:txBody>
      </p:sp>
      <p:sp>
        <p:nvSpPr>
          <p:cNvPr id="9" name="Rectangle 8"/>
          <p:cNvSpPr/>
          <p:nvPr/>
        </p:nvSpPr>
        <p:spPr>
          <a:xfrm>
            <a:off x="464634" y="2627254"/>
            <a:ext cx="2264373" cy="228600"/>
          </a:xfrm>
          <a:prstGeom prst="rect">
            <a:avLst/>
          </a:prstGeom>
          <a:noFill/>
          <a:ln w="285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975314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ustomShape 1"/>
          <p:cNvSpPr/>
          <p:nvPr/>
        </p:nvSpPr>
        <p:spPr>
          <a:xfrm>
            <a:off x="640260" y="228600"/>
            <a:ext cx="7863120" cy="521766"/>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2800" b="0" strike="noStrike" spc="-1" dirty="0" err="1" smtClean="0">
                <a:solidFill>
                  <a:srgbClr val="FFFFFF"/>
                </a:solidFill>
                <a:latin typeface="Gill Sans MT" panose="020B0502020104020203" pitchFamily="34" charset="0"/>
                <a:ea typeface="DejaVu Sans"/>
              </a:rPr>
              <a:t>ConsensusPathDB</a:t>
            </a:r>
            <a:r>
              <a:rPr lang="en-US" sz="2800" b="0" strike="noStrike" spc="-1" dirty="0" smtClean="0">
                <a:solidFill>
                  <a:srgbClr val="FFFFFF"/>
                </a:solidFill>
                <a:latin typeface="Gill Sans MT" panose="020B0502020104020203" pitchFamily="34" charset="0"/>
                <a:ea typeface="DejaVu Sans"/>
              </a:rPr>
              <a:t> Performance</a:t>
            </a:r>
            <a:endParaRPr lang="en-US" sz="2800" b="0" strike="noStrike" spc="-1" dirty="0">
              <a:latin typeface="Gill Sans MT" panose="020B0502020104020203" pitchFamily="34" charset="0"/>
            </a:endParaRPr>
          </a:p>
        </p:txBody>
      </p:sp>
      <p:sp>
        <p:nvSpPr>
          <p:cNvPr id="2" name="TextBox 1"/>
          <p:cNvSpPr txBox="1"/>
          <p:nvPr/>
        </p:nvSpPr>
        <p:spPr>
          <a:xfrm>
            <a:off x="876300" y="6043136"/>
            <a:ext cx="7391400" cy="738664"/>
          </a:xfrm>
          <a:prstGeom prst="rect">
            <a:avLst/>
          </a:prstGeom>
          <a:noFill/>
        </p:spPr>
        <p:txBody>
          <a:bodyPr wrap="square" rtlCol="0">
            <a:spAutoFit/>
          </a:bodyPr>
          <a:lstStyle/>
          <a:p>
            <a:r>
              <a:rPr lang="en-US" sz="1400" dirty="0" smtClean="0">
                <a:latin typeface="Gill Sans MT" panose="020B0502020104020203" pitchFamily="34" charset="0"/>
              </a:rPr>
              <a:t>Adapted from</a:t>
            </a:r>
            <a:r>
              <a:rPr lang="en-US" sz="1400" i="1" dirty="0" smtClean="0">
                <a:latin typeface="Gill Sans MT" panose="020B0502020104020203" pitchFamily="34" charset="0"/>
              </a:rPr>
              <a:t> Systematic </a:t>
            </a:r>
            <a:r>
              <a:rPr lang="en-US" sz="1400" i="1" dirty="0">
                <a:latin typeface="Gill Sans MT" panose="020B0502020104020203" pitchFamily="34" charset="0"/>
              </a:rPr>
              <a:t>Evaluation of Molecular Networks for Discovery of Disease </a:t>
            </a:r>
            <a:r>
              <a:rPr lang="en-US" sz="1400" i="1" dirty="0" smtClean="0">
                <a:latin typeface="Gill Sans MT" panose="020B0502020104020203" pitchFamily="34" charset="0"/>
              </a:rPr>
              <a:t>Genes. Huang et al. </a:t>
            </a:r>
            <a:r>
              <a:rPr lang="en-US" sz="1400" i="1" dirty="0">
                <a:latin typeface="Gill Sans MT" panose="020B0502020104020203" pitchFamily="34" charset="0"/>
              </a:rPr>
              <a:t>(2018) </a:t>
            </a:r>
            <a:r>
              <a:rPr lang="en-US" sz="1400" i="1" dirty="0" smtClean="0">
                <a:latin typeface="Gill Sans MT" panose="020B0502020104020203" pitchFamily="34" charset="0"/>
              </a:rPr>
              <a:t>. Cell Systems.</a:t>
            </a:r>
            <a:endParaRPr lang="en-US" sz="1400" i="1" dirty="0">
              <a:latin typeface="Gill Sans MT" panose="020B0502020104020203" pitchFamily="34" charset="0"/>
            </a:endParaRPr>
          </a:p>
          <a:p>
            <a:endParaRPr lang="en-US" sz="1400" i="1" dirty="0">
              <a:latin typeface="Gill Sans MT" panose="020B0502020104020203" pitchFamily="34" charset="0"/>
            </a:endParaRPr>
          </a:p>
        </p:txBody>
      </p:sp>
      <p:sp>
        <p:nvSpPr>
          <p:cNvPr id="3" name="TextBox 2"/>
          <p:cNvSpPr txBox="1"/>
          <p:nvPr/>
        </p:nvSpPr>
        <p:spPr>
          <a:xfrm>
            <a:off x="495300" y="1143000"/>
            <a:ext cx="8153400" cy="646331"/>
          </a:xfrm>
          <a:prstGeom prst="rect">
            <a:avLst/>
          </a:prstGeom>
          <a:noFill/>
        </p:spPr>
        <p:txBody>
          <a:bodyPr wrap="square" rtlCol="0">
            <a:spAutoFit/>
          </a:bodyPr>
          <a:lstStyle/>
          <a:p>
            <a:r>
              <a:rPr lang="en-US" dirty="0" smtClean="0">
                <a:latin typeface="Gill Sans MT" panose="020B0502020104020203" pitchFamily="34" charset="0"/>
              </a:rPr>
              <a:t>“…we </a:t>
            </a:r>
            <a:r>
              <a:rPr lang="en-US" dirty="0">
                <a:latin typeface="Gill Sans MT" panose="020B0502020104020203" pitchFamily="34" charset="0"/>
              </a:rPr>
              <a:t>observe a wide range of performance with STRING, </a:t>
            </a:r>
            <a:r>
              <a:rPr lang="en-US" dirty="0" err="1">
                <a:latin typeface="Gill Sans MT" panose="020B0502020104020203" pitchFamily="34" charset="0"/>
              </a:rPr>
              <a:t>ConsensusPathDB</a:t>
            </a:r>
            <a:r>
              <a:rPr lang="en-US" dirty="0">
                <a:latin typeface="Gill Sans MT" panose="020B0502020104020203" pitchFamily="34" charset="0"/>
              </a:rPr>
              <a:t>, and GIANT networks having the best performance </a:t>
            </a:r>
            <a:r>
              <a:rPr lang="en-US" dirty="0" smtClean="0">
                <a:latin typeface="Gill Sans MT" panose="020B0502020104020203" pitchFamily="34" charset="0"/>
              </a:rPr>
              <a:t>overall.”</a:t>
            </a:r>
            <a:endParaRPr lang="en-US" dirty="0">
              <a:latin typeface="Gill Sans MT" panose="020B0502020104020203" pitchFamily="34" charset="0"/>
            </a:endParaRPr>
          </a:p>
        </p:txBody>
      </p:sp>
      <p:pic>
        <p:nvPicPr>
          <p:cNvPr id="9" name="Picture 8"/>
          <p:cNvPicPr>
            <a:picLocks noChangeAspect="1"/>
          </p:cNvPicPr>
          <p:nvPr/>
        </p:nvPicPr>
        <p:blipFill rotWithShape="1">
          <a:blip r:embed="rId3" cstate="print">
            <a:extLst>
              <a:ext uri="{28A0092B-C50C-407E-A947-70E740481C1C}">
                <a14:useLocalDpi xmlns:a14="http://schemas.microsoft.com/office/drawing/2010/main" val="0"/>
              </a:ext>
            </a:extLst>
          </a:blip>
          <a:srcRect l="49388"/>
          <a:stretch/>
        </p:blipFill>
        <p:spPr>
          <a:xfrm>
            <a:off x="2590799" y="1902252"/>
            <a:ext cx="4029075" cy="3965148"/>
          </a:xfrm>
          <a:prstGeom prst="rect">
            <a:avLst/>
          </a:prstGeom>
        </p:spPr>
      </p:pic>
      <p:sp>
        <p:nvSpPr>
          <p:cNvPr id="10" name="Oval 9"/>
          <p:cNvSpPr/>
          <p:nvPr/>
        </p:nvSpPr>
        <p:spPr>
          <a:xfrm>
            <a:off x="2590799" y="1789331"/>
            <a:ext cx="228601" cy="420469"/>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5562600" y="2971800"/>
            <a:ext cx="1219200" cy="53340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317224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stomShape 1"/>
          <p:cNvSpPr/>
          <p:nvPr/>
        </p:nvSpPr>
        <p:spPr>
          <a:xfrm>
            <a:off x="640260" y="228600"/>
            <a:ext cx="7863120" cy="521766"/>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2800" b="0" strike="noStrike" spc="-1" dirty="0" smtClean="0">
                <a:solidFill>
                  <a:srgbClr val="FFFFFF"/>
                </a:solidFill>
                <a:latin typeface="Calibri" panose="020F0502020204030204" pitchFamily="34" charset="0"/>
                <a:ea typeface="DejaVu Sans"/>
                <a:cs typeface="Calibri" panose="020F0502020204030204" pitchFamily="34" charset="0"/>
              </a:rPr>
              <a:t>Network based modelling</a:t>
            </a:r>
            <a:endParaRPr lang="en-US" sz="2800" b="0" strike="noStrike" spc="-1" dirty="0">
              <a:latin typeface="Calibri" panose="020F0502020204030204" pitchFamily="34" charset="0"/>
              <a:cs typeface="Calibri" panose="020F0502020204030204" pitchFamily="34" charset="0"/>
            </a:endParaRPr>
          </a:p>
        </p:txBody>
      </p:sp>
      <p:sp>
        <p:nvSpPr>
          <p:cNvPr id="15" name="CustomShape 1"/>
          <p:cNvSpPr/>
          <p:nvPr/>
        </p:nvSpPr>
        <p:spPr>
          <a:xfrm>
            <a:off x="838200" y="1644252"/>
            <a:ext cx="731160" cy="1005480"/>
          </a:xfrm>
          <a:prstGeom prst="can">
            <a:avLst>
              <a:gd name="adj" fmla="val 25000"/>
            </a:avLst>
          </a:prstGeom>
          <a:solidFill>
            <a:srgbClr val="FFD320"/>
          </a:solidFill>
          <a:ln>
            <a:solidFill>
              <a:srgbClr val="FFD320"/>
            </a:solidFill>
          </a:ln>
        </p:spPr>
        <p:style>
          <a:lnRef idx="0">
            <a:scrgbClr r="0" g="0" b="0"/>
          </a:lnRef>
          <a:fillRef idx="0">
            <a:scrgbClr r="0" g="0" b="0"/>
          </a:fillRef>
          <a:effectRef idx="0">
            <a:scrgbClr r="0" g="0" b="0"/>
          </a:effectRef>
          <a:fontRef idx="minor"/>
        </p:style>
      </p:sp>
      <p:sp>
        <p:nvSpPr>
          <p:cNvPr id="16" name="CustomShape 2"/>
          <p:cNvSpPr/>
          <p:nvPr/>
        </p:nvSpPr>
        <p:spPr>
          <a:xfrm>
            <a:off x="1919880" y="1987512"/>
            <a:ext cx="1096920" cy="365400"/>
          </a:xfrm>
          <a:custGeom>
            <a:avLst/>
            <a:gdLst/>
            <a:ahLst/>
            <a:cxnLst/>
            <a:rect l="l" t="t" r="r" b="b"/>
            <a:pathLst>
              <a:path w="3050" h="1018">
                <a:moveTo>
                  <a:pt x="0" y="254"/>
                </a:moveTo>
                <a:lnTo>
                  <a:pt x="2286" y="254"/>
                </a:lnTo>
                <a:lnTo>
                  <a:pt x="2286" y="0"/>
                </a:lnTo>
                <a:lnTo>
                  <a:pt x="3049" y="508"/>
                </a:lnTo>
                <a:lnTo>
                  <a:pt x="2286" y="1017"/>
                </a:lnTo>
                <a:lnTo>
                  <a:pt x="2286" y="762"/>
                </a:lnTo>
                <a:lnTo>
                  <a:pt x="0" y="762"/>
                </a:lnTo>
                <a:lnTo>
                  <a:pt x="0" y="254"/>
                </a:lnTo>
              </a:path>
            </a:pathLst>
          </a:custGeom>
          <a:solidFill>
            <a:srgbClr val="006D65"/>
          </a:solidFill>
          <a:ln>
            <a:solidFill>
              <a:srgbClr val="99D8C9"/>
            </a:solidFill>
          </a:ln>
        </p:spPr>
        <p:style>
          <a:lnRef idx="0">
            <a:scrgbClr r="0" g="0" b="0"/>
          </a:lnRef>
          <a:fillRef idx="0">
            <a:scrgbClr r="0" g="0" b="0"/>
          </a:fillRef>
          <a:effectRef idx="0">
            <a:scrgbClr r="0" g="0" b="0"/>
          </a:effectRef>
          <a:fontRef idx="minor"/>
        </p:style>
      </p:sp>
      <p:pic>
        <p:nvPicPr>
          <p:cNvPr id="17" name="Picture 16"/>
          <p:cNvPicPr/>
          <p:nvPr/>
        </p:nvPicPr>
        <p:blipFill>
          <a:blip r:embed="rId2"/>
          <a:stretch/>
        </p:blipFill>
        <p:spPr>
          <a:xfrm>
            <a:off x="3276600" y="1293912"/>
            <a:ext cx="1752240" cy="1752600"/>
          </a:xfrm>
          <a:prstGeom prst="rect">
            <a:avLst/>
          </a:prstGeom>
          <a:ln>
            <a:noFill/>
          </a:ln>
        </p:spPr>
      </p:pic>
      <p:sp>
        <p:nvSpPr>
          <p:cNvPr id="18" name="CustomShape 3"/>
          <p:cNvSpPr/>
          <p:nvPr/>
        </p:nvSpPr>
        <p:spPr>
          <a:xfrm>
            <a:off x="1082235" y="4418112"/>
            <a:ext cx="558360" cy="786600"/>
          </a:xfrm>
          <a:prstGeom prst="flowChartMultidocument">
            <a:avLst/>
          </a:prstGeom>
          <a:solidFill>
            <a:srgbClr val="0066CC"/>
          </a:solidFill>
          <a:ln>
            <a:solidFill>
              <a:srgbClr val="66CCFF"/>
            </a:solidFill>
          </a:ln>
        </p:spPr>
        <p:style>
          <a:lnRef idx="0">
            <a:scrgbClr r="0" g="0" b="0"/>
          </a:lnRef>
          <a:fillRef idx="0">
            <a:scrgbClr r="0" g="0" b="0"/>
          </a:fillRef>
          <a:effectRef idx="0">
            <a:scrgbClr r="0" g="0" b="0"/>
          </a:effectRef>
          <a:fontRef idx="minor"/>
        </p:style>
      </p:sp>
      <p:sp>
        <p:nvSpPr>
          <p:cNvPr id="19" name="CustomShape 4"/>
          <p:cNvSpPr/>
          <p:nvPr/>
        </p:nvSpPr>
        <p:spPr>
          <a:xfrm>
            <a:off x="1901295" y="5124492"/>
            <a:ext cx="1096920" cy="365400"/>
          </a:xfrm>
          <a:custGeom>
            <a:avLst/>
            <a:gdLst/>
            <a:ahLst/>
            <a:cxnLst/>
            <a:rect l="l" t="t" r="r" b="b"/>
            <a:pathLst>
              <a:path w="3050" h="1018">
                <a:moveTo>
                  <a:pt x="0" y="254"/>
                </a:moveTo>
                <a:lnTo>
                  <a:pt x="2286" y="254"/>
                </a:lnTo>
                <a:lnTo>
                  <a:pt x="2286" y="0"/>
                </a:lnTo>
                <a:lnTo>
                  <a:pt x="3049" y="508"/>
                </a:lnTo>
                <a:lnTo>
                  <a:pt x="2286" y="1017"/>
                </a:lnTo>
                <a:lnTo>
                  <a:pt x="2286" y="762"/>
                </a:lnTo>
                <a:lnTo>
                  <a:pt x="0" y="762"/>
                </a:lnTo>
                <a:lnTo>
                  <a:pt x="0" y="254"/>
                </a:lnTo>
              </a:path>
            </a:pathLst>
          </a:custGeom>
          <a:solidFill>
            <a:srgbClr val="006D65"/>
          </a:solidFill>
          <a:ln>
            <a:solidFill>
              <a:srgbClr val="99D8C9"/>
            </a:solidFill>
          </a:ln>
        </p:spPr>
        <p:style>
          <a:lnRef idx="0">
            <a:scrgbClr r="0" g="0" b="0"/>
          </a:lnRef>
          <a:fillRef idx="0">
            <a:scrgbClr r="0" g="0" b="0"/>
          </a:fillRef>
          <a:effectRef idx="0">
            <a:scrgbClr r="0" g="0" b="0"/>
          </a:effectRef>
          <a:fontRef idx="minor"/>
        </p:style>
      </p:sp>
      <p:sp>
        <p:nvSpPr>
          <p:cNvPr id="20" name="CustomShape 7"/>
          <p:cNvSpPr/>
          <p:nvPr/>
        </p:nvSpPr>
        <p:spPr>
          <a:xfrm>
            <a:off x="3939720" y="3275112"/>
            <a:ext cx="548280" cy="548280"/>
          </a:xfrm>
          <a:custGeom>
            <a:avLst/>
            <a:gdLst/>
            <a:ahLst/>
            <a:cxnLst/>
            <a:rect l="l" t="t" r="r" b="b"/>
            <a:pathLst>
              <a:path w="1525" h="1525">
                <a:moveTo>
                  <a:pt x="381" y="0"/>
                </a:moveTo>
                <a:lnTo>
                  <a:pt x="1143" y="0"/>
                </a:lnTo>
                <a:lnTo>
                  <a:pt x="1143" y="381"/>
                </a:lnTo>
                <a:lnTo>
                  <a:pt x="1524" y="381"/>
                </a:lnTo>
                <a:lnTo>
                  <a:pt x="1524" y="1143"/>
                </a:lnTo>
                <a:lnTo>
                  <a:pt x="1143" y="1143"/>
                </a:lnTo>
                <a:lnTo>
                  <a:pt x="1143" y="1524"/>
                </a:lnTo>
                <a:lnTo>
                  <a:pt x="381" y="1524"/>
                </a:lnTo>
                <a:lnTo>
                  <a:pt x="381" y="1143"/>
                </a:lnTo>
                <a:lnTo>
                  <a:pt x="0" y="1143"/>
                </a:lnTo>
                <a:lnTo>
                  <a:pt x="0" y="381"/>
                </a:lnTo>
                <a:lnTo>
                  <a:pt x="381" y="381"/>
                </a:lnTo>
                <a:lnTo>
                  <a:pt x="381" y="0"/>
                </a:lnTo>
              </a:path>
            </a:pathLst>
          </a:custGeom>
          <a:solidFill>
            <a:srgbClr val="006D65"/>
          </a:solidFill>
          <a:ln>
            <a:solidFill>
              <a:srgbClr val="99D8C9"/>
            </a:solidFill>
          </a:ln>
        </p:spPr>
        <p:style>
          <a:lnRef idx="0">
            <a:scrgbClr r="0" g="0" b="0"/>
          </a:lnRef>
          <a:fillRef idx="0">
            <a:scrgbClr r="0" g="0" b="0"/>
          </a:fillRef>
          <a:effectRef idx="0">
            <a:scrgbClr r="0" g="0" b="0"/>
          </a:effectRef>
          <a:fontRef idx="minor"/>
        </p:style>
      </p:sp>
      <p:sp>
        <p:nvSpPr>
          <p:cNvPr id="21" name="CustomShape 8"/>
          <p:cNvSpPr/>
          <p:nvPr/>
        </p:nvSpPr>
        <p:spPr>
          <a:xfrm>
            <a:off x="5357100" y="3255672"/>
            <a:ext cx="1203480" cy="548280"/>
          </a:xfrm>
          <a:custGeom>
            <a:avLst/>
            <a:gdLst/>
            <a:ahLst/>
            <a:cxnLst/>
            <a:rect l="l" t="t" r="r" b="b"/>
            <a:pathLst>
              <a:path w="3346" h="1525">
                <a:moveTo>
                  <a:pt x="0" y="381"/>
                </a:moveTo>
                <a:lnTo>
                  <a:pt x="2508" y="381"/>
                </a:lnTo>
                <a:lnTo>
                  <a:pt x="2508" y="0"/>
                </a:lnTo>
                <a:lnTo>
                  <a:pt x="3345" y="762"/>
                </a:lnTo>
                <a:lnTo>
                  <a:pt x="2508" y="1524"/>
                </a:lnTo>
                <a:lnTo>
                  <a:pt x="2508" y="1143"/>
                </a:lnTo>
                <a:lnTo>
                  <a:pt x="0" y="1143"/>
                </a:lnTo>
                <a:lnTo>
                  <a:pt x="418" y="762"/>
                </a:lnTo>
                <a:lnTo>
                  <a:pt x="0" y="381"/>
                </a:lnTo>
              </a:path>
            </a:pathLst>
          </a:custGeom>
          <a:solidFill>
            <a:srgbClr val="006666"/>
          </a:solidFill>
          <a:ln>
            <a:solidFill>
              <a:srgbClr val="99D8C9"/>
            </a:solidFill>
          </a:ln>
        </p:spPr>
        <p:style>
          <a:lnRef idx="0">
            <a:scrgbClr r="0" g="0" b="0"/>
          </a:lnRef>
          <a:fillRef idx="0">
            <a:scrgbClr r="0" g="0" b="0"/>
          </a:fillRef>
          <a:effectRef idx="0">
            <a:scrgbClr r="0" g="0" b="0"/>
          </a:effectRef>
          <a:fontRef idx="minor"/>
        </p:style>
      </p:sp>
      <p:sp>
        <p:nvSpPr>
          <p:cNvPr id="22" name="CustomShape 10"/>
          <p:cNvSpPr/>
          <p:nvPr/>
        </p:nvSpPr>
        <p:spPr>
          <a:xfrm>
            <a:off x="825735" y="4692072"/>
            <a:ext cx="558360" cy="786600"/>
          </a:xfrm>
          <a:prstGeom prst="flowChartMultidocument">
            <a:avLst/>
          </a:prstGeom>
          <a:solidFill>
            <a:srgbClr val="00B050"/>
          </a:solidFill>
          <a:ln>
            <a:solidFill>
              <a:srgbClr val="92D050"/>
            </a:solidFill>
          </a:ln>
        </p:spPr>
        <p:style>
          <a:lnRef idx="0">
            <a:scrgbClr r="0" g="0" b="0"/>
          </a:lnRef>
          <a:fillRef idx="0">
            <a:scrgbClr r="0" g="0" b="0"/>
          </a:fillRef>
          <a:effectRef idx="0">
            <a:scrgbClr r="0" g="0" b="0"/>
          </a:effectRef>
          <a:fontRef idx="minor"/>
        </p:style>
      </p:sp>
      <p:sp>
        <p:nvSpPr>
          <p:cNvPr id="28" name="CustomShape 11"/>
          <p:cNvSpPr/>
          <p:nvPr/>
        </p:nvSpPr>
        <p:spPr>
          <a:xfrm>
            <a:off x="546555" y="4951272"/>
            <a:ext cx="558360" cy="786600"/>
          </a:xfrm>
          <a:prstGeom prst="flowChartMultidocument">
            <a:avLst/>
          </a:prstGeom>
          <a:solidFill>
            <a:srgbClr val="FF9900"/>
          </a:solidFill>
          <a:ln>
            <a:solidFill>
              <a:srgbClr val="FFCC00"/>
            </a:solidFill>
          </a:ln>
        </p:spPr>
        <p:style>
          <a:lnRef idx="0">
            <a:scrgbClr r="0" g="0" b="0"/>
          </a:lnRef>
          <a:fillRef idx="0">
            <a:scrgbClr r="0" g="0" b="0"/>
          </a:fillRef>
          <a:effectRef idx="0">
            <a:scrgbClr r="0" g="0" b="0"/>
          </a:effectRef>
          <a:fontRef idx="minor"/>
        </p:style>
      </p:sp>
      <p:pic>
        <p:nvPicPr>
          <p:cNvPr id="32" name="Picture 2"/>
          <p:cNvPicPr/>
          <p:nvPr/>
        </p:nvPicPr>
        <p:blipFill rotWithShape="1">
          <a:blip r:embed="rId3"/>
          <a:srcRect l="24706"/>
          <a:stretch/>
        </p:blipFill>
        <p:spPr>
          <a:xfrm>
            <a:off x="6858000" y="2641932"/>
            <a:ext cx="2179320" cy="1775760"/>
          </a:xfrm>
          <a:prstGeom prst="rect">
            <a:avLst/>
          </a:prstGeom>
          <a:ln>
            <a:noFill/>
          </a:ln>
        </p:spPr>
      </p:pic>
      <mc:AlternateContent xmlns:mc="http://schemas.openxmlformats.org/markup-compatibility/2006" xmlns:a14="http://schemas.microsoft.com/office/drawing/2010/main">
        <mc:Choice Requires="a14">
          <p:sp>
            <p:nvSpPr>
              <p:cNvPr id="33" name="TextBox 32"/>
              <p:cNvSpPr txBox="1"/>
              <p:nvPr/>
            </p:nvSpPr>
            <p:spPr>
              <a:xfrm>
                <a:off x="3606482" y="4465823"/>
                <a:ext cx="1214756" cy="147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ctrlPr>
                            <a:rPr lang="en-US" sz="3200" i="1" smtClean="0">
                              <a:latin typeface="Cambria Math" panose="02040503050406030204" pitchFamily="18" charset="0"/>
                            </a:rPr>
                          </m:ctrlPr>
                        </m:dPr>
                        <m:e>
                          <m:m>
                            <m:mPr>
                              <m:mcs>
                                <m:mc>
                                  <m:mcPr>
                                    <m:count m:val="1"/>
                                    <m:mcJc m:val="center"/>
                                  </m:mcPr>
                                </m:mc>
                              </m:mcs>
                              <m:ctrlPr>
                                <a:rPr lang="en-US" sz="3200" i="1">
                                  <a:latin typeface="Cambria Math" panose="02040503050406030204" pitchFamily="18" charset="0"/>
                                </a:rPr>
                              </m:ctrlPr>
                            </m:mPr>
                            <m:mr>
                              <m:e>
                                <m:sSub>
                                  <m:sSubPr>
                                    <m:ctrlPr>
                                      <a:rPr lang="en-US" sz="3200" i="1">
                                        <a:latin typeface="Cambria Math" panose="02040503050406030204" pitchFamily="18" charset="0"/>
                                      </a:rPr>
                                    </m:ctrlPr>
                                  </m:sSubPr>
                                  <m:e>
                                    <m:r>
                                      <a:rPr lang="en-US" sz="3200" i="1">
                                        <a:latin typeface="Cambria Math"/>
                                      </a:rPr>
                                      <m:t>𝑆</m:t>
                                    </m:r>
                                  </m:e>
                                  <m:sub>
                                    <m:r>
                                      <a:rPr lang="en-US" sz="3200" i="1">
                                        <a:latin typeface="Cambria Math"/>
                                      </a:rPr>
                                      <m:t>1</m:t>
                                    </m:r>
                                  </m:sub>
                                </m:sSub>
                              </m:e>
                            </m:mr>
                            <m:mr>
                              <m:e>
                                <m:r>
                                  <a:rPr lang="en-US" sz="3200" i="1">
                                    <a:latin typeface="Cambria Math"/>
                                  </a:rPr>
                                  <m:t>⋮</m:t>
                                </m:r>
                              </m:e>
                            </m:mr>
                            <m:mr>
                              <m:e>
                                <m:sSub>
                                  <m:sSubPr>
                                    <m:ctrlPr>
                                      <a:rPr lang="en-US" sz="3200" i="1">
                                        <a:latin typeface="Cambria Math" panose="02040503050406030204" pitchFamily="18" charset="0"/>
                                      </a:rPr>
                                    </m:ctrlPr>
                                  </m:sSubPr>
                                  <m:e>
                                    <m:r>
                                      <a:rPr lang="en-US" sz="3200" i="1">
                                        <a:latin typeface="Cambria Math"/>
                                      </a:rPr>
                                      <m:t>𝑆</m:t>
                                    </m:r>
                                  </m:e>
                                  <m:sub>
                                    <m:r>
                                      <a:rPr lang="en-US" sz="3200" i="1">
                                        <a:latin typeface="Cambria Math"/>
                                      </a:rPr>
                                      <m:t>𝑛</m:t>
                                    </m:r>
                                  </m:sub>
                                </m:sSub>
                              </m:e>
                            </m:mr>
                          </m:m>
                        </m:e>
                      </m:d>
                    </m:oMath>
                  </m:oMathPara>
                </a14:m>
                <a:endParaRPr lang="en-US" sz="3200" dirty="0"/>
              </a:p>
            </p:txBody>
          </p:sp>
        </mc:Choice>
        <mc:Fallback xmlns="">
          <p:sp>
            <p:nvSpPr>
              <p:cNvPr id="33" name="TextBox 32"/>
              <p:cNvSpPr txBox="1">
                <a:spLocks noRot="1" noChangeAspect="1" noMove="1" noResize="1" noEditPoints="1" noAdjustHandles="1" noChangeArrowheads="1" noChangeShapeType="1" noTextEdit="1"/>
              </p:cNvSpPr>
              <p:nvPr/>
            </p:nvSpPr>
            <p:spPr>
              <a:xfrm>
                <a:off x="3606482" y="4465823"/>
                <a:ext cx="1214756" cy="1477777"/>
              </a:xfrm>
              <a:prstGeom prst="rect">
                <a:avLst/>
              </a:prstGeom>
              <a:blipFill rotWithShape="1">
                <a:blip r:embed="rId4"/>
                <a:stretch>
                  <a:fillRect/>
                </a:stretch>
              </a:blipFill>
            </p:spPr>
            <p:txBody>
              <a:bodyPr/>
              <a:lstStyle/>
              <a:p>
                <a:r>
                  <a:rPr lang="en-US">
                    <a:noFill/>
                  </a:rPr>
                  <a:t> </a:t>
                </a:r>
              </a:p>
            </p:txBody>
          </p:sp>
        </mc:Fallback>
      </mc:AlternateContent>
      <p:sp>
        <p:nvSpPr>
          <p:cNvPr id="23" name="Rounded Rectangle 22"/>
          <p:cNvSpPr/>
          <p:nvPr/>
        </p:nvSpPr>
        <p:spPr>
          <a:xfrm>
            <a:off x="3261720" y="1219200"/>
            <a:ext cx="1843680" cy="1905000"/>
          </a:xfrm>
          <a:prstGeom prst="round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3" descr="\\project\hfa_work\barel\Toxicogenomics\Frontiers_toxicogenomics_paper\cpdb-logo.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1780" y="1020338"/>
            <a:ext cx="1524000" cy="573974"/>
          </a:xfrm>
          <a:prstGeom prst="rect">
            <a:avLst/>
          </a:prstGeom>
          <a:noFill/>
          <a:extLst>
            <a:ext uri="{909E8E84-426E-40DD-AFC4-6F175D3DCCD1}">
              <a14:hiddenFill xmlns:a14="http://schemas.microsoft.com/office/drawing/2010/main">
                <a:solidFill>
                  <a:srgbClr val="FFFFFF"/>
                </a:solidFill>
              </a14:hiddenFill>
            </a:ext>
          </a:extLst>
        </p:spPr>
      </p:pic>
      <p:sp>
        <p:nvSpPr>
          <p:cNvPr id="29" name="CustomShape 12"/>
          <p:cNvSpPr/>
          <p:nvPr/>
        </p:nvSpPr>
        <p:spPr>
          <a:xfrm>
            <a:off x="6979920" y="1408422"/>
            <a:ext cx="2011680" cy="10714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US" sz="2400" b="1" strike="noStrike" spc="-1" dirty="0">
                <a:solidFill>
                  <a:schemeClr val="accent5"/>
                </a:solidFill>
                <a:latin typeface="Calibri" panose="020F0502020204030204" pitchFamily="34" charset="0"/>
                <a:cs typeface="Calibri" panose="020F0502020204030204" pitchFamily="34" charset="0"/>
              </a:rPr>
              <a:t>Network Propagation</a:t>
            </a:r>
          </a:p>
        </p:txBody>
      </p:sp>
    </p:spTree>
    <p:extLst>
      <p:ext uri="{BB962C8B-B14F-4D97-AF65-F5344CB8AC3E}">
        <p14:creationId xmlns:p14="http://schemas.microsoft.com/office/powerpoint/2010/main" val="13438579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stomShape 1"/>
          <p:cNvSpPr/>
          <p:nvPr/>
        </p:nvSpPr>
        <p:spPr>
          <a:xfrm>
            <a:off x="640080" y="228600"/>
            <a:ext cx="7863120" cy="521766"/>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2800" spc="-1" dirty="0" smtClean="0">
                <a:solidFill>
                  <a:srgbClr val="FFFFFF"/>
                </a:solidFill>
                <a:latin typeface="Gill Sans MT" panose="020B0502020104020203" pitchFamily="34" charset="0"/>
                <a:ea typeface="DejaVu Sans"/>
              </a:rPr>
              <a:t>Node Network Properties</a:t>
            </a:r>
            <a:endParaRPr lang="en-US" sz="2800" spc="-1" dirty="0">
              <a:solidFill>
                <a:srgbClr val="FFFFFF"/>
              </a:solidFill>
              <a:latin typeface="Gill Sans MT" panose="020B0502020104020203" pitchFamily="34" charset="0"/>
              <a:ea typeface="DejaVu Sans"/>
            </a:endParaRPr>
          </a:p>
        </p:txBody>
      </p:sp>
      <p:grpSp>
        <p:nvGrpSpPr>
          <p:cNvPr id="36" name="Group 35"/>
          <p:cNvGrpSpPr/>
          <p:nvPr/>
        </p:nvGrpSpPr>
        <p:grpSpPr>
          <a:xfrm>
            <a:off x="989864" y="1055027"/>
            <a:ext cx="2058136" cy="2590830"/>
            <a:chOff x="762000" y="962210"/>
            <a:chExt cx="2058136" cy="2590830"/>
          </a:xfrm>
        </p:grpSpPr>
        <p:sp>
          <p:nvSpPr>
            <p:cNvPr id="33" name="Line 5"/>
            <p:cNvSpPr/>
            <p:nvPr/>
          </p:nvSpPr>
          <p:spPr>
            <a:xfrm>
              <a:off x="1110007" y="3335059"/>
              <a:ext cx="468726" cy="15153"/>
            </a:xfrm>
            <a:prstGeom prst="line">
              <a:avLst/>
            </a:prstGeom>
            <a:ln w="38160">
              <a:solidFill>
                <a:srgbClr val="4A7EBB"/>
              </a:solidFill>
              <a:round/>
              <a:headEnd type="none" w="med" len="med"/>
              <a:tailEnd type="none" w="med" len="med"/>
            </a:ln>
          </p:spPr>
          <p:style>
            <a:lnRef idx="1">
              <a:schemeClr val="accent1"/>
            </a:lnRef>
            <a:fillRef idx="0">
              <a:schemeClr val="accent1"/>
            </a:fillRef>
            <a:effectRef idx="0">
              <a:schemeClr val="accent1"/>
            </a:effectRef>
            <a:fontRef idx="minor"/>
          </p:style>
        </p:sp>
        <p:sp>
          <p:nvSpPr>
            <p:cNvPr id="34" name="Line 7"/>
            <p:cNvSpPr/>
            <p:nvPr/>
          </p:nvSpPr>
          <p:spPr>
            <a:xfrm>
              <a:off x="1048524" y="2647809"/>
              <a:ext cx="586554" cy="670666"/>
            </a:xfrm>
            <a:prstGeom prst="line">
              <a:avLst/>
            </a:prstGeom>
            <a:ln w="38160">
              <a:solidFill>
                <a:srgbClr val="4A7EBB"/>
              </a:solidFill>
              <a:round/>
              <a:headEnd type="none" w="med" len="med"/>
              <a:tailEnd type="none" w="med" len="med"/>
            </a:ln>
          </p:spPr>
          <p:style>
            <a:lnRef idx="1">
              <a:schemeClr val="accent1"/>
            </a:lnRef>
            <a:fillRef idx="0">
              <a:schemeClr val="accent1"/>
            </a:fillRef>
            <a:effectRef idx="0">
              <a:schemeClr val="accent1"/>
            </a:effectRef>
            <a:fontRef idx="minor"/>
          </p:style>
        </p:sp>
        <p:sp>
          <p:nvSpPr>
            <p:cNvPr id="35" name="Line 5"/>
            <p:cNvSpPr/>
            <p:nvPr/>
          </p:nvSpPr>
          <p:spPr>
            <a:xfrm>
              <a:off x="1107438" y="2578317"/>
              <a:ext cx="527640" cy="12483"/>
            </a:xfrm>
            <a:prstGeom prst="line">
              <a:avLst/>
            </a:prstGeom>
            <a:ln w="38160">
              <a:solidFill>
                <a:srgbClr val="00B050"/>
              </a:solidFill>
              <a:round/>
              <a:headEnd type="none" w="med" len="med"/>
              <a:tailEnd type="none" w="med" len="med"/>
            </a:ln>
          </p:spPr>
          <p:style>
            <a:lnRef idx="1">
              <a:schemeClr val="accent1"/>
            </a:lnRef>
            <a:fillRef idx="0">
              <a:schemeClr val="accent1"/>
            </a:fillRef>
            <a:effectRef idx="0">
              <a:schemeClr val="accent1"/>
            </a:effectRef>
            <a:fontRef idx="minor"/>
          </p:style>
        </p:sp>
        <p:sp>
          <p:nvSpPr>
            <p:cNvPr id="32" name="Line 7"/>
            <p:cNvSpPr/>
            <p:nvPr/>
          </p:nvSpPr>
          <p:spPr>
            <a:xfrm>
              <a:off x="1144714" y="1862326"/>
              <a:ext cx="544793" cy="585733"/>
            </a:xfrm>
            <a:prstGeom prst="line">
              <a:avLst/>
            </a:prstGeom>
            <a:ln w="38160">
              <a:solidFill>
                <a:srgbClr val="00B050"/>
              </a:solidFill>
              <a:round/>
              <a:headEnd type="none" w="med" len="med"/>
              <a:tailEnd type="none" w="med" len="med"/>
            </a:ln>
          </p:spPr>
          <p:style>
            <a:lnRef idx="1">
              <a:schemeClr val="accent1"/>
            </a:lnRef>
            <a:fillRef idx="0">
              <a:schemeClr val="accent1"/>
            </a:fillRef>
            <a:effectRef idx="0">
              <a:schemeClr val="accent1"/>
            </a:effectRef>
            <a:fontRef idx="minor"/>
          </p:style>
        </p:sp>
        <p:sp>
          <p:nvSpPr>
            <p:cNvPr id="14" name="Line 7"/>
            <p:cNvSpPr/>
            <p:nvPr/>
          </p:nvSpPr>
          <p:spPr>
            <a:xfrm>
              <a:off x="1874731" y="2600968"/>
              <a:ext cx="653080" cy="276681"/>
            </a:xfrm>
            <a:prstGeom prst="line">
              <a:avLst/>
            </a:prstGeom>
            <a:ln w="38160">
              <a:solidFill>
                <a:srgbClr val="00B050"/>
              </a:solidFill>
              <a:round/>
              <a:headEnd type="none" w="med" len="med"/>
              <a:tailEnd type="none" w="med" len="med"/>
            </a:ln>
          </p:spPr>
          <p:style>
            <a:lnRef idx="1">
              <a:schemeClr val="accent1"/>
            </a:lnRef>
            <a:fillRef idx="0">
              <a:schemeClr val="accent1"/>
            </a:fillRef>
            <a:effectRef idx="0">
              <a:schemeClr val="accent1"/>
            </a:effectRef>
            <a:fontRef idx="minor"/>
          </p:style>
        </p:sp>
        <p:sp>
          <p:nvSpPr>
            <p:cNvPr id="28" name="Line 5"/>
            <p:cNvSpPr/>
            <p:nvPr/>
          </p:nvSpPr>
          <p:spPr>
            <a:xfrm flipH="1" flipV="1">
              <a:off x="962511" y="2742788"/>
              <a:ext cx="0" cy="530988"/>
            </a:xfrm>
            <a:prstGeom prst="line">
              <a:avLst/>
            </a:prstGeom>
            <a:ln w="38160">
              <a:solidFill>
                <a:srgbClr val="4A7EBB"/>
              </a:solidFill>
              <a:round/>
              <a:headEnd type="none" w="med" len="med"/>
              <a:tailEnd type="none" w="med" len="med"/>
            </a:ln>
          </p:spPr>
          <p:style>
            <a:lnRef idx="1">
              <a:schemeClr val="accent1"/>
            </a:lnRef>
            <a:fillRef idx="0">
              <a:schemeClr val="accent1"/>
            </a:fillRef>
            <a:effectRef idx="0">
              <a:schemeClr val="accent1"/>
            </a:effectRef>
            <a:fontRef idx="minor"/>
          </p:style>
        </p:sp>
        <p:sp>
          <p:nvSpPr>
            <p:cNvPr id="27" name="Line 5"/>
            <p:cNvSpPr/>
            <p:nvPr/>
          </p:nvSpPr>
          <p:spPr>
            <a:xfrm>
              <a:off x="2368136" y="1191498"/>
              <a:ext cx="131222" cy="506083"/>
            </a:xfrm>
            <a:prstGeom prst="line">
              <a:avLst/>
            </a:prstGeom>
            <a:ln w="38160">
              <a:solidFill>
                <a:srgbClr val="4A7EBB"/>
              </a:solidFill>
              <a:round/>
              <a:headEnd type="none" w="med" len="med"/>
              <a:tailEnd type="none" w="med" len="med"/>
            </a:ln>
          </p:spPr>
          <p:style>
            <a:lnRef idx="1">
              <a:schemeClr val="accent1"/>
            </a:lnRef>
            <a:fillRef idx="0">
              <a:schemeClr val="accent1"/>
            </a:fillRef>
            <a:effectRef idx="0">
              <a:schemeClr val="accent1"/>
            </a:effectRef>
            <a:fontRef idx="minor"/>
          </p:style>
        </p:sp>
        <p:sp>
          <p:nvSpPr>
            <p:cNvPr id="26" name="Line 5"/>
            <p:cNvSpPr/>
            <p:nvPr/>
          </p:nvSpPr>
          <p:spPr>
            <a:xfrm flipH="1">
              <a:off x="1876020" y="1190657"/>
              <a:ext cx="257580" cy="407511"/>
            </a:xfrm>
            <a:prstGeom prst="line">
              <a:avLst/>
            </a:prstGeom>
            <a:ln w="38160">
              <a:solidFill>
                <a:srgbClr val="4A7EBB"/>
              </a:solidFill>
              <a:round/>
              <a:headEnd type="none" w="med" len="med"/>
              <a:tailEnd type="none" w="med" len="med"/>
            </a:ln>
          </p:spPr>
          <p:style>
            <a:lnRef idx="1">
              <a:schemeClr val="accent1"/>
            </a:lnRef>
            <a:fillRef idx="0">
              <a:schemeClr val="accent1"/>
            </a:fillRef>
            <a:effectRef idx="0">
              <a:schemeClr val="accent1"/>
            </a:effectRef>
            <a:fontRef idx="minor"/>
          </p:style>
        </p:sp>
        <p:sp>
          <p:nvSpPr>
            <p:cNvPr id="9" name="Line 5"/>
            <p:cNvSpPr/>
            <p:nvPr/>
          </p:nvSpPr>
          <p:spPr>
            <a:xfrm flipH="1" flipV="1">
              <a:off x="1739071" y="2697139"/>
              <a:ext cx="0" cy="530988"/>
            </a:xfrm>
            <a:prstGeom prst="line">
              <a:avLst/>
            </a:prstGeom>
            <a:ln w="38160">
              <a:solidFill>
                <a:srgbClr val="00B050"/>
              </a:solidFill>
              <a:round/>
              <a:headEnd type="none" w="med" len="med"/>
              <a:tailEnd type="none" w="med" len="med"/>
            </a:ln>
          </p:spPr>
          <p:style>
            <a:lnRef idx="1">
              <a:schemeClr val="accent1"/>
            </a:lnRef>
            <a:fillRef idx="0">
              <a:schemeClr val="accent1"/>
            </a:fillRef>
            <a:effectRef idx="0">
              <a:schemeClr val="accent1"/>
            </a:effectRef>
            <a:fontRef idx="minor"/>
          </p:style>
        </p:sp>
        <p:sp>
          <p:nvSpPr>
            <p:cNvPr id="10" name="Line 5"/>
            <p:cNvSpPr/>
            <p:nvPr/>
          </p:nvSpPr>
          <p:spPr>
            <a:xfrm flipH="1" flipV="1">
              <a:off x="1757781" y="1849338"/>
              <a:ext cx="0" cy="530988"/>
            </a:xfrm>
            <a:prstGeom prst="line">
              <a:avLst/>
            </a:prstGeom>
            <a:ln w="38160">
              <a:solidFill>
                <a:srgbClr val="00B050"/>
              </a:solidFill>
              <a:round/>
              <a:headEnd type="none" w="med" len="med"/>
              <a:tailEnd type="none" w="med" len="med"/>
            </a:ln>
          </p:spPr>
          <p:style>
            <a:lnRef idx="1">
              <a:schemeClr val="accent1"/>
            </a:lnRef>
            <a:fillRef idx="0">
              <a:schemeClr val="accent1"/>
            </a:fillRef>
            <a:effectRef idx="0">
              <a:schemeClr val="accent1"/>
            </a:effectRef>
            <a:fontRef idx="minor"/>
          </p:style>
        </p:sp>
        <p:sp>
          <p:nvSpPr>
            <p:cNvPr id="13" name="CustomShape 6"/>
            <p:cNvSpPr/>
            <p:nvPr/>
          </p:nvSpPr>
          <p:spPr>
            <a:xfrm rot="2760600">
              <a:off x="1564620" y="2376019"/>
              <a:ext cx="367560" cy="377280"/>
            </a:xfrm>
            <a:prstGeom prst="ellipse">
              <a:avLst/>
            </a:prstGeom>
            <a:solidFill>
              <a:srgbClr val="00B050"/>
            </a:solidFill>
            <a:ln>
              <a:solidFill>
                <a:srgbClr val="4A7EBB"/>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16" name="CustomShape 9"/>
            <p:cNvSpPr/>
            <p:nvPr/>
          </p:nvSpPr>
          <p:spPr>
            <a:xfrm rot="2760600">
              <a:off x="2315580" y="1651339"/>
              <a:ext cx="367560" cy="377280"/>
            </a:xfrm>
            <a:prstGeom prst="ellipse">
              <a:avLst/>
            </a:prstGeom>
            <a:ln>
              <a:solidFill>
                <a:srgbClr val="4A7EBB"/>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17" name="CustomShape 10"/>
            <p:cNvSpPr/>
            <p:nvPr/>
          </p:nvSpPr>
          <p:spPr>
            <a:xfrm rot="2760600">
              <a:off x="2100721" y="957350"/>
              <a:ext cx="367560" cy="377280"/>
            </a:xfrm>
            <a:prstGeom prst="ellipse">
              <a:avLst/>
            </a:prstGeom>
            <a:ln>
              <a:solidFill>
                <a:srgbClr val="4A7EBB"/>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18" name="CustomShape 11"/>
            <p:cNvSpPr/>
            <p:nvPr/>
          </p:nvSpPr>
          <p:spPr>
            <a:xfrm rot="2760600">
              <a:off x="2447716" y="2790256"/>
              <a:ext cx="367560" cy="377280"/>
            </a:xfrm>
            <a:prstGeom prst="ellipse">
              <a:avLst/>
            </a:prstGeom>
            <a:ln>
              <a:solidFill>
                <a:srgbClr val="4A7EBB"/>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19" name="CustomShape 12"/>
            <p:cNvSpPr/>
            <p:nvPr/>
          </p:nvSpPr>
          <p:spPr>
            <a:xfrm rot="2760600">
              <a:off x="766860" y="3146419"/>
              <a:ext cx="367560" cy="377280"/>
            </a:xfrm>
            <a:prstGeom prst="ellipse">
              <a:avLst/>
            </a:prstGeom>
            <a:ln>
              <a:solidFill>
                <a:srgbClr val="4A7EBB"/>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20" name="CustomShape 9"/>
            <p:cNvSpPr/>
            <p:nvPr/>
          </p:nvSpPr>
          <p:spPr>
            <a:xfrm rot="2760600">
              <a:off x="1555291" y="3180620"/>
              <a:ext cx="367560" cy="377280"/>
            </a:xfrm>
            <a:prstGeom prst="ellipse">
              <a:avLst/>
            </a:prstGeom>
            <a:ln>
              <a:solidFill>
                <a:srgbClr val="4A7EBB"/>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21" name="CustomShape 9"/>
            <p:cNvSpPr/>
            <p:nvPr/>
          </p:nvSpPr>
          <p:spPr>
            <a:xfrm rot="2760600">
              <a:off x="1574000" y="1519140"/>
              <a:ext cx="367560" cy="377280"/>
            </a:xfrm>
            <a:prstGeom prst="ellipse">
              <a:avLst/>
            </a:prstGeom>
            <a:ln>
              <a:solidFill>
                <a:srgbClr val="4A7EBB"/>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24" name="CustomShape 6"/>
            <p:cNvSpPr/>
            <p:nvPr/>
          </p:nvSpPr>
          <p:spPr>
            <a:xfrm rot="2760600">
              <a:off x="766861" y="2376017"/>
              <a:ext cx="367560" cy="377280"/>
            </a:xfrm>
            <a:prstGeom prst="ellipse">
              <a:avLst/>
            </a:prstGeom>
            <a:ln>
              <a:solidFill>
                <a:srgbClr val="4A7EBB"/>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25" name="Line 5"/>
            <p:cNvSpPr/>
            <p:nvPr/>
          </p:nvSpPr>
          <p:spPr>
            <a:xfrm flipH="1" flipV="1">
              <a:off x="1943181" y="1752598"/>
              <a:ext cx="440798" cy="96739"/>
            </a:xfrm>
            <a:prstGeom prst="line">
              <a:avLst/>
            </a:prstGeom>
            <a:ln w="38160">
              <a:solidFill>
                <a:srgbClr val="4A7EBB"/>
              </a:solidFill>
              <a:round/>
              <a:headEnd type="none" w="med" len="med"/>
              <a:tailEnd type="none" w="med" len="med"/>
            </a:ln>
          </p:spPr>
          <p:style>
            <a:lnRef idx="1">
              <a:schemeClr val="accent1"/>
            </a:lnRef>
            <a:fillRef idx="0">
              <a:schemeClr val="accent1"/>
            </a:fillRef>
            <a:effectRef idx="0">
              <a:schemeClr val="accent1"/>
            </a:effectRef>
            <a:fontRef idx="minor"/>
          </p:style>
        </p:sp>
        <p:sp>
          <p:nvSpPr>
            <p:cNvPr id="31" name="CustomShape 9"/>
            <p:cNvSpPr/>
            <p:nvPr/>
          </p:nvSpPr>
          <p:spPr>
            <a:xfrm rot="2760600">
              <a:off x="867571" y="1554483"/>
              <a:ext cx="367560" cy="377280"/>
            </a:xfrm>
            <a:prstGeom prst="ellipse">
              <a:avLst/>
            </a:prstGeom>
            <a:ln>
              <a:solidFill>
                <a:srgbClr val="4A7EBB"/>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grpSp>
      <p:sp>
        <p:nvSpPr>
          <p:cNvPr id="103" name="CustomShape 114"/>
          <p:cNvSpPr/>
          <p:nvPr/>
        </p:nvSpPr>
        <p:spPr>
          <a:xfrm>
            <a:off x="3057963" y="2338233"/>
            <a:ext cx="1211760" cy="364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800" b="0" strike="noStrike" spc="-1" dirty="0" smtClean="0">
                <a:solidFill>
                  <a:srgbClr val="00B050"/>
                </a:solidFill>
                <a:latin typeface="Trebuchet MS"/>
                <a:ea typeface="DejaVu Sans"/>
              </a:rPr>
              <a:t>Degree=5</a:t>
            </a:r>
            <a:endParaRPr lang="en-US" sz="1800" b="0" strike="noStrike" spc="-1" dirty="0">
              <a:solidFill>
                <a:srgbClr val="00B050"/>
              </a:solidFill>
              <a:latin typeface="Arial"/>
            </a:endParaRPr>
          </a:p>
        </p:txBody>
      </p:sp>
    </p:spTree>
    <p:extLst>
      <p:ext uri="{BB962C8B-B14F-4D97-AF65-F5344CB8AC3E}">
        <p14:creationId xmlns:p14="http://schemas.microsoft.com/office/powerpoint/2010/main" val="12741871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stomShape 1"/>
          <p:cNvSpPr/>
          <p:nvPr/>
        </p:nvSpPr>
        <p:spPr>
          <a:xfrm>
            <a:off x="640080" y="228600"/>
            <a:ext cx="7863120" cy="521766"/>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2800" spc="-1" dirty="0" smtClean="0">
                <a:solidFill>
                  <a:srgbClr val="FFFFFF"/>
                </a:solidFill>
                <a:latin typeface="Gill Sans MT" panose="020B0502020104020203" pitchFamily="34" charset="0"/>
                <a:ea typeface="DejaVu Sans"/>
              </a:rPr>
              <a:t>Node Network Properties</a:t>
            </a:r>
            <a:endParaRPr lang="en-US" sz="2800" spc="-1" dirty="0">
              <a:solidFill>
                <a:srgbClr val="FFFFFF"/>
              </a:solidFill>
              <a:latin typeface="Gill Sans MT" panose="020B0502020104020203" pitchFamily="34" charset="0"/>
              <a:ea typeface="DejaVu Sans"/>
            </a:endParaRPr>
          </a:p>
        </p:txBody>
      </p:sp>
      <p:grpSp>
        <p:nvGrpSpPr>
          <p:cNvPr id="36" name="Group 35"/>
          <p:cNvGrpSpPr/>
          <p:nvPr/>
        </p:nvGrpSpPr>
        <p:grpSpPr>
          <a:xfrm>
            <a:off x="989864" y="1055027"/>
            <a:ext cx="2058136" cy="2590830"/>
            <a:chOff x="762000" y="962210"/>
            <a:chExt cx="2058136" cy="2590830"/>
          </a:xfrm>
        </p:grpSpPr>
        <p:sp>
          <p:nvSpPr>
            <p:cNvPr id="33" name="Line 5"/>
            <p:cNvSpPr/>
            <p:nvPr/>
          </p:nvSpPr>
          <p:spPr>
            <a:xfrm>
              <a:off x="1110007" y="3335059"/>
              <a:ext cx="468726" cy="15153"/>
            </a:xfrm>
            <a:prstGeom prst="line">
              <a:avLst/>
            </a:prstGeom>
            <a:ln w="38160">
              <a:solidFill>
                <a:srgbClr val="4A7EBB"/>
              </a:solidFill>
              <a:round/>
              <a:headEnd type="none" w="med" len="med"/>
              <a:tailEnd type="none" w="med" len="med"/>
            </a:ln>
          </p:spPr>
          <p:style>
            <a:lnRef idx="1">
              <a:schemeClr val="accent1"/>
            </a:lnRef>
            <a:fillRef idx="0">
              <a:schemeClr val="accent1"/>
            </a:fillRef>
            <a:effectRef idx="0">
              <a:schemeClr val="accent1"/>
            </a:effectRef>
            <a:fontRef idx="minor"/>
          </p:style>
        </p:sp>
        <p:sp>
          <p:nvSpPr>
            <p:cNvPr id="34" name="Line 7"/>
            <p:cNvSpPr/>
            <p:nvPr/>
          </p:nvSpPr>
          <p:spPr>
            <a:xfrm>
              <a:off x="1048524" y="2647809"/>
              <a:ext cx="586554" cy="670666"/>
            </a:xfrm>
            <a:prstGeom prst="line">
              <a:avLst/>
            </a:prstGeom>
            <a:ln w="38160">
              <a:solidFill>
                <a:srgbClr val="4A7EBB"/>
              </a:solidFill>
              <a:round/>
              <a:headEnd type="none" w="med" len="med"/>
              <a:tailEnd type="none" w="med" len="med"/>
            </a:ln>
          </p:spPr>
          <p:style>
            <a:lnRef idx="1">
              <a:schemeClr val="accent1"/>
            </a:lnRef>
            <a:fillRef idx="0">
              <a:schemeClr val="accent1"/>
            </a:fillRef>
            <a:effectRef idx="0">
              <a:schemeClr val="accent1"/>
            </a:effectRef>
            <a:fontRef idx="minor"/>
          </p:style>
        </p:sp>
        <p:sp>
          <p:nvSpPr>
            <p:cNvPr id="35" name="Line 5"/>
            <p:cNvSpPr/>
            <p:nvPr/>
          </p:nvSpPr>
          <p:spPr>
            <a:xfrm>
              <a:off x="1107438" y="2578317"/>
              <a:ext cx="527640" cy="12483"/>
            </a:xfrm>
            <a:prstGeom prst="line">
              <a:avLst/>
            </a:prstGeom>
            <a:ln w="38160">
              <a:solidFill>
                <a:srgbClr val="00B050"/>
              </a:solidFill>
              <a:round/>
              <a:headEnd type="none" w="med" len="med"/>
              <a:tailEnd type="none" w="med" len="med"/>
            </a:ln>
          </p:spPr>
          <p:style>
            <a:lnRef idx="1">
              <a:schemeClr val="accent1"/>
            </a:lnRef>
            <a:fillRef idx="0">
              <a:schemeClr val="accent1"/>
            </a:fillRef>
            <a:effectRef idx="0">
              <a:schemeClr val="accent1"/>
            </a:effectRef>
            <a:fontRef idx="minor"/>
          </p:style>
        </p:sp>
        <p:sp>
          <p:nvSpPr>
            <p:cNvPr id="32" name="Line 7"/>
            <p:cNvSpPr/>
            <p:nvPr/>
          </p:nvSpPr>
          <p:spPr>
            <a:xfrm>
              <a:off x="1144714" y="1862326"/>
              <a:ext cx="544793" cy="585733"/>
            </a:xfrm>
            <a:prstGeom prst="line">
              <a:avLst/>
            </a:prstGeom>
            <a:ln w="38160">
              <a:solidFill>
                <a:srgbClr val="00B050"/>
              </a:solidFill>
              <a:round/>
              <a:headEnd type="none" w="med" len="med"/>
              <a:tailEnd type="none" w="med" len="med"/>
            </a:ln>
          </p:spPr>
          <p:style>
            <a:lnRef idx="1">
              <a:schemeClr val="accent1"/>
            </a:lnRef>
            <a:fillRef idx="0">
              <a:schemeClr val="accent1"/>
            </a:fillRef>
            <a:effectRef idx="0">
              <a:schemeClr val="accent1"/>
            </a:effectRef>
            <a:fontRef idx="minor"/>
          </p:style>
        </p:sp>
        <p:sp>
          <p:nvSpPr>
            <p:cNvPr id="14" name="Line 7"/>
            <p:cNvSpPr/>
            <p:nvPr/>
          </p:nvSpPr>
          <p:spPr>
            <a:xfrm>
              <a:off x="1874731" y="2600968"/>
              <a:ext cx="653080" cy="276681"/>
            </a:xfrm>
            <a:prstGeom prst="line">
              <a:avLst/>
            </a:prstGeom>
            <a:ln w="38160">
              <a:solidFill>
                <a:srgbClr val="00B050"/>
              </a:solidFill>
              <a:round/>
              <a:headEnd type="none" w="med" len="med"/>
              <a:tailEnd type="none" w="med" len="med"/>
            </a:ln>
          </p:spPr>
          <p:style>
            <a:lnRef idx="1">
              <a:schemeClr val="accent1"/>
            </a:lnRef>
            <a:fillRef idx="0">
              <a:schemeClr val="accent1"/>
            </a:fillRef>
            <a:effectRef idx="0">
              <a:schemeClr val="accent1"/>
            </a:effectRef>
            <a:fontRef idx="minor"/>
          </p:style>
        </p:sp>
        <p:sp>
          <p:nvSpPr>
            <p:cNvPr id="28" name="Line 5"/>
            <p:cNvSpPr/>
            <p:nvPr/>
          </p:nvSpPr>
          <p:spPr>
            <a:xfrm flipH="1" flipV="1">
              <a:off x="962511" y="2742788"/>
              <a:ext cx="0" cy="530988"/>
            </a:xfrm>
            <a:prstGeom prst="line">
              <a:avLst/>
            </a:prstGeom>
            <a:ln w="38160">
              <a:solidFill>
                <a:srgbClr val="4A7EBB"/>
              </a:solidFill>
              <a:round/>
              <a:headEnd type="none" w="med" len="med"/>
              <a:tailEnd type="none" w="med" len="med"/>
            </a:ln>
          </p:spPr>
          <p:style>
            <a:lnRef idx="1">
              <a:schemeClr val="accent1"/>
            </a:lnRef>
            <a:fillRef idx="0">
              <a:schemeClr val="accent1"/>
            </a:fillRef>
            <a:effectRef idx="0">
              <a:schemeClr val="accent1"/>
            </a:effectRef>
            <a:fontRef idx="minor"/>
          </p:style>
        </p:sp>
        <p:sp>
          <p:nvSpPr>
            <p:cNvPr id="27" name="Line 5"/>
            <p:cNvSpPr/>
            <p:nvPr/>
          </p:nvSpPr>
          <p:spPr>
            <a:xfrm>
              <a:off x="2368136" y="1191498"/>
              <a:ext cx="131222" cy="506083"/>
            </a:xfrm>
            <a:prstGeom prst="line">
              <a:avLst/>
            </a:prstGeom>
            <a:ln w="38160">
              <a:solidFill>
                <a:srgbClr val="4A7EBB"/>
              </a:solidFill>
              <a:round/>
              <a:headEnd type="none" w="med" len="med"/>
              <a:tailEnd type="none" w="med" len="med"/>
            </a:ln>
          </p:spPr>
          <p:style>
            <a:lnRef idx="1">
              <a:schemeClr val="accent1"/>
            </a:lnRef>
            <a:fillRef idx="0">
              <a:schemeClr val="accent1"/>
            </a:fillRef>
            <a:effectRef idx="0">
              <a:schemeClr val="accent1"/>
            </a:effectRef>
            <a:fontRef idx="minor"/>
          </p:style>
        </p:sp>
        <p:sp>
          <p:nvSpPr>
            <p:cNvPr id="26" name="Line 5"/>
            <p:cNvSpPr/>
            <p:nvPr/>
          </p:nvSpPr>
          <p:spPr>
            <a:xfrm flipH="1">
              <a:off x="1876020" y="1190657"/>
              <a:ext cx="257580" cy="407511"/>
            </a:xfrm>
            <a:prstGeom prst="line">
              <a:avLst/>
            </a:prstGeom>
            <a:ln w="38160">
              <a:solidFill>
                <a:srgbClr val="4A7EBB"/>
              </a:solidFill>
              <a:round/>
              <a:headEnd type="none" w="med" len="med"/>
              <a:tailEnd type="none" w="med" len="med"/>
            </a:ln>
          </p:spPr>
          <p:style>
            <a:lnRef idx="1">
              <a:schemeClr val="accent1"/>
            </a:lnRef>
            <a:fillRef idx="0">
              <a:schemeClr val="accent1"/>
            </a:fillRef>
            <a:effectRef idx="0">
              <a:schemeClr val="accent1"/>
            </a:effectRef>
            <a:fontRef idx="minor"/>
          </p:style>
        </p:sp>
        <p:sp>
          <p:nvSpPr>
            <p:cNvPr id="9" name="Line 5"/>
            <p:cNvSpPr/>
            <p:nvPr/>
          </p:nvSpPr>
          <p:spPr>
            <a:xfrm flipH="1" flipV="1">
              <a:off x="1739071" y="2697139"/>
              <a:ext cx="0" cy="530988"/>
            </a:xfrm>
            <a:prstGeom prst="line">
              <a:avLst/>
            </a:prstGeom>
            <a:ln w="38160">
              <a:solidFill>
                <a:srgbClr val="00B050"/>
              </a:solidFill>
              <a:round/>
              <a:headEnd type="none" w="med" len="med"/>
              <a:tailEnd type="none" w="med" len="med"/>
            </a:ln>
          </p:spPr>
          <p:style>
            <a:lnRef idx="1">
              <a:schemeClr val="accent1"/>
            </a:lnRef>
            <a:fillRef idx="0">
              <a:schemeClr val="accent1"/>
            </a:fillRef>
            <a:effectRef idx="0">
              <a:schemeClr val="accent1"/>
            </a:effectRef>
            <a:fontRef idx="minor"/>
          </p:style>
        </p:sp>
        <p:sp>
          <p:nvSpPr>
            <p:cNvPr id="10" name="Line 5"/>
            <p:cNvSpPr/>
            <p:nvPr/>
          </p:nvSpPr>
          <p:spPr>
            <a:xfrm flipH="1" flipV="1">
              <a:off x="1757781" y="1849338"/>
              <a:ext cx="0" cy="530988"/>
            </a:xfrm>
            <a:prstGeom prst="line">
              <a:avLst/>
            </a:prstGeom>
            <a:ln w="38160">
              <a:solidFill>
                <a:srgbClr val="00B050"/>
              </a:solidFill>
              <a:round/>
              <a:headEnd type="none" w="med" len="med"/>
              <a:tailEnd type="none" w="med" len="med"/>
            </a:ln>
          </p:spPr>
          <p:style>
            <a:lnRef idx="1">
              <a:schemeClr val="accent1"/>
            </a:lnRef>
            <a:fillRef idx="0">
              <a:schemeClr val="accent1"/>
            </a:fillRef>
            <a:effectRef idx="0">
              <a:schemeClr val="accent1"/>
            </a:effectRef>
            <a:fontRef idx="minor"/>
          </p:style>
        </p:sp>
        <p:sp>
          <p:nvSpPr>
            <p:cNvPr id="13" name="CustomShape 6"/>
            <p:cNvSpPr/>
            <p:nvPr/>
          </p:nvSpPr>
          <p:spPr>
            <a:xfrm rot="2760600">
              <a:off x="1564620" y="2376019"/>
              <a:ext cx="367560" cy="377280"/>
            </a:xfrm>
            <a:prstGeom prst="ellipse">
              <a:avLst/>
            </a:prstGeom>
            <a:solidFill>
              <a:srgbClr val="00B050"/>
            </a:solidFill>
            <a:ln>
              <a:solidFill>
                <a:srgbClr val="4A7EBB"/>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16" name="CustomShape 9"/>
            <p:cNvSpPr/>
            <p:nvPr/>
          </p:nvSpPr>
          <p:spPr>
            <a:xfrm rot="2760600">
              <a:off x="2315580" y="1651339"/>
              <a:ext cx="367560" cy="377280"/>
            </a:xfrm>
            <a:prstGeom prst="ellipse">
              <a:avLst/>
            </a:prstGeom>
            <a:ln>
              <a:solidFill>
                <a:srgbClr val="4A7EBB"/>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17" name="CustomShape 10"/>
            <p:cNvSpPr/>
            <p:nvPr/>
          </p:nvSpPr>
          <p:spPr>
            <a:xfrm rot="2760600">
              <a:off x="2100721" y="957350"/>
              <a:ext cx="367560" cy="377280"/>
            </a:xfrm>
            <a:prstGeom prst="ellipse">
              <a:avLst/>
            </a:prstGeom>
            <a:ln>
              <a:solidFill>
                <a:srgbClr val="4A7EBB"/>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18" name="CustomShape 11"/>
            <p:cNvSpPr/>
            <p:nvPr/>
          </p:nvSpPr>
          <p:spPr>
            <a:xfrm rot="2760600">
              <a:off x="2447716" y="2790256"/>
              <a:ext cx="367560" cy="377280"/>
            </a:xfrm>
            <a:prstGeom prst="ellipse">
              <a:avLst/>
            </a:prstGeom>
            <a:ln>
              <a:solidFill>
                <a:srgbClr val="4A7EBB"/>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19" name="CustomShape 12"/>
            <p:cNvSpPr/>
            <p:nvPr/>
          </p:nvSpPr>
          <p:spPr>
            <a:xfrm rot="2760600">
              <a:off x="766860" y="3146419"/>
              <a:ext cx="367560" cy="377280"/>
            </a:xfrm>
            <a:prstGeom prst="ellipse">
              <a:avLst/>
            </a:prstGeom>
            <a:ln>
              <a:solidFill>
                <a:srgbClr val="4A7EBB"/>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20" name="CustomShape 9"/>
            <p:cNvSpPr/>
            <p:nvPr/>
          </p:nvSpPr>
          <p:spPr>
            <a:xfrm rot="2760600">
              <a:off x="1555291" y="3180620"/>
              <a:ext cx="367560" cy="377280"/>
            </a:xfrm>
            <a:prstGeom prst="ellipse">
              <a:avLst/>
            </a:prstGeom>
            <a:ln>
              <a:solidFill>
                <a:srgbClr val="4A7EBB"/>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21" name="CustomShape 9"/>
            <p:cNvSpPr/>
            <p:nvPr/>
          </p:nvSpPr>
          <p:spPr>
            <a:xfrm rot="2760600">
              <a:off x="1574000" y="1519140"/>
              <a:ext cx="367560" cy="377280"/>
            </a:xfrm>
            <a:prstGeom prst="ellipse">
              <a:avLst/>
            </a:prstGeom>
            <a:ln>
              <a:solidFill>
                <a:srgbClr val="4A7EBB"/>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24" name="CustomShape 6"/>
            <p:cNvSpPr/>
            <p:nvPr/>
          </p:nvSpPr>
          <p:spPr>
            <a:xfrm rot="2760600">
              <a:off x="766861" y="2376017"/>
              <a:ext cx="367560" cy="377280"/>
            </a:xfrm>
            <a:prstGeom prst="ellipse">
              <a:avLst/>
            </a:prstGeom>
            <a:ln>
              <a:solidFill>
                <a:srgbClr val="4A7EBB"/>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25" name="Line 5"/>
            <p:cNvSpPr/>
            <p:nvPr/>
          </p:nvSpPr>
          <p:spPr>
            <a:xfrm flipH="1" flipV="1">
              <a:off x="1943181" y="1752598"/>
              <a:ext cx="440798" cy="96739"/>
            </a:xfrm>
            <a:prstGeom prst="line">
              <a:avLst/>
            </a:prstGeom>
            <a:ln w="38160">
              <a:solidFill>
                <a:srgbClr val="4A7EBB"/>
              </a:solidFill>
              <a:round/>
              <a:headEnd type="none" w="med" len="med"/>
              <a:tailEnd type="none" w="med" len="med"/>
            </a:ln>
          </p:spPr>
          <p:style>
            <a:lnRef idx="1">
              <a:schemeClr val="accent1"/>
            </a:lnRef>
            <a:fillRef idx="0">
              <a:schemeClr val="accent1"/>
            </a:fillRef>
            <a:effectRef idx="0">
              <a:schemeClr val="accent1"/>
            </a:effectRef>
            <a:fontRef idx="minor"/>
          </p:style>
        </p:sp>
        <p:sp>
          <p:nvSpPr>
            <p:cNvPr id="31" name="CustomShape 9"/>
            <p:cNvSpPr/>
            <p:nvPr/>
          </p:nvSpPr>
          <p:spPr>
            <a:xfrm rot="2760600">
              <a:off x="867571" y="1554483"/>
              <a:ext cx="367560" cy="377280"/>
            </a:xfrm>
            <a:prstGeom prst="ellipse">
              <a:avLst/>
            </a:prstGeom>
            <a:ln>
              <a:solidFill>
                <a:srgbClr val="4A7EBB"/>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grpSp>
      <p:grpSp>
        <p:nvGrpSpPr>
          <p:cNvPr id="59" name="Group 58"/>
          <p:cNvGrpSpPr/>
          <p:nvPr/>
        </p:nvGrpSpPr>
        <p:grpSpPr>
          <a:xfrm>
            <a:off x="5257800" y="1055027"/>
            <a:ext cx="2058136" cy="2590830"/>
            <a:chOff x="762000" y="962210"/>
            <a:chExt cx="2058136" cy="2590830"/>
          </a:xfrm>
        </p:grpSpPr>
        <p:sp>
          <p:nvSpPr>
            <p:cNvPr id="60" name="Line 5"/>
            <p:cNvSpPr/>
            <p:nvPr/>
          </p:nvSpPr>
          <p:spPr>
            <a:xfrm>
              <a:off x="1110007" y="3335059"/>
              <a:ext cx="468726" cy="15153"/>
            </a:xfrm>
            <a:prstGeom prst="line">
              <a:avLst/>
            </a:prstGeom>
            <a:ln w="38160">
              <a:solidFill>
                <a:srgbClr val="4A7EBB"/>
              </a:solidFill>
              <a:round/>
              <a:headEnd type="none" w="med" len="med"/>
              <a:tailEnd type="none" w="med" len="med"/>
            </a:ln>
          </p:spPr>
          <p:style>
            <a:lnRef idx="1">
              <a:schemeClr val="accent1"/>
            </a:lnRef>
            <a:fillRef idx="0">
              <a:schemeClr val="accent1"/>
            </a:fillRef>
            <a:effectRef idx="0">
              <a:schemeClr val="accent1"/>
            </a:effectRef>
            <a:fontRef idx="minor"/>
          </p:style>
        </p:sp>
        <p:sp>
          <p:nvSpPr>
            <p:cNvPr id="61" name="Line 7"/>
            <p:cNvSpPr/>
            <p:nvPr/>
          </p:nvSpPr>
          <p:spPr>
            <a:xfrm>
              <a:off x="1048524" y="2647809"/>
              <a:ext cx="586554" cy="670666"/>
            </a:xfrm>
            <a:prstGeom prst="line">
              <a:avLst/>
            </a:prstGeom>
            <a:ln w="38160">
              <a:solidFill>
                <a:srgbClr val="4A7EBB"/>
              </a:solidFill>
              <a:round/>
              <a:headEnd type="none" w="med" len="med"/>
              <a:tailEnd type="none" w="med" len="med"/>
            </a:ln>
          </p:spPr>
          <p:style>
            <a:lnRef idx="1">
              <a:schemeClr val="accent1"/>
            </a:lnRef>
            <a:fillRef idx="0">
              <a:schemeClr val="accent1"/>
            </a:fillRef>
            <a:effectRef idx="0">
              <a:schemeClr val="accent1"/>
            </a:effectRef>
            <a:fontRef idx="minor"/>
          </p:style>
        </p:sp>
        <p:sp>
          <p:nvSpPr>
            <p:cNvPr id="62" name="Line 5"/>
            <p:cNvSpPr/>
            <p:nvPr/>
          </p:nvSpPr>
          <p:spPr>
            <a:xfrm>
              <a:off x="1107438" y="2578317"/>
              <a:ext cx="527640" cy="12483"/>
            </a:xfrm>
            <a:prstGeom prst="line">
              <a:avLst/>
            </a:prstGeom>
            <a:ln w="38160">
              <a:solidFill>
                <a:srgbClr val="4A7EBB"/>
              </a:solidFill>
              <a:round/>
              <a:headEnd type="none" w="med" len="med"/>
              <a:tailEnd type="none" w="med" len="med"/>
            </a:ln>
          </p:spPr>
          <p:style>
            <a:lnRef idx="1">
              <a:schemeClr val="accent1"/>
            </a:lnRef>
            <a:fillRef idx="0">
              <a:schemeClr val="accent1"/>
            </a:fillRef>
            <a:effectRef idx="0">
              <a:schemeClr val="accent1"/>
            </a:effectRef>
            <a:fontRef idx="minor"/>
          </p:style>
        </p:sp>
        <p:sp>
          <p:nvSpPr>
            <p:cNvPr id="63" name="Line 7"/>
            <p:cNvSpPr/>
            <p:nvPr/>
          </p:nvSpPr>
          <p:spPr>
            <a:xfrm>
              <a:off x="1144714" y="1862326"/>
              <a:ext cx="544793" cy="585733"/>
            </a:xfrm>
            <a:prstGeom prst="line">
              <a:avLst/>
            </a:prstGeom>
            <a:ln w="38160">
              <a:solidFill>
                <a:schemeClr val="accent2"/>
              </a:solidFill>
              <a:prstDash val="dash"/>
              <a:round/>
              <a:headEnd type="none" w="med" len="med"/>
              <a:tailEnd type="none" w="med" len="med"/>
            </a:ln>
          </p:spPr>
          <p:style>
            <a:lnRef idx="1">
              <a:schemeClr val="accent1"/>
            </a:lnRef>
            <a:fillRef idx="0">
              <a:schemeClr val="accent1"/>
            </a:fillRef>
            <a:effectRef idx="0">
              <a:schemeClr val="accent1"/>
            </a:effectRef>
            <a:fontRef idx="minor"/>
          </p:style>
        </p:sp>
        <p:sp>
          <p:nvSpPr>
            <p:cNvPr id="64" name="Line 7"/>
            <p:cNvSpPr/>
            <p:nvPr/>
          </p:nvSpPr>
          <p:spPr>
            <a:xfrm>
              <a:off x="1874731" y="2600968"/>
              <a:ext cx="653080" cy="276681"/>
            </a:xfrm>
            <a:prstGeom prst="line">
              <a:avLst/>
            </a:prstGeom>
            <a:ln w="38160">
              <a:solidFill>
                <a:schemeClr val="accent2"/>
              </a:solidFill>
              <a:prstDash val="dash"/>
              <a:round/>
              <a:headEnd type="none" w="med" len="med"/>
              <a:tailEnd type="none" w="med" len="med"/>
            </a:ln>
          </p:spPr>
          <p:style>
            <a:lnRef idx="1">
              <a:schemeClr val="accent1"/>
            </a:lnRef>
            <a:fillRef idx="0">
              <a:schemeClr val="accent1"/>
            </a:fillRef>
            <a:effectRef idx="0">
              <a:schemeClr val="accent1"/>
            </a:effectRef>
            <a:fontRef idx="minor"/>
          </p:style>
        </p:sp>
        <p:sp>
          <p:nvSpPr>
            <p:cNvPr id="65" name="Line 5"/>
            <p:cNvSpPr/>
            <p:nvPr/>
          </p:nvSpPr>
          <p:spPr>
            <a:xfrm flipH="1" flipV="1">
              <a:off x="962511" y="2742788"/>
              <a:ext cx="0" cy="530988"/>
            </a:xfrm>
            <a:prstGeom prst="line">
              <a:avLst/>
            </a:prstGeom>
            <a:ln w="38160">
              <a:solidFill>
                <a:srgbClr val="4A7EBB"/>
              </a:solidFill>
              <a:round/>
              <a:headEnd type="none" w="med" len="med"/>
              <a:tailEnd type="none" w="med" len="med"/>
            </a:ln>
          </p:spPr>
          <p:style>
            <a:lnRef idx="1">
              <a:schemeClr val="accent1"/>
            </a:lnRef>
            <a:fillRef idx="0">
              <a:schemeClr val="accent1"/>
            </a:fillRef>
            <a:effectRef idx="0">
              <a:schemeClr val="accent1"/>
            </a:effectRef>
            <a:fontRef idx="minor"/>
          </p:style>
        </p:sp>
        <p:sp>
          <p:nvSpPr>
            <p:cNvPr id="67" name="Line 5"/>
            <p:cNvSpPr/>
            <p:nvPr/>
          </p:nvSpPr>
          <p:spPr>
            <a:xfrm>
              <a:off x="2368136" y="1191498"/>
              <a:ext cx="131222" cy="506083"/>
            </a:xfrm>
            <a:prstGeom prst="line">
              <a:avLst/>
            </a:prstGeom>
            <a:ln w="38160">
              <a:solidFill>
                <a:srgbClr val="4A7EBB"/>
              </a:solidFill>
              <a:round/>
              <a:headEnd type="none" w="med" len="med"/>
              <a:tailEnd type="none" w="med" len="med"/>
            </a:ln>
          </p:spPr>
          <p:style>
            <a:lnRef idx="1">
              <a:schemeClr val="accent1"/>
            </a:lnRef>
            <a:fillRef idx="0">
              <a:schemeClr val="accent1"/>
            </a:fillRef>
            <a:effectRef idx="0">
              <a:schemeClr val="accent1"/>
            </a:effectRef>
            <a:fontRef idx="minor"/>
          </p:style>
        </p:sp>
        <p:sp>
          <p:nvSpPr>
            <p:cNvPr id="68" name="Line 5"/>
            <p:cNvSpPr/>
            <p:nvPr/>
          </p:nvSpPr>
          <p:spPr>
            <a:xfrm flipH="1">
              <a:off x="1876020" y="1190657"/>
              <a:ext cx="257580" cy="407511"/>
            </a:xfrm>
            <a:prstGeom prst="line">
              <a:avLst/>
            </a:prstGeom>
            <a:ln w="38160">
              <a:solidFill>
                <a:srgbClr val="4A7EBB"/>
              </a:solidFill>
              <a:round/>
              <a:headEnd type="none" w="med" len="med"/>
              <a:tailEnd type="none" w="med" len="med"/>
            </a:ln>
          </p:spPr>
          <p:style>
            <a:lnRef idx="1">
              <a:schemeClr val="accent1"/>
            </a:lnRef>
            <a:fillRef idx="0">
              <a:schemeClr val="accent1"/>
            </a:fillRef>
            <a:effectRef idx="0">
              <a:schemeClr val="accent1"/>
            </a:effectRef>
            <a:fontRef idx="minor"/>
          </p:style>
        </p:sp>
        <p:sp>
          <p:nvSpPr>
            <p:cNvPr id="69" name="Line 5"/>
            <p:cNvSpPr/>
            <p:nvPr/>
          </p:nvSpPr>
          <p:spPr>
            <a:xfrm flipH="1" flipV="1">
              <a:off x="1739071" y="2697139"/>
              <a:ext cx="0" cy="530988"/>
            </a:xfrm>
            <a:prstGeom prst="line">
              <a:avLst/>
            </a:prstGeom>
            <a:ln w="38160">
              <a:solidFill>
                <a:srgbClr val="4A7EBB"/>
              </a:solidFill>
              <a:round/>
              <a:headEnd type="none" w="med" len="med"/>
              <a:tailEnd type="none" w="med" len="med"/>
            </a:ln>
          </p:spPr>
          <p:style>
            <a:lnRef idx="1">
              <a:schemeClr val="accent1"/>
            </a:lnRef>
            <a:fillRef idx="0">
              <a:schemeClr val="accent1"/>
            </a:fillRef>
            <a:effectRef idx="0">
              <a:schemeClr val="accent1"/>
            </a:effectRef>
            <a:fontRef idx="minor"/>
          </p:style>
        </p:sp>
        <p:sp>
          <p:nvSpPr>
            <p:cNvPr id="70" name="Line 5"/>
            <p:cNvSpPr/>
            <p:nvPr/>
          </p:nvSpPr>
          <p:spPr>
            <a:xfrm flipH="1" flipV="1">
              <a:off x="1757781" y="1849338"/>
              <a:ext cx="0" cy="530988"/>
            </a:xfrm>
            <a:prstGeom prst="line">
              <a:avLst/>
            </a:prstGeom>
            <a:ln w="38160">
              <a:solidFill>
                <a:srgbClr val="4A7EBB"/>
              </a:solidFill>
              <a:round/>
              <a:headEnd type="none" w="med" len="med"/>
              <a:tailEnd type="none" w="med" len="med"/>
            </a:ln>
          </p:spPr>
          <p:style>
            <a:lnRef idx="1">
              <a:schemeClr val="accent1"/>
            </a:lnRef>
            <a:fillRef idx="0">
              <a:schemeClr val="accent1"/>
            </a:fillRef>
            <a:effectRef idx="0">
              <a:schemeClr val="accent1"/>
            </a:effectRef>
            <a:fontRef idx="minor"/>
          </p:style>
        </p:sp>
        <p:sp>
          <p:nvSpPr>
            <p:cNvPr id="71" name="CustomShape 6"/>
            <p:cNvSpPr/>
            <p:nvPr/>
          </p:nvSpPr>
          <p:spPr>
            <a:xfrm rot="2760600">
              <a:off x="1564620" y="2376019"/>
              <a:ext cx="367560" cy="377280"/>
            </a:xfrm>
            <a:prstGeom prst="ellipse">
              <a:avLst/>
            </a:prstGeom>
            <a:solidFill>
              <a:schemeClr val="accent2"/>
            </a:solidFill>
            <a:ln>
              <a:solidFill>
                <a:srgbClr val="4A7EBB"/>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72" name="CustomShape 9"/>
            <p:cNvSpPr/>
            <p:nvPr/>
          </p:nvSpPr>
          <p:spPr>
            <a:xfrm rot="2760600">
              <a:off x="2315580" y="1651339"/>
              <a:ext cx="367560" cy="377280"/>
            </a:xfrm>
            <a:prstGeom prst="ellipse">
              <a:avLst/>
            </a:prstGeom>
            <a:ln>
              <a:solidFill>
                <a:srgbClr val="4A7EBB"/>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73" name="CustomShape 10"/>
            <p:cNvSpPr/>
            <p:nvPr/>
          </p:nvSpPr>
          <p:spPr>
            <a:xfrm rot="2760600">
              <a:off x="2100721" y="957350"/>
              <a:ext cx="367560" cy="377280"/>
            </a:xfrm>
            <a:prstGeom prst="ellipse">
              <a:avLst/>
            </a:prstGeom>
            <a:ln>
              <a:solidFill>
                <a:srgbClr val="4A7EBB"/>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74" name="CustomShape 11"/>
            <p:cNvSpPr/>
            <p:nvPr/>
          </p:nvSpPr>
          <p:spPr>
            <a:xfrm rot="2760600">
              <a:off x="2447716" y="2790256"/>
              <a:ext cx="367560" cy="377280"/>
            </a:xfrm>
            <a:prstGeom prst="ellipse">
              <a:avLst/>
            </a:prstGeom>
            <a:ln>
              <a:solidFill>
                <a:srgbClr val="4A7EBB"/>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75" name="CustomShape 12"/>
            <p:cNvSpPr/>
            <p:nvPr/>
          </p:nvSpPr>
          <p:spPr>
            <a:xfrm rot="2760600">
              <a:off x="766860" y="3146419"/>
              <a:ext cx="367560" cy="377280"/>
            </a:xfrm>
            <a:prstGeom prst="ellipse">
              <a:avLst/>
            </a:prstGeom>
            <a:ln>
              <a:solidFill>
                <a:srgbClr val="4A7EBB"/>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76" name="CustomShape 9"/>
            <p:cNvSpPr/>
            <p:nvPr/>
          </p:nvSpPr>
          <p:spPr>
            <a:xfrm rot="2760600">
              <a:off x="1555291" y="3180620"/>
              <a:ext cx="367560" cy="377280"/>
            </a:xfrm>
            <a:prstGeom prst="ellipse">
              <a:avLst/>
            </a:prstGeom>
            <a:ln>
              <a:solidFill>
                <a:srgbClr val="4A7EBB"/>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77" name="CustomShape 9"/>
            <p:cNvSpPr/>
            <p:nvPr/>
          </p:nvSpPr>
          <p:spPr>
            <a:xfrm rot="2760600">
              <a:off x="1574000" y="1519140"/>
              <a:ext cx="367560" cy="377280"/>
            </a:xfrm>
            <a:prstGeom prst="ellipse">
              <a:avLst/>
            </a:prstGeom>
            <a:ln>
              <a:solidFill>
                <a:srgbClr val="4A7EBB"/>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78" name="CustomShape 6"/>
            <p:cNvSpPr/>
            <p:nvPr/>
          </p:nvSpPr>
          <p:spPr>
            <a:xfrm rot="2760600">
              <a:off x="766861" y="2376017"/>
              <a:ext cx="367560" cy="377280"/>
            </a:xfrm>
            <a:prstGeom prst="ellipse">
              <a:avLst/>
            </a:prstGeom>
            <a:ln>
              <a:solidFill>
                <a:srgbClr val="4A7EBB"/>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79" name="Line 5"/>
            <p:cNvSpPr/>
            <p:nvPr/>
          </p:nvSpPr>
          <p:spPr>
            <a:xfrm flipH="1" flipV="1">
              <a:off x="1943181" y="1752598"/>
              <a:ext cx="440798" cy="96739"/>
            </a:xfrm>
            <a:prstGeom prst="line">
              <a:avLst/>
            </a:prstGeom>
            <a:ln w="38160">
              <a:solidFill>
                <a:srgbClr val="4A7EBB"/>
              </a:solidFill>
              <a:round/>
              <a:headEnd type="none" w="med" len="med"/>
              <a:tailEnd type="none" w="med" len="med"/>
            </a:ln>
          </p:spPr>
          <p:style>
            <a:lnRef idx="1">
              <a:schemeClr val="accent1"/>
            </a:lnRef>
            <a:fillRef idx="0">
              <a:schemeClr val="accent1"/>
            </a:fillRef>
            <a:effectRef idx="0">
              <a:schemeClr val="accent1"/>
            </a:effectRef>
            <a:fontRef idx="minor"/>
          </p:style>
        </p:sp>
        <p:sp>
          <p:nvSpPr>
            <p:cNvPr id="80" name="CustomShape 9"/>
            <p:cNvSpPr/>
            <p:nvPr/>
          </p:nvSpPr>
          <p:spPr>
            <a:xfrm rot="2760600">
              <a:off x="867571" y="1554483"/>
              <a:ext cx="367560" cy="377280"/>
            </a:xfrm>
            <a:prstGeom prst="ellipse">
              <a:avLst/>
            </a:prstGeom>
            <a:ln>
              <a:solidFill>
                <a:srgbClr val="4A7EBB"/>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grpSp>
      <p:sp>
        <p:nvSpPr>
          <p:cNvPr id="103" name="CustomShape 114"/>
          <p:cNvSpPr/>
          <p:nvPr/>
        </p:nvSpPr>
        <p:spPr>
          <a:xfrm>
            <a:off x="3057963" y="2338233"/>
            <a:ext cx="1211760" cy="364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800" b="0" strike="noStrike" spc="-1" dirty="0" smtClean="0">
                <a:solidFill>
                  <a:srgbClr val="00B050"/>
                </a:solidFill>
                <a:latin typeface="Trebuchet MS"/>
                <a:ea typeface="DejaVu Sans"/>
              </a:rPr>
              <a:t>Degree=5</a:t>
            </a:r>
            <a:endParaRPr lang="en-US" sz="1800" b="0" strike="noStrike" spc="-1" dirty="0">
              <a:solidFill>
                <a:srgbClr val="00B050"/>
              </a:solidFill>
              <a:latin typeface="Arial"/>
            </a:endParaRPr>
          </a:p>
        </p:txBody>
      </p:sp>
      <p:sp>
        <p:nvSpPr>
          <p:cNvPr id="106" name="CustomShape 114"/>
          <p:cNvSpPr/>
          <p:nvPr/>
        </p:nvSpPr>
        <p:spPr>
          <a:xfrm>
            <a:off x="7370145" y="2340761"/>
            <a:ext cx="1597239" cy="921876"/>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a:lnSpc>
                <a:spcPct val="100000"/>
              </a:lnSpc>
            </a:pPr>
            <a:r>
              <a:rPr lang="en-US" spc="-1" dirty="0" err="1">
                <a:solidFill>
                  <a:schemeClr val="accent2"/>
                </a:solidFill>
                <a:latin typeface="Trebuchet MS"/>
              </a:rPr>
              <a:t>Betweenness</a:t>
            </a:r>
            <a:r>
              <a:rPr lang="en-US" spc="-1" dirty="0">
                <a:solidFill>
                  <a:schemeClr val="accent2"/>
                </a:solidFill>
                <a:latin typeface="Trebuchet MS"/>
              </a:rPr>
              <a:t> </a:t>
            </a:r>
            <a:r>
              <a:rPr lang="en-US" sz="1800" b="0" strike="noStrike" spc="-1" dirty="0" smtClean="0">
                <a:solidFill>
                  <a:schemeClr val="accent2"/>
                </a:solidFill>
                <a:latin typeface="Trebuchet MS"/>
                <a:ea typeface="DejaVu Sans"/>
              </a:rPr>
              <a:t>Centrality = 0.78 </a:t>
            </a:r>
            <a:endParaRPr lang="en-US" sz="1800" b="0" strike="noStrike" spc="-1" dirty="0">
              <a:solidFill>
                <a:schemeClr val="accent2"/>
              </a:solidFill>
              <a:latin typeface="Arial"/>
            </a:endParaRPr>
          </a:p>
        </p:txBody>
      </p:sp>
    </p:spTree>
    <p:extLst>
      <p:ext uri="{BB962C8B-B14F-4D97-AF65-F5344CB8AC3E}">
        <p14:creationId xmlns:p14="http://schemas.microsoft.com/office/powerpoint/2010/main" val="13615272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stomShape 1"/>
          <p:cNvSpPr/>
          <p:nvPr/>
        </p:nvSpPr>
        <p:spPr>
          <a:xfrm>
            <a:off x="640080" y="228600"/>
            <a:ext cx="7863120" cy="521766"/>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2800" spc="-1" dirty="0" smtClean="0">
                <a:solidFill>
                  <a:srgbClr val="FFFFFF"/>
                </a:solidFill>
                <a:latin typeface="Gill Sans MT" panose="020B0502020104020203" pitchFamily="34" charset="0"/>
                <a:ea typeface="DejaVu Sans"/>
              </a:rPr>
              <a:t>Node Network Properties</a:t>
            </a:r>
            <a:endParaRPr lang="en-US" sz="2800" spc="-1" dirty="0">
              <a:solidFill>
                <a:srgbClr val="FFFFFF"/>
              </a:solidFill>
              <a:latin typeface="Gill Sans MT" panose="020B0502020104020203" pitchFamily="34" charset="0"/>
              <a:ea typeface="DejaVu Sans"/>
            </a:endParaRPr>
          </a:p>
        </p:txBody>
      </p:sp>
      <p:grpSp>
        <p:nvGrpSpPr>
          <p:cNvPr id="36" name="Group 35"/>
          <p:cNvGrpSpPr/>
          <p:nvPr/>
        </p:nvGrpSpPr>
        <p:grpSpPr>
          <a:xfrm>
            <a:off x="989864" y="1055027"/>
            <a:ext cx="2058136" cy="2590830"/>
            <a:chOff x="762000" y="962210"/>
            <a:chExt cx="2058136" cy="2590830"/>
          </a:xfrm>
        </p:grpSpPr>
        <p:sp>
          <p:nvSpPr>
            <p:cNvPr id="33" name="Line 5"/>
            <p:cNvSpPr/>
            <p:nvPr/>
          </p:nvSpPr>
          <p:spPr>
            <a:xfrm>
              <a:off x="1110007" y="3335059"/>
              <a:ext cx="468726" cy="15153"/>
            </a:xfrm>
            <a:prstGeom prst="line">
              <a:avLst/>
            </a:prstGeom>
            <a:ln w="38160">
              <a:solidFill>
                <a:srgbClr val="4A7EBB"/>
              </a:solidFill>
              <a:round/>
              <a:headEnd type="none" w="med" len="med"/>
              <a:tailEnd type="none" w="med" len="med"/>
            </a:ln>
          </p:spPr>
          <p:style>
            <a:lnRef idx="1">
              <a:schemeClr val="accent1"/>
            </a:lnRef>
            <a:fillRef idx="0">
              <a:schemeClr val="accent1"/>
            </a:fillRef>
            <a:effectRef idx="0">
              <a:schemeClr val="accent1"/>
            </a:effectRef>
            <a:fontRef idx="minor"/>
          </p:style>
        </p:sp>
        <p:sp>
          <p:nvSpPr>
            <p:cNvPr id="34" name="Line 7"/>
            <p:cNvSpPr/>
            <p:nvPr/>
          </p:nvSpPr>
          <p:spPr>
            <a:xfrm>
              <a:off x="1048524" y="2647809"/>
              <a:ext cx="586554" cy="670666"/>
            </a:xfrm>
            <a:prstGeom prst="line">
              <a:avLst/>
            </a:prstGeom>
            <a:ln w="38160">
              <a:solidFill>
                <a:srgbClr val="4A7EBB"/>
              </a:solidFill>
              <a:round/>
              <a:headEnd type="none" w="med" len="med"/>
              <a:tailEnd type="none" w="med" len="med"/>
            </a:ln>
          </p:spPr>
          <p:style>
            <a:lnRef idx="1">
              <a:schemeClr val="accent1"/>
            </a:lnRef>
            <a:fillRef idx="0">
              <a:schemeClr val="accent1"/>
            </a:fillRef>
            <a:effectRef idx="0">
              <a:schemeClr val="accent1"/>
            </a:effectRef>
            <a:fontRef idx="minor"/>
          </p:style>
        </p:sp>
        <p:sp>
          <p:nvSpPr>
            <p:cNvPr id="35" name="Line 5"/>
            <p:cNvSpPr/>
            <p:nvPr/>
          </p:nvSpPr>
          <p:spPr>
            <a:xfrm>
              <a:off x="1107438" y="2578317"/>
              <a:ext cx="527640" cy="12483"/>
            </a:xfrm>
            <a:prstGeom prst="line">
              <a:avLst/>
            </a:prstGeom>
            <a:ln w="38160">
              <a:solidFill>
                <a:srgbClr val="00B050"/>
              </a:solidFill>
              <a:round/>
              <a:headEnd type="none" w="med" len="med"/>
              <a:tailEnd type="none" w="med" len="med"/>
            </a:ln>
          </p:spPr>
          <p:style>
            <a:lnRef idx="1">
              <a:schemeClr val="accent1"/>
            </a:lnRef>
            <a:fillRef idx="0">
              <a:schemeClr val="accent1"/>
            </a:fillRef>
            <a:effectRef idx="0">
              <a:schemeClr val="accent1"/>
            </a:effectRef>
            <a:fontRef idx="minor"/>
          </p:style>
        </p:sp>
        <p:sp>
          <p:nvSpPr>
            <p:cNvPr id="32" name="Line 7"/>
            <p:cNvSpPr/>
            <p:nvPr/>
          </p:nvSpPr>
          <p:spPr>
            <a:xfrm>
              <a:off x="1144714" y="1862326"/>
              <a:ext cx="544793" cy="585733"/>
            </a:xfrm>
            <a:prstGeom prst="line">
              <a:avLst/>
            </a:prstGeom>
            <a:ln w="38160">
              <a:solidFill>
                <a:srgbClr val="00B050"/>
              </a:solidFill>
              <a:round/>
              <a:headEnd type="none" w="med" len="med"/>
              <a:tailEnd type="none" w="med" len="med"/>
            </a:ln>
          </p:spPr>
          <p:style>
            <a:lnRef idx="1">
              <a:schemeClr val="accent1"/>
            </a:lnRef>
            <a:fillRef idx="0">
              <a:schemeClr val="accent1"/>
            </a:fillRef>
            <a:effectRef idx="0">
              <a:schemeClr val="accent1"/>
            </a:effectRef>
            <a:fontRef idx="minor"/>
          </p:style>
        </p:sp>
        <p:sp>
          <p:nvSpPr>
            <p:cNvPr id="14" name="Line 7"/>
            <p:cNvSpPr/>
            <p:nvPr/>
          </p:nvSpPr>
          <p:spPr>
            <a:xfrm>
              <a:off x="1874731" y="2600968"/>
              <a:ext cx="653080" cy="276681"/>
            </a:xfrm>
            <a:prstGeom prst="line">
              <a:avLst/>
            </a:prstGeom>
            <a:ln w="38160">
              <a:solidFill>
                <a:srgbClr val="00B050"/>
              </a:solidFill>
              <a:round/>
              <a:headEnd type="none" w="med" len="med"/>
              <a:tailEnd type="none" w="med" len="med"/>
            </a:ln>
          </p:spPr>
          <p:style>
            <a:lnRef idx="1">
              <a:schemeClr val="accent1"/>
            </a:lnRef>
            <a:fillRef idx="0">
              <a:schemeClr val="accent1"/>
            </a:fillRef>
            <a:effectRef idx="0">
              <a:schemeClr val="accent1"/>
            </a:effectRef>
            <a:fontRef idx="minor"/>
          </p:style>
        </p:sp>
        <p:sp>
          <p:nvSpPr>
            <p:cNvPr id="28" name="Line 5"/>
            <p:cNvSpPr/>
            <p:nvPr/>
          </p:nvSpPr>
          <p:spPr>
            <a:xfrm flipH="1" flipV="1">
              <a:off x="962511" y="2742788"/>
              <a:ext cx="0" cy="530988"/>
            </a:xfrm>
            <a:prstGeom prst="line">
              <a:avLst/>
            </a:prstGeom>
            <a:ln w="38160">
              <a:solidFill>
                <a:srgbClr val="4A7EBB"/>
              </a:solidFill>
              <a:round/>
              <a:headEnd type="none" w="med" len="med"/>
              <a:tailEnd type="none" w="med" len="med"/>
            </a:ln>
          </p:spPr>
          <p:style>
            <a:lnRef idx="1">
              <a:schemeClr val="accent1"/>
            </a:lnRef>
            <a:fillRef idx="0">
              <a:schemeClr val="accent1"/>
            </a:fillRef>
            <a:effectRef idx="0">
              <a:schemeClr val="accent1"/>
            </a:effectRef>
            <a:fontRef idx="minor"/>
          </p:style>
        </p:sp>
        <p:sp>
          <p:nvSpPr>
            <p:cNvPr id="27" name="Line 5"/>
            <p:cNvSpPr/>
            <p:nvPr/>
          </p:nvSpPr>
          <p:spPr>
            <a:xfrm>
              <a:off x="2368136" y="1191498"/>
              <a:ext cx="131222" cy="506083"/>
            </a:xfrm>
            <a:prstGeom prst="line">
              <a:avLst/>
            </a:prstGeom>
            <a:ln w="38160">
              <a:solidFill>
                <a:srgbClr val="4A7EBB"/>
              </a:solidFill>
              <a:round/>
              <a:headEnd type="none" w="med" len="med"/>
              <a:tailEnd type="none" w="med" len="med"/>
            </a:ln>
          </p:spPr>
          <p:style>
            <a:lnRef idx="1">
              <a:schemeClr val="accent1"/>
            </a:lnRef>
            <a:fillRef idx="0">
              <a:schemeClr val="accent1"/>
            </a:fillRef>
            <a:effectRef idx="0">
              <a:schemeClr val="accent1"/>
            </a:effectRef>
            <a:fontRef idx="minor"/>
          </p:style>
        </p:sp>
        <p:sp>
          <p:nvSpPr>
            <p:cNvPr id="26" name="Line 5"/>
            <p:cNvSpPr/>
            <p:nvPr/>
          </p:nvSpPr>
          <p:spPr>
            <a:xfrm flipH="1">
              <a:off x="1876020" y="1190657"/>
              <a:ext cx="257580" cy="407511"/>
            </a:xfrm>
            <a:prstGeom prst="line">
              <a:avLst/>
            </a:prstGeom>
            <a:ln w="38160">
              <a:solidFill>
                <a:srgbClr val="4A7EBB"/>
              </a:solidFill>
              <a:round/>
              <a:headEnd type="none" w="med" len="med"/>
              <a:tailEnd type="none" w="med" len="med"/>
            </a:ln>
          </p:spPr>
          <p:style>
            <a:lnRef idx="1">
              <a:schemeClr val="accent1"/>
            </a:lnRef>
            <a:fillRef idx="0">
              <a:schemeClr val="accent1"/>
            </a:fillRef>
            <a:effectRef idx="0">
              <a:schemeClr val="accent1"/>
            </a:effectRef>
            <a:fontRef idx="minor"/>
          </p:style>
        </p:sp>
        <p:sp>
          <p:nvSpPr>
            <p:cNvPr id="9" name="Line 5"/>
            <p:cNvSpPr/>
            <p:nvPr/>
          </p:nvSpPr>
          <p:spPr>
            <a:xfrm flipH="1" flipV="1">
              <a:off x="1739071" y="2697139"/>
              <a:ext cx="0" cy="530988"/>
            </a:xfrm>
            <a:prstGeom prst="line">
              <a:avLst/>
            </a:prstGeom>
            <a:ln w="38160">
              <a:solidFill>
                <a:srgbClr val="00B050"/>
              </a:solidFill>
              <a:round/>
              <a:headEnd type="none" w="med" len="med"/>
              <a:tailEnd type="none" w="med" len="med"/>
            </a:ln>
          </p:spPr>
          <p:style>
            <a:lnRef idx="1">
              <a:schemeClr val="accent1"/>
            </a:lnRef>
            <a:fillRef idx="0">
              <a:schemeClr val="accent1"/>
            </a:fillRef>
            <a:effectRef idx="0">
              <a:schemeClr val="accent1"/>
            </a:effectRef>
            <a:fontRef idx="minor"/>
          </p:style>
        </p:sp>
        <p:sp>
          <p:nvSpPr>
            <p:cNvPr id="10" name="Line 5"/>
            <p:cNvSpPr/>
            <p:nvPr/>
          </p:nvSpPr>
          <p:spPr>
            <a:xfrm flipH="1" flipV="1">
              <a:off x="1757781" y="1849338"/>
              <a:ext cx="0" cy="530988"/>
            </a:xfrm>
            <a:prstGeom prst="line">
              <a:avLst/>
            </a:prstGeom>
            <a:ln w="38160">
              <a:solidFill>
                <a:srgbClr val="00B050"/>
              </a:solidFill>
              <a:round/>
              <a:headEnd type="none" w="med" len="med"/>
              <a:tailEnd type="none" w="med" len="med"/>
            </a:ln>
          </p:spPr>
          <p:style>
            <a:lnRef idx="1">
              <a:schemeClr val="accent1"/>
            </a:lnRef>
            <a:fillRef idx="0">
              <a:schemeClr val="accent1"/>
            </a:fillRef>
            <a:effectRef idx="0">
              <a:schemeClr val="accent1"/>
            </a:effectRef>
            <a:fontRef idx="minor"/>
          </p:style>
        </p:sp>
        <p:sp>
          <p:nvSpPr>
            <p:cNvPr id="13" name="CustomShape 6"/>
            <p:cNvSpPr/>
            <p:nvPr/>
          </p:nvSpPr>
          <p:spPr>
            <a:xfrm rot="2760600">
              <a:off x="1564620" y="2376019"/>
              <a:ext cx="367560" cy="377280"/>
            </a:xfrm>
            <a:prstGeom prst="ellipse">
              <a:avLst/>
            </a:prstGeom>
            <a:solidFill>
              <a:srgbClr val="00B050"/>
            </a:solidFill>
            <a:ln>
              <a:solidFill>
                <a:srgbClr val="4A7EBB"/>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16" name="CustomShape 9"/>
            <p:cNvSpPr/>
            <p:nvPr/>
          </p:nvSpPr>
          <p:spPr>
            <a:xfrm rot="2760600">
              <a:off x="2315580" y="1651339"/>
              <a:ext cx="367560" cy="377280"/>
            </a:xfrm>
            <a:prstGeom prst="ellipse">
              <a:avLst/>
            </a:prstGeom>
            <a:ln>
              <a:solidFill>
                <a:srgbClr val="4A7EBB"/>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17" name="CustomShape 10"/>
            <p:cNvSpPr/>
            <p:nvPr/>
          </p:nvSpPr>
          <p:spPr>
            <a:xfrm rot="2760600">
              <a:off x="2100721" y="957350"/>
              <a:ext cx="367560" cy="377280"/>
            </a:xfrm>
            <a:prstGeom prst="ellipse">
              <a:avLst/>
            </a:prstGeom>
            <a:ln>
              <a:solidFill>
                <a:srgbClr val="4A7EBB"/>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18" name="CustomShape 11"/>
            <p:cNvSpPr/>
            <p:nvPr/>
          </p:nvSpPr>
          <p:spPr>
            <a:xfrm rot="2760600">
              <a:off x="2447716" y="2790256"/>
              <a:ext cx="367560" cy="377280"/>
            </a:xfrm>
            <a:prstGeom prst="ellipse">
              <a:avLst/>
            </a:prstGeom>
            <a:ln>
              <a:solidFill>
                <a:srgbClr val="4A7EBB"/>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19" name="CustomShape 12"/>
            <p:cNvSpPr/>
            <p:nvPr/>
          </p:nvSpPr>
          <p:spPr>
            <a:xfrm rot="2760600">
              <a:off x="766860" y="3146419"/>
              <a:ext cx="367560" cy="377280"/>
            </a:xfrm>
            <a:prstGeom prst="ellipse">
              <a:avLst/>
            </a:prstGeom>
            <a:ln>
              <a:solidFill>
                <a:srgbClr val="4A7EBB"/>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20" name="CustomShape 9"/>
            <p:cNvSpPr/>
            <p:nvPr/>
          </p:nvSpPr>
          <p:spPr>
            <a:xfrm rot="2760600">
              <a:off x="1555291" y="3180620"/>
              <a:ext cx="367560" cy="377280"/>
            </a:xfrm>
            <a:prstGeom prst="ellipse">
              <a:avLst/>
            </a:prstGeom>
            <a:ln>
              <a:solidFill>
                <a:srgbClr val="4A7EBB"/>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21" name="CustomShape 9"/>
            <p:cNvSpPr/>
            <p:nvPr/>
          </p:nvSpPr>
          <p:spPr>
            <a:xfrm rot="2760600">
              <a:off x="1574000" y="1519140"/>
              <a:ext cx="367560" cy="377280"/>
            </a:xfrm>
            <a:prstGeom prst="ellipse">
              <a:avLst/>
            </a:prstGeom>
            <a:ln>
              <a:solidFill>
                <a:srgbClr val="4A7EBB"/>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24" name="CustomShape 6"/>
            <p:cNvSpPr/>
            <p:nvPr/>
          </p:nvSpPr>
          <p:spPr>
            <a:xfrm rot="2760600">
              <a:off x="766861" y="2376017"/>
              <a:ext cx="367560" cy="377280"/>
            </a:xfrm>
            <a:prstGeom prst="ellipse">
              <a:avLst/>
            </a:prstGeom>
            <a:ln>
              <a:solidFill>
                <a:srgbClr val="4A7EBB"/>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25" name="Line 5"/>
            <p:cNvSpPr/>
            <p:nvPr/>
          </p:nvSpPr>
          <p:spPr>
            <a:xfrm flipH="1" flipV="1">
              <a:off x="1943181" y="1752598"/>
              <a:ext cx="440798" cy="96739"/>
            </a:xfrm>
            <a:prstGeom prst="line">
              <a:avLst/>
            </a:prstGeom>
            <a:ln w="38160">
              <a:solidFill>
                <a:srgbClr val="4A7EBB"/>
              </a:solidFill>
              <a:round/>
              <a:headEnd type="none" w="med" len="med"/>
              <a:tailEnd type="none" w="med" len="med"/>
            </a:ln>
          </p:spPr>
          <p:style>
            <a:lnRef idx="1">
              <a:schemeClr val="accent1"/>
            </a:lnRef>
            <a:fillRef idx="0">
              <a:schemeClr val="accent1"/>
            </a:fillRef>
            <a:effectRef idx="0">
              <a:schemeClr val="accent1"/>
            </a:effectRef>
            <a:fontRef idx="minor"/>
          </p:style>
        </p:sp>
        <p:sp>
          <p:nvSpPr>
            <p:cNvPr id="31" name="CustomShape 9"/>
            <p:cNvSpPr/>
            <p:nvPr/>
          </p:nvSpPr>
          <p:spPr>
            <a:xfrm rot="2760600">
              <a:off x="867571" y="1554483"/>
              <a:ext cx="367560" cy="377280"/>
            </a:xfrm>
            <a:prstGeom prst="ellipse">
              <a:avLst/>
            </a:prstGeom>
            <a:ln>
              <a:solidFill>
                <a:srgbClr val="4A7EBB"/>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grpSp>
      <p:grpSp>
        <p:nvGrpSpPr>
          <p:cNvPr id="59" name="Group 58"/>
          <p:cNvGrpSpPr/>
          <p:nvPr/>
        </p:nvGrpSpPr>
        <p:grpSpPr>
          <a:xfrm>
            <a:off x="5257800" y="1055027"/>
            <a:ext cx="2058136" cy="2590830"/>
            <a:chOff x="762000" y="962210"/>
            <a:chExt cx="2058136" cy="2590830"/>
          </a:xfrm>
        </p:grpSpPr>
        <p:sp>
          <p:nvSpPr>
            <p:cNvPr id="60" name="Line 5"/>
            <p:cNvSpPr/>
            <p:nvPr/>
          </p:nvSpPr>
          <p:spPr>
            <a:xfrm>
              <a:off x="1110007" y="3335059"/>
              <a:ext cx="468726" cy="15153"/>
            </a:xfrm>
            <a:prstGeom prst="line">
              <a:avLst/>
            </a:prstGeom>
            <a:ln w="38160">
              <a:solidFill>
                <a:srgbClr val="4A7EBB"/>
              </a:solidFill>
              <a:round/>
              <a:headEnd type="none" w="med" len="med"/>
              <a:tailEnd type="none" w="med" len="med"/>
            </a:ln>
          </p:spPr>
          <p:style>
            <a:lnRef idx="1">
              <a:schemeClr val="accent1"/>
            </a:lnRef>
            <a:fillRef idx="0">
              <a:schemeClr val="accent1"/>
            </a:fillRef>
            <a:effectRef idx="0">
              <a:schemeClr val="accent1"/>
            </a:effectRef>
            <a:fontRef idx="minor"/>
          </p:style>
        </p:sp>
        <p:sp>
          <p:nvSpPr>
            <p:cNvPr id="61" name="Line 7"/>
            <p:cNvSpPr/>
            <p:nvPr/>
          </p:nvSpPr>
          <p:spPr>
            <a:xfrm>
              <a:off x="1048524" y="2647809"/>
              <a:ext cx="586554" cy="670666"/>
            </a:xfrm>
            <a:prstGeom prst="line">
              <a:avLst/>
            </a:prstGeom>
            <a:ln w="38160">
              <a:solidFill>
                <a:srgbClr val="4A7EBB"/>
              </a:solidFill>
              <a:round/>
              <a:headEnd type="none" w="med" len="med"/>
              <a:tailEnd type="none" w="med" len="med"/>
            </a:ln>
          </p:spPr>
          <p:style>
            <a:lnRef idx="1">
              <a:schemeClr val="accent1"/>
            </a:lnRef>
            <a:fillRef idx="0">
              <a:schemeClr val="accent1"/>
            </a:fillRef>
            <a:effectRef idx="0">
              <a:schemeClr val="accent1"/>
            </a:effectRef>
            <a:fontRef idx="minor"/>
          </p:style>
        </p:sp>
        <p:sp>
          <p:nvSpPr>
            <p:cNvPr id="62" name="Line 5"/>
            <p:cNvSpPr/>
            <p:nvPr/>
          </p:nvSpPr>
          <p:spPr>
            <a:xfrm>
              <a:off x="1107438" y="2578317"/>
              <a:ext cx="527640" cy="12483"/>
            </a:xfrm>
            <a:prstGeom prst="line">
              <a:avLst/>
            </a:prstGeom>
            <a:ln w="38160">
              <a:solidFill>
                <a:srgbClr val="4A7EBB"/>
              </a:solidFill>
              <a:round/>
              <a:headEnd type="none" w="med" len="med"/>
              <a:tailEnd type="none" w="med" len="med"/>
            </a:ln>
          </p:spPr>
          <p:style>
            <a:lnRef idx="1">
              <a:schemeClr val="accent1"/>
            </a:lnRef>
            <a:fillRef idx="0">
              <a:schemeClr val="accent1"/>
            </a:fillRef>
            <a:effectRef idx="0">
              <a:schemeClr val="accent1"/>
            </a:effectRef>
            <a:fontRef idx="minor"/>
          </p:style>
        </p:sp>
        <p:sp>
          <p:nvSpPr>
            <p:cNvPr id="63" name="Line 7"/>
            <p:cNvSpPr/>
            <p:nvPr/>
          </p:nvSpPr>
          <p:spPr>
            <a:xfrm>
              <a:off x="1144714" y="1862326"/>
              <a:ext cx="544793" cy="585733"/>
            </a:xfrm>
            <a:prstGeom prst="line">
              <a:avLst/>
            </a:prstGeom>
            <a:ln w="38160">
              <a:solidFill>
                <a:schemeClr val="accent2"/>
              </a:solidFill>
              <a:prstDash val="dash"/>
              <a:round/>
              <a:headEnd type="none" w="med" len="med"/>
              <a:tailEnd type="none" w="med" len="med"/>
            </a:ln>
          </p:spPr>
          <p:style>
            <a:lnRef idx="1">
              <a:schemeClr val="accent1"/>
            </a:lnRef>
            <a:fillRef idx="0">
              <a:schemeClr val="accent1"/>
            </a:fillRef>
            <a:effectRef idx="0">
              <a:schemeClr val="accent1"/>
            </a:effectRef>
            <a:fontRef idx="minor"/>
          </p:style>
        </p:sp>
        <p:sp>
          <p:nvSpPr>
            <p:cNvPr id="64" name="Line 7"/>
            <p:cNvSpPr/>
            <p:nvPr/>
          </p:nvSpPr>
          <p:spPr>
            <a:xfrm>
              <a:off x="1874731" y="2600968"/>
              <a:ext cx="653080" cy="276681"/>
            </a:xfrm>
            <a:prstGeom prst="line">
              <a:avLst/>
            </a:prstGeom>
            <a:ln w="38160">
              <a:solidFill>
                <a:schemeClr val="accent2"/>
              </a:solidFill>
              <a:prstDash val="dash"/>
              <a:round/>
              <a:headEnd type="none" w="med" len="med"/>
              <a:tailEnd type="none" w="med" len="med"/>
            </a:ln>
          </p:spPr>
          <p:style>
            <a:lnRef idx="1">
              <a:schemeClr val="accent1"/>
            </a:lnRef>
            <a:fillRef idx="0">
              <a:schemeClr val="accent1"/>
            </a:fillRef>
            <a:effectRef idx="0">
              <a:schemeClr val="accent1"/>
            </a:effectRef>
            <a:fontRef idx="minor"/>
          </p:style>
        </p:sp>
        <p:sp>
          <p:nvSpPr>
            <p:cNvPr id="65" name="Line 5"/>
            <p:cNvSpPr/>
            <p:nvPr/>
          </p:nvSpPr>
          <p:spPr>
            <a:xfrm flipH="1" flipV="1">
              <a:off x="962511" y="2742788"/>
              <a:ext cx="0" cy="530988"/>
            </a:xfrm>
            <a:prstGeom prst="line">
              <a:avLst/>
            </a:prstGeom>
            <a:ln w="38160">
              <a:solidFill>
                <a:srgbClr val="4A7EBB"/>
              </a:solidFill>
              <a:round/>
              <a:headEnd type="none" w="med" len="med"/>
              <a:tailEnd type="none" w="med" len="med"/>
            </a:ln>
          </p:spPr>
          <p:style>
            <a:lnRef idx="1">
              <a:schemeClr val="accent1"/>
            </a:lnRef>
            <a:fillRef idx="0">
              <a:schemeClr val="accent1"/>
            </a:fillRef>
            <a:effectRef idx="0">
              <a:schemeClr val="accent1"/>
            </a:effectRef>
            <a:fontRef idx="minor"/>
          </p:style>
        </p:sp>
        <p:sp>
          <p:nvSpPr>
            <p:cNvPr id="67" name="Line 5"/>
            <p:cNvSpPr/>
            <p:nvPr/>
          </p:nvSpPr>
          <p:spPr>
            <a:xfrm>
              <a:off x="2368136" y="1191498"/>
              <a:ext cx="131222" cy="506083"/>
            </a:xfrm>
            <a:prstGeom prst="line">
              <a:avLst/>
            </a:prstGeom>
            <a:ln w="38160">
              <a:solidFill>
                <a:srgbClr val="4A7EBB"/>
              </a:solidFill>
              <a:round/>
              <a:headEnd type="none" w="med" len="med"/>
              <a:tailEnd type="none" w="med" len="med"/>
            </a:ln>
          </p:spPr>
          <p:style>
            <a:lnRef idx="1">
              <a:schemeClr val="accent1"/>
            </a:lnRef>
            <a:fillRef idx="0">
              <a:schemeClr val="accent1"/>
            </a:fillRef>
            <a:effectRef idx="0">
              <a:schemeClr val="accent1"/>
            </a:effectRef>
            <a:fontRef idx="minor"/>
          </p:style>
        </p:sp>
        <p:sp>
          <p:nvSpPr>
            <p:cNvPr id="68" name="Line 5"/>
            <p:cNvSpPr/>
            <p:nvPr/>
          </p:nvSpPr>
          <p:spPr>
            <a:xfrm flipH="1">
              <a:off x="1876020" y="1190657"/>
              <a:ext cx="257580" cy="407511"/>
            </a:xfrm>
            <a:prstGeom prst="line">
              <a:avLst/>
            </a:prstGeom>
            <a:ln w="38160">
              <a:solidFill>
                <a:srgbClr val="4A7EBB"/>
              </a:solidFill>
              <a:round/>
              <a:headEnd type="none" w="med" len="med"/>
              <a:tailEnd type="none" w="med" len="med"/>
            </a:ln>
          </p:spPr>
          <p:style>
            <a:lnRef idx="1">
              <a:schemeClr val="accent1"/>
            </a:lnRef>
            <a:fillRef idx="0">
              <a:schemeClr val="accent1"/>
            </a:fillRef>
            <a:effectRef idx="0">
              <a:schemeClr val="accent1"/>
            </a:effectRef>
            <a:fontRef idx="minor"/>
          </p:style>
        </p:sp>
        <p:sp>
          <p:nvSpPr>
            <p:cNvPr id="69" name="Line 5"/>
            <p:cNvSpPr/>
            <p:nvPr/>
          </p:nvSpPr>
          <p:spPr>
            <a:xfrm flipH="1" flipV="1">
              <a:off x="1739071" y="2697139"/>
              <a:ext cx="0" cy="530988"/>
            </a:xfrm>
            <a:prstGeom prst="line">
              <a:avLst/>
            </a:prstGeom>
            <a:ln w="38160">
              <a:solidFill>
                <a:srgbClr val="4A7EBB"/>
              </a:solidFill>
              <a:round/>
              <a:headEnd type="none" w="med" len="med"/>
              <a:tailEnd type="none" w="med" len="med"/>
            </a:ln>
          </p:spPr>
          <p:style>
            <a:lnRef idx="1">
              <a:schemeClr val="accent1"/>
            </a:lnRef>
            <a:fillRef idx="0">
              <a:schemeClr val="accent1"/>
            </a:fillRef>
            <a:effectRef idx="0">
              <a:schemeClr val="accent1"/>
            </a:effectRef>
            <a:fontRef idx="minor"/>
          </p:style>
        </p:sp>
        <p:sp>
          <p:nvSpPr>
            <p:cNvPr id="70" name="Line 5"/>
            <p:cNvSpPr/>
            <p:nvPr/>
          </p:nvSpPr>
          <p:spPr>
            <a:xfrm flipH="1" flipV="1">
              <a:off x="1757781" y="1849338"/>
              <a:ext cx="0" cy="530988"/>
            </a:xfrm>
            <a:prstGeom prst="line">
              <a:avLst/>
            </a:prstGeom>
            <a:ln w="38160">
              <a:solidFill>
                <a:srgbClr val="4A7EBB"/>
              </a:solidFill>
              <a:round/>
              <a:headEnd type="none" w="med" len="med"/>
              <a:tailEnd type="none" w="med" len="med"/>
            </a:ln>
          </p:spPr>
          <p:style>
            <a:lnRef idx="1">
              <a:schemeClr val="accent1"/>
            </a:lnRef>
            <a:fillRef idx="0">
              <a:schemeClr val="accent1"/>
            </a:fillRef>
            <a:effectRef idx="0">
              <a:schemeClr val="accent1"/>
            </a:effectRef>
            <a:fontRef idx="minor"/>
          </p:style>
        </p:sp>
        <p:sp>
          <p:nvSpPr>
            <p:cNvPr id="71" name="CustomShape 6"/>
            <p:cNvSpPr/>
            <p:nvPr/>
          </p:nvSpPr>
          <p:spPr>
            <a:xfrm rot="2760600">
              <a:off x="1564620" y="2376019"/>
              <a:ext cx="367560" cy="377280"/>
            </a:xfrm>
            <a:prstGeom prst="ellipse">
              <a:avLst/>
            </a:prstGeom>
            <a:solidFill>
              <a:schemeClr val="accent2"/>
            </a:solidFill>
            <a:ln>
              <a:solidFill>
                <a:srgbClr val="4A7EBB"/>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72" name="CustomShape 9"/>
            <p:cNvSpPr/>
            <p:nvPr/>
          </p:nvSpPr>
          <p:spPr>
            <a:xfrm rot="2760600">
              <a:off x="2315580" y="1651339"/>
              <a:ext cx="367560" cy="377280"/>
            </a:xfrm>
            <a:prstGeom prst="ellipse">
              <a:avLst/>
            </a:prstGeom>
            <a:ln>
              <a:solidFill>
                <a:srgbClr val="4A7EBB"/>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73" name="CustomShape 10"/>
            <p:cNvSpPr/>
            <p:nvPr/>
          </p:nvSpPr>
          <p:spPr>
            <a:xfrm rot="2760600">
              <a:off x="2100721" y="957350"/>
              <a:ext cx="367560" cy="377280"/>
            </a:xfrm>
            <a:prstGeom prst="ellipse">
              <a:avLst/>
            </a:prstGeom>
            <a:ln>
              <a:solidFill>
                <a:srgbClr val="4A7EBB"/>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74" name="CustomShape 11"/>
            <p:cNvSpPr/>
            <p:nvPr/>
          </p:nvSpPr>
          <p:spPr>
            <a:xfrm rot="2760600">
              <a:off x="2447716" y="2790256"/>
              <a:ext cx="367560" cy="377280"/>
            </a:xfrm>
            <a:prstGeom prst="ellipse">
              <a:avLst/>
            </a:prstGeom>
            <a:ln>
              <a:solidFill>
                <a:srgbClr val="4A7EBB"/>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75" name="CustomShape 12"/>
            <p:cNvSpPr/>
            <p:nvPr/>
          </p:nvSpPr>
          <p:spPr>
            <a:xfrm rot="2760600">
              <a:off x="766860" y="3146419"/>
              <a:ext cx="367560" cy="377280"/>
            </a:xfrm>
            <a:prstGeom prst="ellipse">
              <a:avLst/>
            </a:prstGeom>
            <a:ln>
              <a:solidFill>
                <a:srgbClr val="4A7EBB"/>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76" name="CustomShape 9"/>
            <p:cNvSpPr/>
            <p:nvPr/>
          </p:nvSpPr>
          <p:spPr>
            <a:xfrm rot="2760600">
              <a:off x="1555291" y="3180620"/>
              <a:ext cx="367560" cy="377280"/>
            </a:xfrm>
            <a:prstGeom prst="ellipse">
              <a:avLst/>
            </a:prstGeom>
            <a:ln>
              <a:solidFill>
                <a:srgbClr val="4A7EBB"/>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77" name="CustomShape 9"/>
            <p:cNvSpPr/>
            <p:nvPr/>
          </p:nvSpPr>
          <p:spPr>
            <a:xfrm rot="2760600">
              <a:off x="1574000" y="1519140"/>
              <a:ext cx="367560" cy="377280"/>
            </a:xfrm>
            <a:prstGeom prst="ellipse">
              <a:avLst/>
            </a:prstGeom>
            <a:ln>
              <a:solidFill>
                <a:srgbClr val="4A7EBB"/>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78" name="CustomShape 6"/>
            <p:cNvSpPr/>
            <p:nvPr/>
          </p:nvSpPr>
          <p:spPr>
            <a:xfrm rot="2760600">
              <a:off x="766861" y="2376017"/>
              <a:ext cx="367560" cy="377280"/>
            </a:xfrm>
            <a:prstGeom prst="ellipse">
              <a:avLst/>
            </a:prstGeom>
            <a:ln>
              <a:solidFill>
                <a:srgbClr val="4A7EBB"/>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79" name="Line 5"/>
            <p:cNvSpPr/>
            <p:nvPr/>
          </p:nvSpPr>
          <p:spPr>
            <a:xfrm flipH="1" flipV="1">
              <a:off x="1943181" y="1752598"/>
              <a:ext cx="440798" cy="96739"/>
            </a:xfrm>
            <a:prstGeom prst="line">
              <a:avLst/>
            </a:prstGeom>
            <a:ln w="38160">
              <a:solidFill>
                <a:srgbClr val="4A7EBB"/>
              </a:solidFill>
              <a:round/>
              <a:headEnd type="none" w="med" len="med"/>
              <a:tailEnd type="none" w="med" len="med"/>
            </a:ln>
          </p:spPr>
          <p:style>
            <a:lnRef idx="1">
              <a:schemeClr val="accent1"/>
            </a:lnRef>
            <a:fillRef idx="0">
              <a:schemeClr val="accent1"/>
            </a:fillRef>
            <a:effectRef idx="0">
              <a:schemeClr val="accent1"/>
            </a:effectRef>
            <a:fontRef idx="minor"/>
          </p:style>
        </p:sp>
        <p:sp>
          <p:nvSpPr>
            <p:cNvPr id="80" name="CustomShape 9"/>
            <p:cNvSpPr/>
            <p:nvPr/>
          </p:nvSpPr>
          <p:spPr>
            <a:xfrm rot="2760600">
              <a:off x="867571" y="1554483"/>
              <a:ext cx="367560" cy="377280"/>
            </a:xfrm>
            <a:prstGeom prst="ellipse">
              <a:avLst/>
            </a:prstGeom>
            <a:ln>
              <a:solidFill>
                <a:srgbClr val="4A7EBB"/>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grpSp>
      <p:grpSp>
        <p:nvGrpSpPr>
          <p:cNvPr id="81" name="Group 80"/>
          <p:cNvGrpSpPr/>
          <p:nvPr/>
        </p:nvGrpSpPr>
        <p:grpSpPr>
          <a:xfrm>
            <a:off x="989864" y="3962400"/>
            <a:ext cx="2058136" cy="2590830"/>
            <a:chOff x="762000" y="962210"/>
            <a:chExt cx="2058136" cy="2590830"/>
          </a:xfrm>
        </p:grpSpPr>
        <p:sp>
          <p:nvSpPr>
            <p:cNvPr id="82" name="Line 5"/>
            <p:cNvSpPr/>
            <p:nvPr/>
          </p:nvSpPr>
          <p:spPr>
            <a:xfrm>
              <a:off x="1110007" y="3335059"/>
              <a:ext cx="468726" cy="15153"/>
            </a:xfrm>
            <a:prstGeom prst="line">
              <a:avLst/>
            </a:prstGeom>
            <a:ln w="38160">
              <a:solidFill>
                <a:srgbClr val="4A7EBB"/>
              </a:solidFill>
              <a:round/>
              <a:headEnd type="none" w="med" len="med"/>
              <a:tailEnd type="none" w="med" len="med"/>
            </a:ln>
          </p:spPr>
          <p:style>
            <a:lnRef idx="1">
              <a:schemeClr val="accent1"/>
            </a:lnRef>
            <a:fillRef idx="0">
              <a:schemeClr val="accent1"/>
            </a:fillRef>
            <a:effectRef idx="0">
              <a:schemeClr val="accent1"/>
            </a:effectRef>
            <a:fontRef idx="minor"/>
          </p:style>
        </p:sp>
        <p:sp>
          <p:nvSpPr>
            <p:cNvPr id="83" name="Line 7"/>
            <p:cNvSpPr/>
            <p:nvPr/>
          </p:nvSpPr>
          <p:spPr>
            <a:xfrm>
              <a:off x="1048524" y="2647809"/>
              <a:ext cx="586554" cy="670666"/>
            </a:xfrm>
            <a:prstGeom prst="line">
              <a:avLst/>
            </a:prstGeom>
            <a:ln w="38160">
              <a:solidFill>
                <a:schemeClr val="accent6"/>
              </a:solidFill>
              <a:prstDash val="dash"/>
              <a:round/>
              <a:headEnd type="none" w="med" len="med"/>
              <a:tailEnd type="none" w="med" len="med"/>
            </a:ln>
          </p:spPr>
          <p:style>
            <a:lnRef idx="1">
              <a:schemeClr val="accent1"/>
            </a:lnRef>
            <a:fillRef idx="0">
              <a:schemeClr val="accent1"/>
            </a:fillRef>
            <a:effectRef idx="0">
              <a:schemeClr val="accent1"/>
            </a:effectRef>
            <a:fontRef idx="minor"/>
          </p:style>
        </p:sp>
        <p:sp>
          <p:nvSpPr>
            <p:cNvPr id="84" name="Line 5"/>
            <p:cNvSpPr/>
            <p:nvPr/>
          </p:nvSpPr>
          <p:spPr>
            <a:xfrm>
              <a:off x="1107438" y="2578317"/>
              <a:ext cx="527640" cy="12483"/>
            </a:xfrm>
            <a:prstGeom prst="line">
              <a:avLst/>
            </a:prstGeom>
            <a:ln w="38160">
              <a:solidFill>
                <a:schemeClr val="accent6"/>
              </a:solidFill>
              <a:prstDash val="dash"/>
              <a:round/>
              <a:headEnd type="none" w="med" len="med"/>
              <a:tailEnd type="none" w="med" len="med"/>
            </a:ln>
          </p:spPr>
          <p:style>
            <a:lnRef idx="1">
              <a:schemeClr val="accent1"/>
            </a:lnRef>
            <a:fillRef idx="0">
              <a:schemeClr val="accent1"/>
            </a:fillRef>
            <a:effectRef idx="0">
              <a:schemeClr val="accent1"/>
            </a:effectRef>
            <a:fontRef idx="minor"/>
          </p:style>
        </p:sp>
        <p:sp>
          <p:nvSpPr>
            <p:cNvPr id="85" name="Line 7"/>
            <p:cNvSpPr/>
            <p:nvPr/>
          </p:nvSpPr>
          <p:spPr>
            <a:xfrm>
              <a:off x="1144714" y="1862326"/>
              <a:ext cx="544793" cy="585733"/>
            </a:xfrm>
            <a:prstGeom prst="line">
              <a:avLst/>
            </a:prstGeom>
            <a:ln w="38160">
              <a:solidFill>
                <a:srgbClr val="4A7EBB"/>
              </a:solidFill>
              <a:round/>
              <a:headEnd type="none" w="med" len="med"/>
              <a:tailEnd type="none" w="med" len="med"/>
            </a:ln>
          </p:spPr>
          <p:style>
            <a:lnRef idx="1">
              <a:schemeClr val="accent1"/>
            </a:lnRef>
            <a:fillRef idx="0">
              <a:schemeClr val="accent1"/>
            </a:fillRef>
            <a:effectRef idx="0">
              <a:schemeClr val="accent1"/>
            </a:effectRef>
            <a:fontRef idx="minor"/>
          </p:style>
        </p:sp>
        <p:sp>
          <p:nvSpPr>
            <p:cNvPr id="86" name="Line 7"/>
            <p:cNvSpPr/>
            <p:nvPr/>
          </p:nvSpPr>
          <p:spPr>
            <a:xfrm>
              <a:off x="1874731" y="2600968"/>
              <a:ext cx="653080" cy="276681"/>
            </a:xfrm>
            <a:prstGeom prst="line">
              <a:avLst/>
            </a:prstGeom>
            <a:ln w="38160">
              <a:solidFill>
                <a:schemeClr val="accent1"/>
              </a:solidFill>
              <a:prstDash val="solid"/>
              <a:round/>
              <a:headEnd type="none" w="med" len="med"/>
              <a:tailEnd type="none" w="med" len="med"/>
            </a:ln>
          </p:spPr>
          <p:style>
            <a:lnRef idx="1">
              <a:schemeClr val="accent1"/>
            </a:lnRef>
            <a:fillRef idx="0">
              <a:schemeClr val="accent1"/>
            </a:fillRef>
            <a:effectRef idx="0">
              <a:schemeClr val="accent1"/>
            </a:effectRef>
            <a:fontRef idx="minor"/>
          </p:style>
        </p:sp>
        <p:sp>
          <p:nvSpPr>
            <p:cNvPr id="87" name="Line 5"/>
            <p:cNvSpPr/>
            <p:nvPr/>
          </p:nvSpPr>
          <p:spPr>
            <a:xfrm flipH="1" flipV="1">
              <a:off x="962511" y="2742788"/>
              <a:ext cx="0" cy="530988"/>
            </a:xfrm>
            <a:prstGeom prst="line">
              <a:avLst/>
            </a:prstGeom>
            <a:ln w="38160">
              <a:solidFill>
                <a:srgbClr val="4A7EBB"/>
              </a:solidFill>
              <a:round/>
              <a:headEnd type="none" w="med" len="med"/>
              <a:tailEnd type="none" w="med" len="med"/>
            </a:ln>
          </p:spPr>
          <p:style>
            <a:lnRef idx="1">
              <a:schemeClr val="accent1"/>
            </a:lnRef>
            <a:fillRef idx="0">
              <a:schemeClr val="accent1"/>
            </a:fillRef>
            <a:effectRef idx="0">
              <a:schemeClr val="accent1"/>
            </a:effectRef>
            <a:fontRef idx="minor"/>
          </p:style>
        </p:sp>
        <p:sp>
          <p:nvSpPr>
            <p:cNvPr id="89" name="Line 5"/>
            <p:cNvSpPr/>
            <p:nvPr/>
          </p:nvSpPr>
          <p:spPr>
            <a:xfrm>
              <a:off x="2368136" y="1191498"/>
              <a:ext cx="131222" cy="506083"/>
            </a:xfrm>
            <a:prstGeom prst="line">
              <a:avLst/>
            </a:prstGeom>
            <a:ln w="38160">
              <a:solidFill>
                <a:srgbClr val="4A7EBB"/>
              </a:solidFill>
              <a:round/>
              <a:headEnd type="none" w="med" len="med"/>
              <a:tailEnd type="none" w="med" len="med"/>
            </a:ln>
          </p:spPr>
          <p:style>
            <a:lnRef idx="1">
              <a:schemeClr val="accent1"/>
            </a:lnRef>
            <a:fillRef idx="0">
              <a:schemeClr val="accent1"/>
            </a:fillRef>
            <a:effectRef idx="0">
              <a:schemeClr val="accent1"/>
            </a:effectRef>
            <a:fontRef idx="minor"/>
          </p:style>
        </p:sp>
        <p:sp>
          <p:nvSpPr>
            <p:cNvPr id="90" name="Line 5"/>
            <p:cNvSpPr/>
            <p:nvPr/>
          </p:nvSpPr>
          <p:spPr>
            <a:xfrm flipH="1">
              <a:off x="1876020" y="1190657"/>
              <a:ext cx="257580" cy="407511"/>
            </a:xfrm>
            <a:prstGeom prst="line">
              <a:avLst/>
            </a:prstGeom>
            <a:ln w="38160">
              <a:solidFill>
                <a:srgbClr val="4A7EBB"/>
              </a:solidFill>
              <a:round/>
              <a:headEnd type="none" w="med" len="med"/>
              <a:tailEnd type="none" w="med" len="med"/>
            </a:ln>
          </p:spPr>
          <p:style>
            <a:lnRef idx="1">
              <a:schemeClr val="accent1"/>
            </a:lnRef>
            <a:fillRef idx="0">
              <a:schemeClr val="accent1"/>
            </a:fillRef>
            <a:effectRef idx="0">
              <a:schemeClr val="accent1"/>
            </a:effectRef>
            <a:fontRef idx="minor"/>
          </p:style>
        </p:sp>
        <p:sp>
          <p:nvSpPr>
            <p:cNvPr id="91" name="Line 5"/>
            <p:cNvSpPr/>
            <p:nvPr/>
          </p:nvSpPr>
          <p:spPr>
            <a:xfrm flipH="1" flipV="1">
              <a:off x="1739071" y="2697139"/>
              <a:ext cx="0" cy="530988"/>
            </a:xfrm>
            <a:prstGeom prst="line">
              <a:avLst/>
            </a:prstGeom>
            <a:ln w="38160">
              <a:solidFill>
                <a:schemeClr val="accent6"/>
              </a:solidFill>
              <a:prstDash val="dash"/>
              <a:round/>
              <a:headEnd type="none" w="med" len="med"/>
              <a:tailEnd type="none" w="med" len="med"/>
            </a:ln>
          </p:spPr>
          <p:style>
            <a:lnRef idx="1">
              <a:schemeClr val="accent1"/>
            </a:lnRef>
            <a:fillRef idx="0">
              <a:schemeClr val="accent1"/>
            </a:fillRef>
            <a:effectRef idx="0">
              <a:schemeClr val="accent1"/>
            </a:effectRef>
            <a:fontRef idx="minor"/>
          </p:style>
        </p:sp>
        <p:sp>
          <p:nvSpPr>
            <p:cNvPr id="92" name="Line 5"/>
            <p:cNvSpPr/>
            <p:nvPr/>
          </p:nvSpPr>
          <p:spPr>
            <a:xfrm flipH="1" flipV="1">
              <a:off x="1757781" y="1849338"/>
              <a:ext cx="0" cy="530988"/>
            </a:xfrm>
            <a:prstGeom prst="line">
              <a:avLst/>
            </a:prstGeom>
            <a:ln w="38160">
              <a:solidFill>
                <a:srgbClr val="4A7EBB"/>
              </a:solidFill>
              <a:round/>
              <a:headEnd type="none" w="med" len="med"/>
              <a:tailEnd type="none" w="med" len="med"/>
            </a:ln>
          </p:spPr>
          <p:style>
            <a:lnRef idx="1">
              <a:schemeClr val="accent1"/>
            </a:lnRef>
            <a:fillRef idx="0">
              <a:schemeClr val="accent1"/>
            </a:fillRef>
            <a:effectRef idx="0">
              <a:schemeClr val="accent1"/>
            </a:effectRef>
            <a:fontRef idx="minor"/>
          </p:style>
        </p:sp>
        <p:sp>
          <p:nvSpPr>
            <p:cNvPr id="93" name="CustomShape 6"/>
            <p:cNvSpPr/>
            <p:nvPr/>
          </p:nvSpPr>
          <p:spPr>
            <a:xfrm rot="2760600">
              <a:off x="1564620" y="2376019"/>
              <a:ext cx="367560" cy="377280"/>
            </a:xfrm>
            <a:prstGeom prst="ellipse">
              <a:avLst/>
            </a:prstGeom>
            <a:solidFill>
              <a:schemeClr val="accent6"/>
            </a:solidFill>
            <a:ln>
              <a:solidFill>
                <a:srgbClr val="4A7EBB"/>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94" name="CustomShape 9"/>
            <p:cNvSpPr/>
            <p:nvPr/>
          </p:nvSpPr>
          <p:spPr>
            <a:xfrm rot="2760600">
              <a:off x="2315580" y="1651339"/>
              <a:ext cx="367560" cy="377280"/>
            </a:xfrm>
            <a:prstGeom prst="ellipse">
              <a:avLst/>
            </a:prstGeom>
            <a:ln>
              <a:solidFill>
                <a:srgbClr val="4A7EBB"/>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95" name="CustomShape 10"/>
            <p:cNvSpPr/>
            <p:nvPr/>
          </p:nvSpPr>
          <p:spPr>
            <a:xfrm rot="2760600">
              <a:off x="2100721" y="957350"/>
              <a:ext cx="367560" cy="377280"/>
            </a:xfrm>
            <a:prstGeom prst="ellipse">
              <a:avLst/>
            </a:prstGeom>
            <a:ln>
              <a:solidFill>
                <a:srgbClr val="4A7EBB"/>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96" name="CustomShape 11"/>
            <p:cNvSpPr/>
            <p:nvPr/>
          </p:nvSpPr>
          <p:spPr>
            <a:xfrm rot="2760600">
              <a:off x="2447716" y="2790256"/>
              <a:ext cx="367560" cy="377280"/>
            </a:xfrm>
            <a:prstGeom prst="ellipse">
              <a:avLst/>
            </a:prstGeom>
            <a:ln>
              <a:solidFill>
                <a:srgbClr val="4A7EBB"/>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97" name="CustomShape 12"/>
            <p:cNvSpPr/>
            <p:nvPr/>
          </p:nvSpPr>
          <p:spPr>
            <a:xfrm rot="2760600">
              <a:off x="766860" y="3146419"/>
              <a:ext cx="367560" cy="377280"/>
            </a:xfrm>
            <a:prstGeom prst="ellipse">
              <a:avLst/>
            </a:prstGeom>
            <a:ln>
              <a:solidFill>
                <a:srgbClr val="4A7EBB"/>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98" name="CustomShape 9"/>
            <p:cNvSpPr/>
            <p:nvPr/>
          </p:nvSpPr>
          <p:spPr>
            <a:xfrm rot="2760600">
              <a:off x="1555291" y="3180620"/>
              <a:ext cx="367560" cy="377280"/>
            </a:xfrm>
            <a:prstGeom prst="ellipse">
              <a:avLst/>
            </a:prstGeom>
            <a:ln>
              <a:solidFill>
                <a:srgbClr val="4A7EBB"/>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99" name="CustomShape 9"/>
            <p:cNvSpPr/>
            <p:nvPr/>
          </p:nvSpPr>
          <p:spPr>
            <a:xfrm rot="2760600">
              <a:off x="1574000" y="1519140"/>
              <a:ext cx="367560" cy="377280"/>
            </a:xfrm>
            <a:prstGeom prst="ellipse">
              <a:avLst/>
            </a:prstGeom>
            <a:ln>
              <a:solidFill>
                <a:srgbClr val="4A7EBB"/>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100" name="CustomShape 6"/>
            <p:cNvSpPr/>
            <p:nvPr/>
          </p:nvSpPr>
          <p:spPr>
            <a:xfrm rot="2760600">
              <a:off x="766861" y="2376017"/>
              <a:ext cx="367560" cy="377280"/>
            </a:xfrm>
            <a:prstGeom prst="ellipse">
              <a:avLst/>
            </a:prstGeom>
            <a:ln>
              <a:solidFill>
                <a:srgbClr val="4A7EBB"/>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101" name="Line 5"/>
            <p:cNvSpPr/>
            <p:nvPr/>
          </p:nvSpPr>
          <p:spPr>
            <a:xfrm flipH="1" flipV="1">
              <a:off x="1943181" y="1752598"/>
              <a:ext cx="440798" cy="96739"/>
            </a:xfrm>
            <a:prstGeom prst="line">
              <a:avLst/>
            </a:prstGeom>
            <a:ln w="38160">
              <a:solidFill>
                <a:srgbClr val="4A7EBB"/>
              </a:solidFill>
              <a:round/>
              <a:headEnd type="none" w="med" len="med"/>
              <a:tailEnd type="none" w="med" len="med"/>
            </a:ln>
          </p:spPr>
          <p:style>
            <a:lnRef idx="1">
              <a:schemeClr val="accent1"/>
            </a:lnRef>
            <a:fillRef idx="0">
              <a:schemeClr val="accent1"/>
            </a:fillRef>
            <a:effectRef idx="0">
              <a:schemeClr val="accent1"/>
            </a:effectRef>
            <a:fontRef idx="minor"/>
          </p:style>
        </p:sp>
        <p:sp>
          <p:nvSpPr>
            <p:cNvPr id="102" name="CustomShape 9"/>
            <p:cNvSpPr/>
            <p:nvPr/>
          </p:nvSpPr>
          <p:spPr>
            <a:xfrm rot="2760600">
              <a:off x="867571" y="1554483"/>
              <a:ext cx="367560" cy="377280"/>
            </a:xfrm>
            <a:prstGeom prst="ellipse">
              <a:avLst/>
            </a:prstGeom>
            <a:ln>
              <a:solidFill>
                <a:srgbClr val="4A7EBB"/>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grpSp>
      <p:sp>
        <p:nvSpPr>
          <p:cNvPr id="103" name="CustomShape 114"/>
          <p:cNvSpPr/>
          <p:nvPr/>
        </p:nvSpPr>
        <p:spPr>
          <a:xfrm>
            <a:off x="3057963" y="2338233"/>
            <a:ext cx="1211760" cy="364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800" b="0" strike="noStrike" spc="-1" dirty="0" smtClean="0">
                <a:solidFill>
                  <a:srgbClr val="00B050"/>
                </a:solidFill>
                <a:latin typeface="Trebuchet MS"/>
                <a:ea typeface="DejaVu Sans"/>
              </a:rPr>
              <a:t>Degree=5</a:t>
            </a:r>
            <a:endParaRPr lang="en-US" sz="1800" b="0" strike="noStrike" spc="-1" dirty="0">
              <a:solidFill>
                <a:srgbClr val="00B050"/>
              </a:solidFill>
              <a:latin typeface="Arial"/>
            </a:endParaRPr>
          </a:p>
        </p:txBody>
      </p:sp>
      <p:sp>
        <p:nvSpPr>
          <p:cNvPr id="105" name="CustomShape 114"/>
          <p:cNvSpPr/>
          <p:nvPr/>
        </p:nvSpPr>
        <p:spPr>
          <a:xfrm>
            <a:off x="3108248" y="5160161"/>
            <a:ext cx="1469055" cy="921876"/>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a:lnSpc>
                <a:spcPct val="100000"/>
              </a:lnSpc>
            </a:pPr>
            <a:r>
              <a:rPr lang="en-US" sz="1800" b="0" strike="noStrike" spc="-1" dirty="0" smtClean="0">
                <a:solidFill>
                  <a:schemeClr val="accent6"/>
                </a:solidFill>
                <a:latin typeface="Trebuchet MS"/>
                <a:ea typeface="DejaVu Sans"/>
              </a:rPr>
              <a:t>Clustering Coefficient = 0.1</a:t>
            </a:r>
            <a:endParaRPr lang="en-US" sz="1800" b="0" strike="noStrike" spc="-1" dirty="0">
              <a:solidFill>
                <a:schemeClr val="accent6"/>
              </a:solidFill>
              <a:latin typeface="Arial"/>
            </a:endParaRPr>
          </a:p>
        </p:txBody>
      </p:sp>
      <p:sp>
        <p:nvSpPr>
          <p:cNvPr id="106" name="CustomShape 114"/>
          <p:cNvSpPr/>
          <p:nvPr/>
        </p:nvSpPr>
        <p:spPr>
          <a:xfrm>
            <a:off x="7370145" y="2340761"/>
            <a:ext cx="1597239" cy="921876"/>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a:lnSpc>
                <a:spcPct val="100000"/>
              </a:lnSpc>
            </a:pPr>
            <a:r>
              <a:rPr lang="en-US" spc="-1" dirty="0" err="1">
                <a:solidFill>
                  <a:schemeClr val="accent2"/>
                </a:solidFill>
                <a:latin typeface="Trebuchet MS"/>
              </a:rPr>
              <a:t>Betweenness</a:t>
            </a:r>
            <a:r>
              <a:rPr lang="en-US" spc="-1" dirty="0">
                <a:solidFill>
                  <a:schemeClr val="accent2"/>
                </a:solidFill>
                <a:latin typeface="Trebuchet MS"/>
              </a:rPr>
              <a:t> </a:t>
            </a:r>
            <a:r>
              <a:rPr lang="en-US" sz="1800" b="0" strike="noStrike" spc="-1" dirty="0" smtClean="0">
                <a:solidFill>
                  <a:schemeClr val="accent2"/>
                </a:solidFill>
                <a:latin typeface="Trebuchet MS"/>
                <a:ea typeface="DejaVu Sans"/>
              </a:rPr>
              <a:t>Centrality = 0.78 </a:t>
            </a:r>
            <a:endParaRPr lang="en-US" sz="1800" b="0" strike="noStrike" spc="-1" dirty="0">
              <a:solidFill>
                <a:schemeClr val="accent2"/>
              </a:solidFill>
              <a:latin typeface="Arial"/>
            </a:endParaRPr>
          </a:p>
        </p:txBody>
      </p:sp>
    </p:spTree>
    <p:extLst>
      <p:ext uri="{BB962C8B-B14F-4D97-AF65-F5344CB8AC3E}">
        <p14:creationId xmlns:p14="http://schemas.microsoft.com/office/powerpoint/2010/main" val="10192186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stomShape 1"/>
          <p:cNvSpPr/>
          <p:nvPr/>
        </p:nvSpPr>
        <p:spPr>
          <a:xfrm>
            <a:off x="640080" y="228600"/>
            <a:ext cx="7863120" cy="521766"/>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2800" spc="-1" dirty="0" smtClean="0">
                <a:solidFill>
                  <a:srgbClr val="FFFFFF"/>
                </a:solidFill>
                <a:latin typeface="Gill Sans MT" panose="020B0502020104020203" pitchFamily="34" charset="0"/>
                <a:ea typeface="DejaVu Sans"/>
              </a:rPr>
              <a:t>Node Network Properties</a:t>
            </a:r>
            <a:endParaRPr lang="en-US" sz="2800" spc="-1" dirty="0">
              <a:solidFill>
                <a:srgbClr val="FFFFFF"/>
              </a:solidFill>
              <a:latin typeface="Gill Sans MT" panose="020B0502020104020203" pitchFamily="34" charset="0"/>
              <a:ea typeface="DejaVu Sans"/>
            </a:endParaRPr>
          </a:p>
        </p:txBody>
      </p:sp>
      <p:grpSp>
        <p:nvGrpSpPr>
          <p:cNvPr id="36" name="Group 35"/>
          <p:cNvGrpSpPr/>
          <p:nvPr/>
        </p:nvGrpSpPr>
        <p:grpSpPr>
          <a:xfrm>
            <a:off x="989864" y="1055027"/>
            <a:ext cx="2058136" cy="2590830"/>
            <a:chOff x="762000" y="962210"/>
            <a:chExt cx="2058136" cy="2590830"/>
          </a:xfrm>
        </p:grpSpPr>
        <p:sp>
          <p:nvSpPr>
            <p:cNvPr id="33" name="Line 5"/>
            <p:cNvSpPr/>
            <p:nvPr/>
          </p:nvSpPr>
          <p:spPr>
            <a:xfrm>
              <a:off x="1110007" y="3335059"/>
              <a:ext cx="468726" cy="15153"/>
            </a:xfrm>
            <a:prstGeom prst="line">
              <a:avLst/>
            </a:prstGeom>
            <a:ln w="38160">
              <a:solidFill>
                <a:srgbClr val="4A7EBB"/>
              </a:solidFill>
              <a:round/>
              <a:headEnd type="none" w="med" len="med"/>
              <a:tailEnd type="none" w="med" len="med"/>
            </a:ln>
          </p:spPr>
          <p:style>
            <a:lnRef idx="1">
              <a:schemeClr val="accent1"/>
            </a:lnRef>
            <a:fillRef idx="0">
              <a:schemeClr val="accent1"/>
            </a:fillRef>
            <a:effectRef idx="0">
              <a:schemeClr val="accent1"/>
            </a:effectRef>
            <a:fontRef idx="minor"/>
          </p:style>
        </p:sp>
        <p:sp>
          <p:nvSpPr>
            <p:cNvPr id="34" name="Line 7"/>
            <p:cNvSpPr/>
            <p:nvPr/>
          </p:nvSpPr>
          <p:spPr>
            <a:xfrm>
              <a:off x="1048524" y="2647809"/>
              <a:ext cx="586554" cy="670666"/>
            </a:xfrm>
            <a:prstGeom prst="line">
              <a:avLst/>
            </a:prstGeom>
            <a:ln w="38160">
              <a:solidFill>
                <a:srgbClr val="4A7EBB"/>
              </a:solidFill>
              <a:round/>
              <a:headEnd type="none" w="med" len="med"/>
              <a:tailEnd type="none" w="med" len="med"/>
            </a:ln>
          </p:spPr>
          <p:style>
            <a:lnRef idx="1">
              <a:schemeClr val="accent1"/>
            </a:lnRef>
            <a:fillRef idx="0">
              <a:schemeClr val="accent1"/>
            </a:fillRef>
            <a:effectRef idx="0">
              <a:schemeClr val="accent1"/>
            </a:effectRef>
            <a:fontRef idx="minor"/>
          </p:style>
        </p:sp>
        <p:sp>
          <p:nvSpPr>
            <p:cNvPr id="35" name="Line 5"/>
            <p:cNvSpPr/>
            <p:nvPr/>
          </p:nvSpPr>
          <p:spPr>
            <a:xfrm>
              <a:off x="1107438" y="2578317"/>
              <a:ext cx="527640" cy="12483"/>
            </a:xfrm>
            <a:prstGeom prst="line">
              <a:avLst/>
            </a:prstGeom>
            <a:ln w="38160">
              <a:solidFill>
                <a:srgbClr val="00B050"/>
              </a:solidFill>
              <a:round/>
              <a:headEnd type="none" w="med" len="med"/>
              <a:tailEnd type="none" w="med" len="med"/>
            </a:ln>
          </p:spPr>
          <p:style>
            <a:lnRef idx="1">
              <a:schemeClr val="accent1"/>
            </a:lnRef>
            <a:fillRef idx="0">
              <a:schemeClr val="accent1"/>
            </a:fillRef>
            <a:effectRef idx="0">
              <a:schemeClr val="accent1"/>
            </a:effectRef>
            <a:fontRef idx="minor"/>
          </p:style>
        </p:sp>
        <p:sp>
          <p:nvSpPr>
            <p:cNvPr id="32" name="Line 7"/>
            <p:cNvSpPr/>
            <p:nvPr/>
          </p:nvSpPr>
          <p:spPr>
            <a:xfrm>
              <a:off x="1144714" y="1862326"/>
              <a:ext cx="544793" cy="585733"/>
            </a:xfrm>
            <a:prstGeom prst="line">
              <a:avLst/>
            </a:prstGeom>
            <a:ln w="38160">
              <a:solidFill>
                <a:srgbClr val="00B050"/>
              </a:solidFill>
              <a:round/>
              <a:headEnd type="none" w="med" len="med"/>
              <a:tailEnd type="none" w="med" len="med"/>
            </a:ln>
          </p:spPr>
          <p:style>
            <a:lnRef idx="1">
              <a:schemeClr val="accent1"/>
            </a:lnRef>
            <a:fillRef idx="0">
              <a:schemeClr val="accent1"/>
            </a:fillRef>
            <a:effectRef idx="0">
              <a:schemeClr val="accent1"/>
            </a:effectRef>
            <a:fontRef idx="minor"/>
          </p:style>
        </p:sp>
        <p:sp>
          <p:nvSpPr>
            <p:cNvPr id="14" name="Line 7"/>
            <p:cNvSpPr/>
            <p:nvPr/>
          </p:nvSpPr>
          <p:spPr>
            <a:xfrm>
              <a:off x="1874731" y="2600968"/>
              <a:ext cx="653080" cy="276681"/>
            </a:xfrm>
            <a:prstGeom prst="line">
              <a:avLst/>
            </a:prstGeom>
            <a:ln w="38160">
              <a:solidFill>
                <a:srgbClr val="00B050"/>
              </a:solidFill>
              <a:round/>
              <a:headEnd type="none" w="med" len="med"/>
              <a:tailEnd type="none" w="med" len="med"/>
            </a:ln>
          </p:spPr>
          <p:style>
            <a:lnRef idx="1">
              <a:schemeClr val="accent1"/>
            </a:lnRef>
            <a:fillRef idx="0">
              <a:schemeClr val="accent1"/>
            </a:fillRef>
            <a:effectRef idx="0">
              <a:schemeClr val="accent1"/>
            </a:effectRef>
            <a:fontRef idx="minor"/>
          </p:style>
        </p:sp>
        <p:sp>
          <p:nvSpPr>
            <p:cNvPr id="28" name="Line 5"/>
            <p:cNvSpPr/>
            <p:nvPr/>
          </p:nvSpPr>
          <p:spPr>
            <a:xfrm flipH="1" flipV="1">
              <a:off x="962511" y="2742788"/>
              <a:ext cx="0" cy="530988"/>
            </a:xfrm>
            <a:prstGeom prst="line">
              <a:avLst/>
            </a:prstGeom>
            <a:ln w="38160">
              <a:solidFill>
                <a:srgbClr val="4A7EBB"/>
              </a:solidFill>
              <a:round/>
              <a:headEnd type="none" w="med" len="med"/>
              <a:tailEnd type="none" w="med" len="med"/>
            </a:ln>
          </p:spPr>
          <p:style>
            <a:lnRef idx="1">
              <a:schemeClr val="accent1"/>
            </a:lnRef>
            <a:fillRef idx="0">
              <a:schemeClr val="accent1"/>
            </a:fillRef>
            <a:effectRef idx="0">
              <a:schemeClr val="accent1"/>
            </a:effectRef>
            <a:fontRef idx="minor"/>
          </p:style>
        </p:sp>
        <p:sp>
          <p:nvSpPr>
            <p:cNvPr id="27" name="Line 5"/>
            <p:cNvSpPr/>
            <p:nvPr/>
          </p:nvSpPr>
          <p:spPr>
            <a:xfrm>
              <a:off x="2368136" y="1191498"/>
              <a:ext cx="131222" cy="506083"/>
            </a:xfrm>
            <a:prstGeom prst="line">
              <a:avLst/>
            </a:prstGeom>
            <a:ln w="38160">
              <a:solidFill>
                <a:srgbClr val="4A7EBB"/>
              </a:solidFill>
              <a:round/>
              <a:headEnd type="none" w="med" len="med"/>
              <a:tailEnd type="none" w="med" len="med"/>
            </a:ln>
          </p:spPr>
          <p:style>
            <a:lnRef idx="1">
              <a:schemeClr val="accent1"/>
            </a:lnRef>
            <a:fillRef idx="0">
              <a:schemeClr val="accent1"/>
            </a:fillRef>
            <a:effectRef idx="0">
              <a:schemeClr val="accent1"/>
            </a:effectRef>
            <a:fontRef idx="minor"/>
          </p:style>
        </p:sp>
        <p:sp>
          <p:nvSpPr>
            <p:cNvPr id="26" name="Line 5"/>
            <p:cNvSpPr/>
            <p:nvPr/>
          </p:nvSpPr>
          <p:spPr>
            <a:xfrm flipH="1">
              <a:off x="1876020" y="1190657"/>
              <a:ext cx="257580" cy="407511"/>
            </a:xfrm>
            <a:prstGeom prst="line">
              <a:avLst/>
            </a:prstGeom>
            <a:ln w="38160">
              <a:solidFill>
                <a:srgbClr val="4A7EBB"/>
              </a:solidFill>
              <a:round/>
              <a:headEnd type="none" w="med" len="med"/>
              <a:tailEnd type="none" w="med" len="med"/>
            </a:ln>
          </p:spPr>
          <p:style>
            <a:lnRef idx="1">
              <a:schemeClr val="accent1"/>
            </a:lnRef>
            <a:fillRef idx="0">
              <a:schemeClr val="accent1"/>
            </a:fillRef>
            <a:effectRef idx="0">
              <a:schemeClr val="accent1"/>
            </a:effectRef>
            <a:fontRef idx="minor"/>
          </p:style>
        </p:sp>
        <p:sp>
          <p:nvSpPr>
            <p:cNvPr id="9" name="Line 5"/>
            <p:cNvSpPr/>
            <p:nvPr/>
          </p:nvSpPr>
          <p:spPr>
            <a:xfrm flipH="1" flipV="1">
              <a:off x="1739071" y="2697139"/>
              <a:ext cx="0" cy="530988"/>
            </a:xfrm>
            <a:prstGeom prst="line">
              <a:avLst/>
            </a:prstGeom>
            <a:ln w="38160">
              <a:solidFill>
                <a:srgbClr val="00B050"/>
              </a:solidFill>
              <a:round/>
              <a:headEnd type="none" w="med" len="med"/>
              <a:tailEnd type="none" w="med" len="med"/>
            </a:ln>
          </p:spPr>
          <p:style>
            <a:lnRef idx="1">
              <a:schemeClr val="accent1"/>
            </a:lnRef>
            <a:fillRef idx="0">
              <a:schemeClr val="accent1"/>
            </a:fillRef>
            <a:effectRef idx="0">
              <a:schemeClr val="accent1"/>
            </a:effectRef>
            <a:fontRef idx="minor"/>
          </p:style>
        </p:sp>
        <p:sp>
          <p:nvSpPr>
            <p:cNvPr id="10" name="Line 5"/>
            <p:cNvSpPr/>
            <p:nvPr/>
          </p:nvSpPr>
          <p:spPr>
            <a:xfrm flipH="1" flipV="1">
              <a:off x="1757781" y="1849338"/>
              <a:ext cx="0" cy="530988"/>
            </a:xfrm>
            <a:prstGeom prst="line">
              <a:avLst/>
            </a:prstGeom>
            <a:ln w="38160">
              <a:solidFill>
                <a:srgbClr val="00B050"/>
              </a:solidFill>
              <a:round/>
              <a:headEnd type="none" w="med" len="med"/>
              <a:tailEnd type="none" w="med" len="med"/>
            </a:ln>
          </p:spPr>
          <p:style>
            <a:lnRef idx="1">
              <a:schemeClr val="accent1"/>
            </a:lnRef>
            <a:fillRef idx="0">
              <a:schemeClr val="accent1"/>
            </a:fillRef>
            <a:effectRef idx="0">
              <a:schemeClr val="accent1"/>
            </a:effectRef>
            <a:fontRef idx="minor"/>
          </p:style>
        </p:sp>
        <p:sp>
          <p:nvSpPr>
            <p:cNvPr id="13" name="CustomShape 6"/>
            <p:cNvSpPr/>
            <p:nvPr/>
          </p:nvSpPr>
          <p:spPr>
            <a:xfrm rot="2760600">
              <a:off x="1564620" y="2376019"/>
              <a:ext cx="367560" cy="377280"/>
            </a:xfrm>
            <a:prstGeom prst="ellipse">
              <a:avLst/>
            </a:prstGeom>
            <a:solidFill>
              <a:srgbClr val="00B050"/>
            </a:solidFill>
            <a:ln>
              <a:solidFill>
                <a:srgbClr val="4A7EBB"/>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16" name="CustomShape 9"/>
            <p:cNvSpPr/>
            <p:nvPr/>
          </p:nvSpPr>
          <p:spPr>
            <a:xfrm rot="2760600">
              <a:off x="2315580" y="1651339"/>
              <a:ext cx="367560" cy="377280"/>
            </a:xfrm>
            <a:prstGeom prst="ellipse">
              <a:avLst/>
            </a:prstGeom>
            <a:ln>
              <a:solidFill>
                <a:srgbClr val="4A7EBB"/>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17" name="CustomShape 10"/>
            <p:cNvSpPr/>
            <p:nvPr/>
          </p:nvSpPr>
          <p:spPr>
            <a:xfrm rot="2760600">
              <a:off x="2100721" y="957350"/>
              <a:ext cx="367560" cy="377280"/>
            </a:xfrm>
            <a:prstGeom prst="ellipse">
              <a:avLst/>
            </a:prstGeom>
            <a:ln>
              <a:solidFill>
                <a:srgbClr val="4A7EBB"/>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18" name="CustomShape 11"/>
            <p:cNvSpPr/>
            <p:nvPr/>
          </p:nvSpPr>
          <p:spPr>
            <a:xfrm rot="2760600">
              <a:off x="2447716" y="2790256"/>
              <a:ext cx="367560" cy="377280"/>
            </a:xfrm>
            <a:prstGeom prst="ellipse">
              <a:avLst/>
            </a:prstGeom>
            <a:ln>
              <a:solidFill>
                <a:srgbClr val="4A7EBB"/>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19" name="CustomShape 12"/>
            <p:cNvSpPr/>
            <p:nvPr/>
          </p:nvSpPr>
          <p:spPr>
            <a:xfrm rot="2760600">
              <a:off x="766860" y="3146419"/>
              <a:ext cx="367560" cy="377280"/>
            </a:xfrm>
            <a:prstGeom prst="ellipse">
              <a:avLst/>
            </a:prstGeom>
            <a:ln>
              <a:solidFill>
                <a:srgbClr val="4A7EBB"/>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20" name="CustomShape 9"/>
            <p:cNvSpPr/>
            <p:nvPr/>
          </p:nvSpPr>
          <p:spPr>
            <a:xfrm rot="2760600">
              <a:off x="1555291" y="3180620"/>
              <a:ext cx="367560" cy="377280"/>
            </a:xfrm>
            <a:prstGeom prst="ellipse">
              <a:avLst/>
            </a:prstGeom>
            <a:ln>
              <a:solidFill>
                <a:srgbClr val="4A7EBB"/>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21" name="CustomShape 9"/>
            <p:cNvSpPr/>
            <p:nvPr/>
          </p:nvSpPr>
          <p:spPr>
            <a:xfrm rot="2760600">
              <a:off x="1574000" y="1519140"/>
              <a:ext cx="367560" cy="377280"/>
            </a:xfrm>
            <a:prstGeom prst="ellipse">
              <a:avLst/>
            </a:prstGeom>
            <a:ln>
              <a:solidFill>
                <a:srgbClr val="4A7EBB"/>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24" name="CustomShape 6"/>
            <p:cNvSpPr/>
            <p:nvPr/>
          </p:nvSpPr>
          <p:spPr>
            <a:xfrm rot="2760600">
              <a:off x="766861" y="2376017"/>
              <a:ext cx="367560" cy="377280"/>
            </a:xfrm>
            <a:prstGeom prst="ellipse">
              <a:avLst/>
            </a:prstGeom>
            <a:ln>
              <a:solidFill>
                <a:srgbClr val="4A7EBB"/>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25" name="Line 5"/>
            <p:cNvSpPr/>
            <p:nvPr/>
          </p:nvSpPr>
          <p:spPr>
            <a:xfrm flipH="1" flipV="1">
              <a:off x="1943181" y="1752598"/>
              <a:ext cx="440798" cy="96739"/>
            </a:xfrm>
            <a:prstGeom prst="line">
              <a:avLst/>
            </a:prstGeom>
            <a:ln w="38160">
              <a:solidFill>
                <a:srgbClr val="4A7EBB"/>
              </a:solidFill>
              <a:round/>
              <a:headEnd type="none" w="med" len="med"/>
              <a:tailEnd type="none" w="med" len="med"/>
            </a:ln>
          </p:spPr>
          <p:style>
            <a:lnRef idx="1">
              <a:schemeClr val="accent1"/>
            </a:lnRef>
            <a:fillRef idx="0">
              <a:schemeClr val="accent1"/>
            </a:fillRef>
            <a:effectRef idx="0">
              <a:schemeClr val="accent1"/>
            </a:effectRef>
            <a:fontRef idx="minor"/>
          </p:style>
        </p:sp>
        <p:sp>
          <p:nvSpPr>
            <p:cNvPr id="31" name="CustomShape 9"/>
            <p:cNvSpPr/>
            <p:nvPr/>
          </p:nvSpPr>
          <p:spPr>
            <a:xfrm rot="2760600">
              <a:off x="867571" y="1554483"/>
              <a:ext cx="367560" cy="377280"/>
            </a:xfrm>
            <a:prstGeom prst="ellipse">
              <a:avLst/>
            </a:prstGeom>
            <a:ln>
              <a:solidFill>
                <a:srgbClr val="4A7EBB"/>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grpSp>
      <p:grpSp>
        <p:nvGrpSpPr>
          <p:cNvPr id="59" name="Group 58"/>
          <p:cNvGrpSpPr/>
          <p:nvPr/>
        </p:nvGrpSpPr>
        <p:grpSpPr>
          <a:xfrm>
            <a:off x="5257800" y="1055027"/>
            <a:ext cx="2058136" cy="2590830"/>
            <a:chOff x="762000" y="962210"/>
            <a:chExt cx="2058136" cy="2590830"/>
          </a:xfrm>
        </p:grpSpPr>
        <p:sp>
          <p:nvSpPr>
            <p:cNvPr id="60" name="Line 5"/>
            <p:cNvSpPr/>
            <p:nvPr/>
          </p:nvSpPr>
          <p:spPr>
            <a:xfrm>
              <a:off x="1110007" y="3335059"/>
              <a:ext cx="468726" cy="15153"/>
            </a:xfrm>
            <a:prstGeom prst="line">
              <a:avLst/>
            </a:prstGeom>
            <a:ln w="38160">
              <a:solidFill>
                <a:srgbClr val="4A7EBB"/>
              </a:solidFill>
              <a:round/>
              <a:headEnd type="none" w="med" len="med"/>
              <a:tailEnd type="none" w="med" len="med"/>
            </a:ln>
          </p:spPr>
          <p:style>
            <a:lnRef idx="1">
              <a:schemeClr val="accent1"/>
            </a:lnRef>
            <a:fillRef idx="0">
              <a:schemeClr val="accent1"/>
            </a:fillRef>
            <a:effectRef idx="0">
              <a:schemeClr val="accent1"/>
            </a:effectRef>
            <a:fontRef idx="minor"/>
          </p:style>
        </p:sp>
        <p:sp>
          <p:nvSpPr>
            <p:cNvPr id="61" name="Line 7"/>
            <p:cNvSpPr/>
            <p:nvPr/>
          </p:nvSpPr>
          <p:spPr>
            <a:xfrm>
              <a:off x="1048524" y="2647809"/>
              <a:ext cx="586554" cy="670666"/>
            </a:xfrm>
            <a:prstGeom prst="line">
              <a:avLst/>
            </a:prstGeom>
            <a:ln w="38160">
              <a:solidFill>
                <a:srgbClr val="4A7EBB"/>
              </a:solidFill>
              <a:round/>
              <a:headEnd type="none" w="med" len="med"/>
              <a:tailEnd type="none" w="med" len="med"/>
            </a:ln>
          </p:spPr>
          <p:style>
            <a:lnRef idx="1">
              <a:schemeClr val="accent1"/>
            </a:lnRef>
            <a:fillRef idx="0">
              <a:schemeClr val="accent1"/>
            </a:fillRef>
            <a:effectRef idx="0">
              <a:schemeClr val="accent1"/>
            </a:effectRef>
            <a:fontRef idx="minor"/>
          </p:style>
        </p:sp>
        <p:sp>
          <p:nvSpPr>
            <p:cNvPr id="62" name="Line 5"/>
            <p:cNvSpPr/>
            <p:nvPr/>
          </p:nvSpPr>
          <p:spPr>
            <a:xfrm>
              <a:off x="1107438" y="2578317"/>
              <a:ext cx="527640" cy="12483"/>
            </a:xfrm>
            <a:prstGeom prst="line">
              <a:avLst/>
            </a:prstGeom>
            <a:ln w="38160">
              <a:solidFill>
                <a:srgbClr val="4A7EBB"/>
              </a:solidFill>
              <a:round/>
              <a:headEnd type="none" w="med" len="med"/>
              <a:tailEnd type="none" w="med" len="med"/>
            </a:ln>
          </p:spPr>
          <p:style>
            <a:lnRef idx="1">
              <a:schemeClr val="accent1"/>
            </a:lnRef>
            <a:fillRef idx="0">
              <a:schemeClr val="accent1"/>
            </a:fillRef>
            <a:effectRef idx="0">
              <a:schemeClr val="accent1"/>
            </a:effectRef>
            <a:fontRef idx="minor"/>
          </p:style>
        </p:sp>
        <p:sp>
          <p:nvSpPr>
            <p:cNvPr id="63" name="Line 7"/>
            <p:cNvSpPr/>
            <p:nvPr/>
          </p:nvSpPr>
          <p:spPr>
            <a:xfrm>
              <a:off x="1144714" y="1862326"/>
              <a:ext cx="544793" cy="585733"/>
            </a:xfrm>
            <a:prstGeom prst="line">
              <a:avLst/>
            </a:prstGeom>
            <a:ln w="38160">
              <a:solidFill>
                <a:schemeClr val="accent2"/>
              </a:solidFill>
              <a:prstDash val="dash"/>
              <a:round/>
              <a:headEnd type="none" w="med" len="med"/>
              <a:tailEnd type="none" w="med" len="med"/>
            </a:ln>
          </p:spPr>
          <p:style>
            <a:lnRef idx="1">
              <a:schemeClr val="accent1"/>
            </a:lnRef>
            <a:fillRef idx="0">
              <a:schemeClr val="accent1"/>
            </a:fillRef>
            <a:effectRef idx="0">
              <a:schemeClr val="accent1"/>
            </a:effectRef>
            <a:fontRef idx="minor"/>
          </p:style>
        </p:sp>
        <p:sp>
          <p:nvSpPr>
            <p:cNvPr id="64" name="Line 7"/>
            <p:cNvSpPr/>
            <p:nvPr/>
          </p:nvSpPr>
          <p:spPr>
            <a:xfrm>
              <a:off x="1874731" y="2600968"/>
              <a:ext cx="653080" cy="276681"/>
            </a:xfrm>
            <a:prstGeom prst="line">
              <a:avLst/>
            </a:prstGeom>
            <a:ln w="38160">
              <a:solidFill>
                <a:schemeClr val="accent2"/>
              </a:solidFill>
              <a:prstDash val="dash"/>
              <a:round/>
              <a:headEnd type="none" w="med" len="med"/>
              <a:tailEnd type="none" w="med" len="med"/>
            </a:ln>
          </p:spPr>
          <p:style>
            <a:lnRef idx="1">
              <a:schemeClr val="accent1"/>
            </a:lnRef>
            <a:fillRef idx="0">
              <a:schemeClr val="accent1"/>
            </a:fillRef>
            <a:effectRef idx="0">
              <a:schemeClr val="accent1"/>
            </a:effectRef>
            <a:fontRef idx="minor"/>
          </p:style>
        </p:sp>
        <p:sp>
          <p:nvSpPr>
            <p:cNvPr id="65" name="Line 5"/>
            <p:cNvSpPr/>
            <p:nvPr/>
          </p:nvSpPr>
          <p:spPr>
            <a:xfrm flipH="1" flipV="1">
              <a:off x="962511" y="2742788"/>
              <a:ext cx="0" cy="530988"/>
            </a:xfrm>
            <a:prstGeom prst="line">
              <a:avLst/>
            </a:prstGeom>
            <a:ln w="38160">
              <a:solidFill>
                <a:srgbClr val="4A7EBB"/>
              </a:solidFill>
              <a:round/>
              <a:headEnd type="none" w="med" len="med"/>
              <a:tailEnd type="none" w="med" len="med"/>
            </a:ln>
          </p:spPr>
          <p:style>
            <a:lnRef idx="1">
              <a:schemeClr val="accent1"/>
            </a:lnRef>
            <a:fillRef idx="0">
              <a:schemeClr val="accent1"/>
            </a:fillRef>
            <a:effectRef idx="0">
              <a:schemeClr val="accent1"/>
            </a:effectRef>
            <a:fontRef idx="minor"/>
          </p:style>
        </p:sp>
        <p:sp>
          <p:nvSpPr>
            <p:cNvPr id="67" name="Line 5"/>
            <p:cNvSpPr/>
            <p:nvPr/>
          </p:nvSpPr>
          <p:spPr>
            <a:xfrm>
              <a:off x="2368136" y="1191498"/>
              <a:ext cx="131222" cy="506083"/>
            </a:xfrm>
            <a:prstGeom prst="line">
              <a:avLst/>
            </a:prstGeom>
            <a:ln w="38160">
              <a:solidFill>
                <a:srgbClr val="4A7EBB"/>
              </a:solidFill>
              <a:round/>
              <a:headEnd type="none" w="med" len="med"/>
              <a:tailEnd type="none" w="med" len="med"/>
            </a:ln>
          </p:spPr>
          <p:style>
            <a:lnRef idx="1">
              <a:schemeClr val="accent1"/>
            </a:lnRef>
            <a:fillRef idx="0">
              <a:schemeClr val="accent1"/>
            </a:fillRef>
            <a:effectRef idx="0">
              <a:schemeClr val="accent1"/>
            </a:effectRef>
            <a:fontRef idx="minor"/>
          </p:style>
        </p:sp>
        <p:sp>
          <p:nvSpPr>
            <p:cNvPr id="68" name="Line 5"/>
            <p:cNvSpPr/>
            <p:nvPr/>
          </p:nvSpPr>
          <p:spPr>
            <a:xfrm flipH="1">
              <a:off x="1876020" y="1190657"/>
              <a:ext cx="257580" cy="407511"/>
            </a:xfrm>
            <a:prstGeom prst="line">
              <a:avLst/>
            </a:prstGeom>
            <a:ln w="38160">
              <a:solidFill>
                <a:srgbClr val="4A7EBB"/>
              </a:solidFill>
              <a:round/>
              <a:headEnd type="none" w="med" len="med"/>
              <a:tailEnd type="none" w="med" len="med"/>
            </a:ln>
          </p:spPr>
          <p:style>
            <a:lnRef idx="1">
              <a:schemeClr val="accent1"/>
            </a:lnRef>
            <a:fillRef idx="0">
              <a:schemeClr val="accent1"/>
            </a:fillRef>
            <a:effectRef idx="0">
              <a:schemeClr val="accent1"/>
            </a:effectRef>
            <a:fontRef idx="minor"/>
          </p:style>
        </p:sp>
        <p:sp>
          <p:nvSpPr>
            <p:cNvPr id="69" name="Line 5"/>
            <p:cNvSpPr/>
            <p:nvPr/>
          </p:nvSpPr>
          <p:spPr>
            <a:xfrm flipH="1" flipV="1">
              <a:off x="1739071" y="2697139"/>
              <a:ext cx="0" cy="530988"/>
            </a:xfrm>
            <a:prstGeom prst="line">
              <a:avLst/>
            </a:prstGeom>
            <a:ln w="38160">
              <a:solidFill>
                <a:srgbClr val="4A7EBB"/>
              </a:solidFill>
              <a:round/>
              <a:headEnd type="none" w="med" len="med"/>
              <a:tailEnd type="none" w="med" len="med"/>
            </a:ln>
          </p:spPr>
          <p:style>
            <a:lnRef idx="1">
              <a:schemeClr val="accent1"/>
            </a:lnRef>
            <a:fillRef idx="0">
              <a:schemeClr val="accent1"/>
            </a:fillRef>
            <a:effectRef idx="0">
              <a:schemeClr val="accent1"/>
            </a:effectRef>
            <a:fontRef idx="minor"/>
          </p:style>
        </p:sp>
        <p:sp>
          <p:nvSpPr>
            <p:cNvPr id="70" name="Line 5"/>
            <p:cNvSpPr/>
            <p:nvPr/>
          </p:nvSpPr>
          <p:spPr>
            <a:xfrm flipH="1" flipV="1">
              <a:off x="1757781" y="1849338"/>
              <a:ext cx="0" cy="530988"/>
            </a:xfrm>
            <a:prstGeom prst="line">
              <a:avLst/>
            </a:prstGeom>
            <a:ln w="38160">
              <a:solidFill>
                <a:srgbClr val="4A7EBB"/>
              </a:solidFill>
              <a:round/>
              <a:headEnd type="none" w="med" len="med"/>
              <a:tailEnd type="none" w="med" len="med"/>
            </a:ln>
          </p:spPr>
          <p:style>
            <a:lnRef idx="1">
              <a:schemeClr val="accent1"/>
            </a:lnRef>
            <a:fillRef idx="0">
              <a:schemeClr val="accent1"/>
            </a:fillRef>
            <a:effectRef idx="0">
              <a:schemeClr val="accent1"/>
            </a:effectRef>
            <a:fontRef idx="minor"/>
          </p:style>
        </p:sp>
        <p:sp>
          <p:nvSpPr>
            <p:cNvPr id="71" name="CustomShape 6"/>
            <p:cNvSpPr/>
            <p:nvPr/>
          </p:nvSpPr>
          <p:spPr>
            <a:xfrm rot="2760600">
              <a:off x="1564620" y="2376019"/>
              <a:ext cx="367560" cy="377280"/>
            </a:xfrm>
            <a:prstGeom prst="ellipse">
              <a:avLst/>
            </a:prstGeom>
            <a:solidFill>
              <a:schemeClr val="accent2"/>
            </a:solidFill>
            <a:ln>
              <a:solidFill>
                <a:srgbClr val="4A7EBB"/>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72" name="CustomShape 9"/>
            <p:cNvSpPr/>
            <p:nvPr/>
          </p:nvSpPr>
          <p:spPr>
            <a:xfrm rot="2760600">
              <a:off x="2315580" y="1651339"/>
              <a:ext cx="367560" cy="377280"/>
            </a:xfrm>
            <a:prstGeom prst="ellipse">
              <a:avLst/>
            </a:prstGeom>
            <a:ln>
              <a:solidFill>
                <a:srgbClr val="4A7EBB"/>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73" name="CustomShape 10"/>
            <p:cNvSpPr/>
            <p:nvPr/>
          </p:nvSpPr>
          <p:spPr>
            <a:xfrm rot="2760600">
              <a:off x="2100721" y="957350"/>
              <a:ext cx="367560" cy="377280"/>
            </a:xfrm>
            <a:prstGeom prst="ellipse">
              <a:avLst/>
            </a:prstGeom>
            <a:ln>
              <a:solidFill>
                <a:srgbClr val="4A7EBB"/>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74" name="CustomShape 11"/>
            <p:cNvSpPr/>
            <p:nvPr/>
          </p:nvSpPr>
          <p:spPr>
            <a:xfrm rot="2760600">
              <a:off x="2447716" y="2790256"/>
              <a:ext cx="367560" cy="377280"/>
            </a:xfrm>
            <a:prstGeom prst="ellipse">
              <a:avLst/>
            </a:prstGeom>
            <a:ln>
              <a:solidFill>
                <a:srgbClr val="4A7EBB"/>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75" name="CustomShape 12"/>
            <p:cNvSpPr/>
            <p:nvPr/>
          </p:nvSpPr>
          <p:spPr>
            <a:xfrm rot="2760600">
              <a:off x="766860" y="3146419"/>
              <a:ext cx="367560" cy="377280"/>
            </a:xfrm>
            <a:prstGeom prst="ellipse">
              <a:avLst/>
            </a:prstGeom>
            <a:ln>
              <a:solidFill>
                <a:srgbClr val="4A7EBB"/>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76" name="CustomShape 9"/>
            <p:cNvSpPr/>
            <p:nvPr/>
          </p:nvSpPr>
          <p:spPr>
            <a:xfrm rot="2760600">
              <a:off x="1555291" y="3180620"/>
              <a:ext cx="367560" cy="377280"/>
            </a:xfrm>
            <a:prstGeom prst="ellipse">
              <a:avLst/>
            </a:prstGeom>
            <a:ln>
              <a:solidFill>
                <a:srgbClr val="4A7EBB"/>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77" name="CustomShape 9"/>
            <p:cNvSpPr/>
            <p:nvPr/>
          </p:nvSpPr>
          <p:spPr>
            <a:xfrm rot="2760600">
              <a:off x="1574000" y="1519140"/>
              <a:ext cx="367560" cy="377280"/>
            </a:xfrm>
            <a:prstGeom prst="ellipse">
              <a:avLst/>
            </a:prstGeom>
            <a:ln>
              <a:solidFill>
                <a:srgbClr val="4A7EBB"/>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78" name="CustomShape 6"/>
            <p:cNvSpPr/>
            <p:nvPr/>
          </p:nvSpPr>
          <p:spPr>
            <a:xfrm rot="2760600">
              <a:off x="766861" y="2376017"/>
              <a:ext cx="367560" cy="377280"/>
            </a:xfrm>
            <a:prstGeom prst="ellipse">
              <a:avLst/>
            </a:prstGeom>
            <a:ln>
              <a:solidFill>
                <a:srgbClr val="4A7EBB"/>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79" name="Line 5"/>
            <p:cNvSpPr/>
            <p:nvPr/>
          </p:nvSpPr>
          <p:spPr>
            <a:xfrm flipH="1" flipV="1">
              <a:off x="1943181" y="1752598"/>
              <a:ext cx="440798" cy="96739"/>
            </a:xfrm>
            <a:prstGeom prst="line">
              <a:avLst/>
            </a:prstGeom>
            <a:ln w="38160">
              <a:solidFill>
                <a:srgbClr val="4A7EBB"/>
              </a:solidFill>
              <a:round/>
              <a:headEnd type="none" w="med" len="med"/>
              <a:tailEnd type="none" w="med" len="med"/>
            </a:ln>
          </p:spPr>
          <p:style>
            <a:lnRef idx="1">
              <a:schemeClr val="accent1"/>
            </a:lnRef>
            <a:fillRef idx="0">
              <a:schemeClr val="accent1"/>
            </a:fillRef>
            <a:effectRef idx="0">
              <a:schemeClr val="accent1"/>
            </a:effectRef>
            <a:fontRef idx="minor"/>
          </p:style>
        </p:sp>
        <p:sp>
          <p:nvSpPr>
            <p:cNvPr id="80" name="CustomShape 9"/>
            <p:cNvSpPr/>
            <p:nvPr/>
          </p:nvSpPr>
          <p:spPr>
            <a:xfrm rot="2760600">
              <a:off x="867571" y="1554483"/>
              <a:ext cx="367560" cy="377280"/>
            </a:xfrm>
            <a:prstGeom prst="ellipse">
              <a:avLst/>
            </a:prstGeom>
            <a:ln>
              <a:solidFill>
                <a:srgbClr val="4A7EBB"/>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grpSp>
      <p:grpSp>
        <p:nvGrpSpPr>
          <p:cNvPr id="81" name="Group 80"/>
          <p:cNvGrpSpPr/>
          <p:nvPr/>
        </p:nvGrpSpPr>
        <p:grpSpPr>
          <a:xfrm>
            <a:off x="989864" y="3962400"/>
            <a:ext cx="2058136" cy="2590830"/>
            <a:chOff x="762000" y="962210"/>
            <a:chExt cx="2058136" cy="2590830"/>
          </a:xfrm>
        </p:grpSpPr>
        <p:sp>
          <p:nvSpPr>
            <p:cNvPr id="82" name="Line 5"/>
            <p:cNvSpPr/>
            <p:nvPr/>
          </p:nvSpPr>
          <p:spPr>
            <a:xfrm>
              <a:off x="1110007" y="3335059"/>
              <a:ext cx="468726" cy="15153"/>
            </a:xfrm>
            <a:prstGeom prst="line">
              <a:avLst/>
            </a:prstGeom>
            <a:ln w="38160">
              <a:solidFill>
                <a:srgbClr val="4A7EBB"/>
              </a:solidFill>
              <a:round/>
              <a:headEnd type="none" w="med" len="med"/>
              <a:tailEnd type="none" w="med" len="med"/>
            </a:ln>
          </p:spPr>
          <p:style>
            <a:lnRef idx="1">
              <a:schemeClr val="accent1"/>
            </a:lnRef>
            <a:fillRef idx="0">
              <a:schemeClr val="accent1"/>
            </a:fillRef>
            <a:effectRef idx="0">
              <a:schemeClr val="accent1"/>
            </a:effectRef>
            <a:fontRef idx="minor"/>
          </p:style>
        </p:sp>
        <p:sp>
          <p:nvSpPr>
            <p:cNvPr id="83" name="Line 7"/>
            <p:cNvSpPr/>
            <p:nvPr/>
          </p:nvSpPr>
          <p:spPr>
            <a:xfrm>
              <a:off x="1048524" y="2647809"/>
              <a:ext cx="586554" cy="670666"/>
            </a:xfrm>
            <a:prstGeom prst="line">
              <a:avLst/>
            </a:prstGeom>
            <a:ln w="38160">
              <a:solidFill>
                <a:schemeClr val="accent6"/>
              </a:solidFill>
              <a:prstDash val="dash"/>
              <a:round/>
              <a:headEnd type="none" w="med" len="med"/>
              <a:tailEnd type="none" w="med" len="med"/>
            </a:ln>
          </p:spPr>
          <p:style>
            <a:lnRef idx="1">
              <a:schemeClr val="accent1"/>
            </a:lnRef>
            <a:fillRef idx="0">
              <a:schemeClr val="accent1"/>
            </a:fillRef>
            <a:effectRef idx="0">
              <a:schemeClr val="accent1"/>
            </a:effectRef>
            <a:fontRef idx="minor"/>
          </p:style>
        </p:sp>
        <p:sp>
          <p:nvSpPr>
            <p:cNvPr id="84" name="Line 5"/>
            <p:cNvSpPr/>
            <p:nvPr/>
          </p:nvSpPr>
          <p:spPr>
            <a:xfrm>
              <a:off x="1107438" y="2578317"/>
              <a:ext cx="527640" cy="12483"/>
            </a:xfrm>
            <a:prstGeom prst="line">
              <a:avLst/>
            </a:prstGeom>
            <a:ln w="38160">
              <a:solidFill>
                <a:schemeClr val="accent6"/>
              </a:solidFill>
              <a:prstDash val="dash"/>
              <a:round/>
              <a:headEnd type="none" w="med" len="med"/>
              <a:tailEnd type="none" w="med" len="med"/>
            </a:ln>
          </p:spPr>
          <p:style>
            <a:lnRef idx="1">
              <a:schemeClr val="accent1"/>
            </a:lnRef>
            <a:fillRef idx="0">
              <a:schemeClr val="accent1"/>
            </a:fillRef>
            <a:effectRef idx="0">
              <a:schemeClr val="accent1"/>
            </a:effectRef>
            <a:fontRef idx="minor"/>
          </p:style>
        </p:sp>
        <p:sp>
          <p:nvSpPr>
            <p:cNvPr id="85" name="Line 7"/>
            <p:cNvSpPr/>
            <p:nvPr/>
          </p:nvSpPr>
          <p:spPr>
            <a:xfrm>
              <a:off x="1144714" y="1862326"/>
              <a:ext cx="544793" cy="585733"/>
            </a:xfrm>
            <a:prstGeom prst="line">
              <a:avLst/>
            </a:prstGeom>
            <a:ln w="38160">
              <a:solidFill>
                <a:srgbClr val="4A7EBB"/>
              </a:solidFill>
              <a:round/>
              <a:headEnd type="none" w="med" len="med"/>
              <a:tailEnd type="none" w="med" len="med"/>
            </a:ln>
          </p:spPr>
          <p:style>
            <a:lnRef idx="1">
              <a:schemeClr val="accent1"/>
            </a:lnRef>
            <a:fillRef idx="0">
              <a:schemeClr val="accent1"/>
            </a:fillRef>
            <a:effectRef idx="0">
              <a:schemeClr val="accent1"/>
            </a:effectRef>
            <a:fontRef idx="minor"/>
          </p:style>
        </p:sp>
        <p:sp>
          <p:nvSpPr>
            <p:cNvPr id="86" name="Line 7"/>
            <p:cNvSpPr/>
            <p:nvPr/>
          </p:nvSpPr>
          <p:spPr>
            <a:xfrm>
              <a:off x="1874731" y="2600968"/>
              <a:ext cx="653080" cy="276681"/>
            </a:xfrm>
            <a:prstGeom prst="line">
              <a:avLst/>
            </a:prstGeom>
            <a:ln w="38160">
              <a:solidFill>
                <a:schemeClr val="accent1"/>
              </a:solidFill>
              <a:prstDash val="solid"/>
              <a:round/>
              <a:headEnd type="none" w="med" len="med"/>
              <a:tailEnd type="none" w="med" len="med"/>
            </a:ln>
          </p:spPr>
          <p:style>
            <a:lnRef idx="1">
              <a:schemeClr val="accent1"/>
            </a:lnRef>
            <a:fillRef idx="0">
              <a:schemeClr val="accent1"/>
            </a:fillRef>
            <a:effectRef idx="0">
              <a:schemeClr val="accent1"/>
            </a:effectRef>
            <a:fontRef idx="minor"/>
          </p:style>
        </p:sp>
        <p:sp>
          <p:nvSpPr>
            <p:cNvPr id="87" name="Line 5"/>
            <p:cNvSpPr/>
            <p:nvPr/>
          </p:nvSpPr>
          <p:spPr>
            <a:xfrm flipH="1" flipV="1">
              <a:off x="962511" y="2742788"/>
              <a:ext cx="0" cy="530988"/>
            </a:xfrm>
            <a:prstGeom prst="line">
              <a:avLst/>
            </a:prstGeom>
            <a:ln w="38160">
              <a:solidFill>
                <a:srgbClr val="4A7EBB"/>
              </a:solidFill>
              <a:round/>
              <a:headEnd type="none" w="med" len="med"/>
              <a:tailEnd type="none" w="med" len="med"/>
            </a:ln>
          </p:spPr>
          <p:style>
            <a:lnRef idx="1">
              <a:schemeClr val="accent1"/>
            </a:lnRef>
            <a:fillRef idx="0">
              <a:schemeClr val="accent1"/>
            </a:fillRef>
            <a:effectRef idx="0">
              <a:schemeClr val="accent1"/>
            </a:effectRef>
            <a:fontRef idx="minor"/>
          </p:style>
        </p:sp>
        <p:sp>
          <p:nvSpPr>
            <p:cNvPr id="89" name="Line 5"/>
            <p:cNvSpPr/>
            <p:nvPr/>
          </p:nvSpPr>
          <p:spPr>
            <a:xfrm>
              <a:off x="2368136" y="1191498"/>
              <a:ext cx="131222" cy="506083"/>
            </a:xfrm>
            <a:prstGeom prst="line">
              <a:avLst/>
            </a:prstGeom>
            <a:ln w="38160">
              <a:solidFill>
                <a:srgbClr val="4A7EBB"/>
              </a:solidFill>
              <a:round/>
              <a:headEnd type="none" w="med" len="med"/>
              <a:tailEnd type="none" w="med" len="med"/>
            </a:ln>
          </p:spPr>
          <p:style>
            <a:lnRef idx="1">
              <a:schemeClr val="accent1"/>
            </a:lnRef>
            <a:fillRef idx="0">
              <a:schemeClr val="accent1"/>
            </a:fillRef>
            <a:effectRef idx="0">
              <a:schemeClr val="accent1"/>
            </a:effectRef>
            <a:fontRef idx="minor"/>
          </p:style>
        </p:sp>
        <p:sp>
          <p:nvSpPr>
            <p:cNvPr id="90" name="Line 5"/>
            <p:cNvSpPr/>
            <p:nvPr/>
          </p:nvSpPr>
          <p:spPr>
            <a:xfrm flipH="1">
              <a:off x="1876020" y="1190657"/>
              <a:ext cx="257580" cy="407511"/>
            </a:xfrm>
            <a:prstGeom prst="line">
              <a:avLst/>
            </a:prstGeom>
            <a:ln w="38160">
              <a:solidFill>
                <a:srgbClr val="4A7EBB"/>
              </a:solidFill>
              <a:round/>
              <a:headEnd type="none" w="med" len="med"/>
              <a:tailEnd type="none" w="med" len="med"/>
            </a:ln>
          </p:spPr>
          <p:style>
            <a:lnRef idx="1">
              <a:schemeClr val="accent1"/>
            </a:lnRef>
            <a:fillRef idx="0">
              <a:schemeClr val="accent1"/>
            </a:fillRef>
            <a:effectRef idx="0">
              <a:schemeClr val="accent1"/>
            </a:effectRef>
            <a:fontRef idx="minor"/>
          </p:style>
        </p:sp>
        <p:sp>
          <p:nvSpPr>
            <p:cNvPr id="91" name="Line 5"/>
            <p:cNvSpPr/>
            <p:nvPr/>
          </p:nvSpPr>
          <p:spPr>
            <a:xfrm flipH="1" flipV="1">
              <a:off x="1739071" y="2697139"/>
              <a:ext cx="0" cy="530988"/>
            </a:xfrm>
            <a:prstGeom prst="line">
              <a:avLst/>
            </a:prstGeom>
            <a:ln w="38160">
              <a:solidFill>
                <a:schemeClr val="accent6"/>
              </a:solidFill>
              <a:prstDash val="dash"/>
              <a:round/>
              <a:headEnd type="none" w="med" len="med"/>
              <a:tailEnd type="none" w="med" len="med"/>
            </a:ln>
          </p:spPr>
          <p:style>
            <a:lnRef idx="1">
              <a:schemeClr val="accent1"/>
            </a:lnRef>
            <a:fillRef idx="0">
              <a:schemeClr val="accent1"/>
            </a:fillRef>
            <a:effectRef idx="0">
              <a:schemeClr val="accent1"/>
            </a:effectRef>
            <a:fontRef idx="minor"/>
          </p:style>
        </p:sp>
        <p:sp>
          <p:nvSpPr>
            <p:cNvPr id="92" name="Line 5"/>
            <p:cNvSpPr/>
            <p:nvPr/>
          </p:nvSpPr>
          <p:spPr>
            <a:xfrm flipH="1" flipV="1">
              <a:off x="1757781" y="1849338"/>
              <a:ext cx="0" cy="530988"/>
            </a:xfrm>
            <a:prstGeom prst="line">
              <a:avLst/>
            </a:prstGeom>
            <a:ln w="38160">
              <a:solidFill>
                <a:srgbClr val="4A7EBB"/>
              </a:solidFill>
              <a:round/>
              <a:headEnd type="none" w="med" len="med"/>
              <a:tailEnd type="none" w="med" len="med"/>
            </a:ln>
          </p:spPr>
          <p:style>
            <a:lnRef idx="1">
              <a:schemeClr val="accent1"/>
            </a:lnRef>
            <a:fillRef idx="0">
              <a:schemeClr val="accent1"/>
            </a:fillRef>
            <a:effectRef idx="0">
              <a:schemeClr val="accent1"/>
            </a:effectRef>
            <a:fontRef idx="minor"/>
          </p:style>
        </p:sp>
        <p:sp>
          <p:nvSpPr>
            <p:cNvPr id="93" name="CustomShape 6"/>
            <p:cNvSpPr/>
            <p:nvPr/>
          </p:nvSpPr>
          <p:spPr>
            <a:xfrm rot="2760600">
              <a:off x="1564620" y="2376019"/>
              <a:ext cx="367560" cy="377280"/>
            </a:xfrm>
            <a:prstGeom prst="ellipse">
              <a:avLst/>
            </a:prstGeom>
            <a:solidFill>
              <a:schemeClr val="accent6"/>
            </a:solidFill>
            <a:ln>
              <a:solidFill>
                <a:srgbClr val="4A7EBB"/>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94" name="CustomShape 9"/>
            <p:cNvSpPr/>
            <p:nvPr/>
          </p:nvSpPr>
          <p:spPr>
            <a:xfrm rot="2760600">
              <a:off x="2315580" y="1651339"/>
              <a:ext cx="367560" cy="377280"/>
            </a:xfrm>
            <a:prstGeom prst="ellipse">
              <a:avLst/>
            </a:prstGeom>
            <a:ln>
              <a:solidFill>
                <a:srgbClr val="4A7EBB"/>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95" name="CustomShape 10"/>
            <p:cNvSpPr/>
            <p:nvPr/>
          </p:nvSpPr>
          <p:spPr>
            <a:xfrm rot="2760600">
              <a:off x="2100721" y="957350"/>
              <a:ext cx="367560" cy="377280"/>
            </a:xfrm>
            <a:prstGeom prst="ellipse">
              <a:avLst/>
            </a:prstGeom>
            <a:ln>
              <a:solidFill>
                <a:srgbClr val="4A7EBB"/>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96" name="CustomShape 11"/>
            <p:cNvSpPr/>
            <p:nvPr/>
          </p:nvSpPr>
          <p:spPr>
            <a:xfrm rot="2760600">
              <a:off x="2447716" y="2790256"/>
              <a:ext cx="367560" cy="377280"/>
            </a:xfrm>
            <a:prstGeom prst="ellipse">
              <a:avLst/>
            </a:prstGeom>
            <a:ln>
              <a:solidFill>
                <a:srgbClr val="4A7EBB"/>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97" name="CustomShape 12"/>
            <p:cNvSpPr/>
            <p:nvPr/>
          </p:nvSpPr>
          <p:spPr>
            <a:xfrm rot="2760600">
              <a:off x="766860" y="3146419"/>
              <a:ext cx="367560" cy="377280"/>
            </a:xfrm>
            <a:prstGeom prst="ellipse">
              <a:avLst/>
            </a:prstGeom>
            <a:ln>
              <a:solidFill>
                <a:srgbClr val="4A7EBB"/>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98" name="CustomShape 9"/>
            <p:cNvSpPr/>
            <p:nvPr/>
          </p:nvSpPr>
          <p:spPr>
            <a:xfrm rot="2760600">
              <a:off x="1555291" y="3180620"/>
              <a:ext cx="367560" cy="377280"/>
            </a:xfrm>
            <a:prstGeom prst="ellipse">
              <a:avLst/>
            </a:prstGeom>
            <a:ln>
              <a:solidFill>
                <a:srgbClr val="4A7EBB"/>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99" name="CustomShape 9"/>
            <p:cNvSpPr/>
            <p:nvPr/>
          </p:nvSpPr>
          <p:spPr>
            <a:xfrm rot="2760600">
              <a:off x="1574000" y="1519140"/>
              <a:ext cx="367560" cy="377280"/>
            </a:xfrm>
            <a:prstGeom prst="ellipse">
              <a:avLst/>
            </a:prstGeom>
            <a:ln>
              <a:solidFill>
                <a:srgbClr val="4A7EBB"/>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100" name="CustomShape 6"/>
            <p:cNvSpPr/>
            <p:nvPr/>
          </p:nvSpPr>
          <p:spPr>
            <a:xfrm rot="2760600">
              <a:off x="766861" y="2376017"/>
              <a:ext cx="367560" cy="377280"/>
            </a:xfrm>
            <a:prstGeom prst="ellipse">
              <a:avLst/>
            </a:prstGeom>
            <a:ln>
              <a:solidFill>
                <a:srgbClr val="4A7EBB"/>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101" name="Line 5"/>
            <p:cNvSpPr/>
            <p:nvPr/>
          </p:nvSpPr>
          <p:spPr>
            <a:xfrm flipH="1" flipV="1">
              <a:off x="1943181" y="1752598"/>
              <a:ext cx="440798" cy="96739"/>
            </a:xfrm>
            <a:prstGeom prst="line">
              <a:avLst/>
            </a:prstGeom>
            <a:ln w="38160">
              <a:solidFill>
                <a:srgbClr val="4A7EBB"/>
              </a:solidFill>
              <a:round/>
              <a:headEnd type="none" w="med" len="med"/>
              <a:tailEnd type="none" w="med" len="med"/>
            </a:ln>
          </p:spPr>
          <p:style>
            <a:lnRef idx="1">
              <a:schemeClr val="accent1"/>
            </a:lnRef>
            <a:fillRef idx="0">
              <a:schemeClr val="accent1"/>
            </a:fillRef>
            <a:effectRef idx="0">
              <a:schemeClr val="accent1"/>
            </a:effectRef>
            <a:fontRef idx="minor"/>
          </p:style>
        </p:sp>
        <p:sp>
          <p:nvSpPr>
            <p:cNvPr id="102" name="CustomShape 9"/>
            <p:cNvSpPr/>
            <p:nvPr/>
          </p:nvSpPr>
          <p:spPr>
            <a:xfrm rot="2760600">
              <a:off x="867571" y="1554483"/>
              <a:ext cx="367560" cy="377280"/>
            </a:xfrm>
            <a:prstGeom prst="ellipse">
              <a:avLst/>
            </a:prstGeom>
            <a:ln>
              <a:solidFill>
                <a:srgbClr val="4A7EBB"/>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grpSp>
      <p:sp>
        <p:nvSpPr>
          <p:cNvPr id="103" name="CustomShape 114"/>
          <p:cNvSpPr/>
          <p:nvPr/>
        </p:nvSpPr>
        <p:spPr>
          <a:xfrm>
            <a:off x="3057963" y="2338233"/>
            <a:ext cx="1211760" cy="364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800" b="0" strike="noStrike" spc="-1" dirty="0" smtClean="0">
                <a:solidFill>
                  <a:srgbClr val="00B050"/>
                </a:solidFill>
                <a:latin typeface="Trebuchet MS"/>
                <a:ea typeface="DejaVu Sans"/>
              </a:rPr>
              <a:t>Degree=5</a:t>
            </a:r>
            <a:endParaRPr lang="en-US" sz="1800" b="0" strike="noStrike" spc="-1" dirty="0">
              <a:solidFill>
                <a:srgbClr val="00B050"/>
              </a:solidFill>
              <a:latin typeface="Arial"/>
            </a:endParaRPr>
          </a:p>
        </p:txBody>
      </p:sp>
      <p:sp>
        <p:nvSpPr>
          <p:cNvPr id="105" name="CustomShape 114"/>
          <p:cNvSpPr/>
          <p:nvPr/>
        </p:nvSpPr>
        <p:spPr>
          <a:xfrm>
            <a:off x="3108248" y="5160161"/>
            <a:ext cx="1469055" cy="921876"/>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a:lnSpc>
                <a:spcPct val="100000"/>
              </a:lnSpc>
            </a:pPr>
            <a:r>
              <a:rPr lang="en-US" sz="1800" b="0" strike="noStrike" spc="-1" dirty="0" smtClean="0">
                <a:solidFill>
                  <a:schemeClr val="accent6"/>
                </a:solidFill>
                <a:latin typeface="Trebuchet MS"/>
                <a:ea typeface="DejaVu Sans"/>
              </a:rPr>
              <a:t>Clustering Coefficient = 0.1</a:t>
            </a:r>
            <a:endParaRPr lang="en-US" sz="1800" b="0" strike="noStrike" spc="-1" dirty="0">
              <a:solidFill>
                <a:schemeClr val="accent6"/>
              </a:solidFill>
              <a:latin typeface="Arial"/>
            </a:endParaRPr>
          </a:p>
        </p:txBody>
      </p:sp>
      <p:sp>
        <p:nvSpPr>
          <p:cNvPr id="106" name="CustomShape 114"/>
          <p:cNvSpPr/>
          <p:nvPr/>
        </p:nvSpPr>
        <p:spPr>
          <a:xfrm>
            <a:off x="7370145" y="2340761"/>
            <a:ext cx="1597239" cy="921876"/>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a:lnSpc>
                <a:spcPct val="100000"/>
              </a:lnSpc>
            </a:pPr>
            <a:r>
              <a:rPr lang="en-US" spc="-1" dirty="0" err="1">
                <a:solidFill>
                  <a:schemeClr val="accent2"/>
                </a:solidFill>
                <a:latin typeface="Trebuchet MS"/>
              </a:rPr>
              <a:t>Betweenness</a:t>
            </a:r>
            <a:r>
              <a:rPr lang="en-US" spc="-1" dirty="0">
                <a:solidFill>
                  <a:schemeClr val="accent2"/>
                </a:solidFill>
                <a:latin typeface="Trebuchet MS"/>
              </a:rPr>
              <a:t> </a:t>
            </a:r>
            <a:r>
              <a:rPr lang="en-US" sz="1800" b="0" strike="noStrike" spc="-1" dirty="0" smtClean="0">
                <a:solidFill>
                  <a:schemeClr val="accent2"/>
                </a:solidFill>
                <a:latin typeface="Trebuchet MS"/>
                <a:ea typeface="DejaVu Sans"/>
              </a:rPr>
              <a:t>Centrality = 0.78 </a:t>
            </a:r>
            <a:endParaRPr lang="en-US" sz="1800" b="0" strike="noStrike" spc="-1" dirty="0">
              <a:solidFill>
                <a:schemeClr val="accent2"/>
              </a:solidFill>
              <a:latin typeface="Arial"/>
            </a:endParaRPr>
          </a:p>
        </p:txBody>
      </p:sp>
      <p:grpSp>
        <p:nvGrpSpPr>
          <p:cNvPr id="107" name="Group 106"/>
          <p:cNvGrpSpPr/>
          <p:nvPr/>
        </p:nvGrpSpPr>
        <p:grpSpPr>
          <a:xfrm>
            <a:off x="5257800" y="3962400"/>
            <a:ext cx="2058136" cy="2590830"/>
            <a:chOff x="762000" y="962210"/>
            <a:chExt cx="2058136" cy="2590830"/>
          </a:xfrm>
        </p:grpSpPr>
        <p:sp>
          <p:nvSpPr>
            <p:cNvPr id="108" name="Line 5"/>
            <p:cNvSpPr/>
            <p:nvPr/>
          </p:nvSpPr>
          <p:spPr>
            <a:xfrm>
              <a:off x="1110007" y="3335059"/>
              <a:ext cx="468726" cy="15153"/>
            </a:xfrm>
            <a:prstGeom prst="line">
              <a:avLst/>
            </a:prstGeom>
            <a:ln w="38160">
              <a:solidFill>
                <a:srgbClr val="4A7EBB"/>
              </a:solidFill>
              <a:round/>
              <a:headEnd type="none" w="med" len="med"/>
              <a:tailEnd type="none" w="med" len="med"/>
            </a:ln>
          </p:spPr>
          <p:style>
            <a:lnRef idx="1">
              <a:schemeClr val="accent1"/>
            </a:lnRef>
            <a:fillRef idx="0">
              <a:schemeClr val="accent1"/>
            </a:fillRef>
            <a:effectRef idx="0">
              <a:schemeClr val="accent1"/>
            </a:effectRef>
            <a:fontRef idx="minor"/>
          </p:style>
        </p:sp>
        <p:sp>
          <p:nvSpPr>
            <p:cNvPr id="109" name="Line 7"/>
            <p:cNvSpPr/>
            <p:nvPr/>
          </p:nvSpPr>
          <p:spPr>
            <a:xfrm>
              <a:off x="1048524" y="2647809"/>
              <a:ext cx="586554" cy="670666"/>
            </a:xfrm>
            <a:prstGeom prst="line">
              <a:avLst/>
            </a:prstGeom>
            <a:ln w="38160">
              <a:solidFill>
                <a:srgbClr val="4A7EBB"/>
              </a:solidFill>
              <a:round/>
              <a:headEnd type="none" w="med" len="med"/>
              <a:tailEnd type="none" w="med" len="med"/>
            </a:ln>
          </p:spPr>
          <p:style>
            <a:lnRef idx="1">
              <a:schemeClr val="accent1"/>
            </a:lnRef>
            <a:fillRef idx="0">
              <a:schemeClr val="accent1"/>
            </a:fillRef>
            <a:effectRef idx="0">
              <a:schemeClr val="accent1"/>
            </a:effectRef>
            <a:fontRef idx="minor"/>
          </p:style>
        </p:sp>
        <p:sp>
          <p:nvSpPr>
            <p:cNvPr id="110" name="Line 5"/>
            <p:cNvSpPr/>
            <p:nvPr/>
          </p:nvSpPr>
          <p:spPr>
            <a:xfrm>
              <a:off x="1107438" y="2578317"/>
              <a:ext cx="527640" cy="12483"/>
            </a:xfrm>
            <a:prstGeom prst="line">
              <a:avLst/>
            </a:prstGeom>
            <a:ln w="38160">
              <a:solidFill>
                <a:schemeClr val="accent1"/>
              </a:solidFill>
              <a:round/>
              <a:headEnd type="none" w="med" len="med"/>
              <a:tailEnd type="none" w="med" len="med"/>
            </a:ln>
          </p:spPr>
          <p:style>
            <a:lnRef idx="1">
              <a:schemeClr val="accent1"/>
            </a:lnRef>
            <a:fillRef idx="0">
              <a:schemeClr val="accent1"/>
            </a:fillRef>
            <a:effectRef idx="0">
              <a:schemeClr val="accent1"/>
            </a:effectRef>
            <a:fontRef idx="minor"/>
          </p:style>
        </p:sp>
        <p:sp>
          <p:nvSpPr>
            <p:cNvPr id="111" name="Line 7"/>
            <p:cNvSpPr/>
            <p:nvPr/>
          </p:nvSpPr>
          <p:spPr>
            <a:xfrm>
              <a:off x="1144714" y="1862326"/>
              <a:ext cx="544793" cy="585733"/>
            </a:xfrm>
            <a:prstGeom prst="line">
              <a:avLst/>
            </a:prstGeom>
            <a:ln w="38160">
              <a:solidFill>
                <a:srgbClr val="4A7EBB"/>
              </a:solidFill>
              <a:round/>
              <a:headEnd type="none" w="med" len="med"/>
              <a:tailEnd type="none" w="med" len="med"/>
            </a:ln>
          </p:spPr>
          <p:style>
            <a:lnRef idx="1">
              <a:schemeClr val="accent1"/>
            </a:lnRef>
            <a:fillRef idx="0">
              <a:schemeClr val="accent1"/>
            </a:fillRef>
            <a:effectRef idx="0">
              <a:schemeClr val="accent1"/>
            </a:effectRef>
            <a:fontRef idx="minor"/>
          </p:style>
        </p:sp>
        <p:sp>
          <p:nvSpPr>
            <p:cNvPr id="112" name="Line 7"/>
            <p:cNvSpPr/>
            <p:nvPr/>
          </p:nvSpPr>
          <p:spPr>
            <a:xfrm>
              <a:off x="1874731" y="2600968"/>
              <a:ext cx="653080" cy="276681"/>
            </a:xfrm>
            <a:prstGeom prst="line">
              <a:avLst/>
            </a:prstGeom>
            <a:ln w="38160">
              <a:solidFill>
                <a:schemeClr val="accent1"/>
              </a:solidFill>
              <a:round/>
              <a:headEnd type="none" w="med" len="med"/>
              <a:tailEnd type="none" w="med" len="med"/>
            </a:ln>
          </p:spPr>
          <p:style>
            <a:lnRef idx="1">
              <a:schemeClr val="accent1"/>
            </a:lnRef>
            <a:fillRef idx="0">
              <a:schemeClr val="accent1"/>
            </a:fillRef>
            <a:effectRef idx="0">
              <a:schemeClr val="accent1"/>
            </a:effectRef>
            <a:fontRef idx="minor"/>
          </p:style>
        </p:sp>
        <p:sp>
          <p:nvSpPr>
            <p:cNvPr id="113" name="Line 5"/>
            <p:cNvSpPr/>
            <p:nvPr/>
          </p:nvSpPr>
          <p:spPr>
            <a:xfrm flipH="1" flipV="1">
              <a:off x="962511" y="2742788"/>
              <a:ext cx="0" cy="530988"/>
            </a:xfrm>
            <a:prstGeom prst="line">
              <a:avLst/>
            </a:prstGeom>
            <a:ln w="38160">
              <a:solidFill>
                <a:srgbClr val="4A7EBB"/>
              </a:solidFill>
              <a:round/>
              <a:headEnd type="none" w="med" len="med"/>
              <a:tailEnd type="none" w="med" len="med"/>
            </a:ln>
          </p:spPr>
          <p:style>
            <a:lnRef idx="1">
              <a:schemeClr val="accent1"/>
            </a:lnRef>
            <a:fillRef idx="0">
              <a:schemeClr val="accent1"/>
            </a:fillRef>
            <a:effectRef idx="0">
              <a:schemeClr val="accent1"/>
            </a:effectRef>
            <a:fontRef idx="minor"/>
          </p:style>
        </p:sp>
        <p:sp>
          <p:nvSpPr>
            <p:cNvPr id="114" name="Line 5"/>
            <p:cNvSpPr/>
            <p:nvPr/>
          </p:nvSpPr>
          <p:spPr>
            <a:xfrm>
              <a:off x="2368136" y="1191498"/>
              <a:ext cx="131222" cy="506083"/>
            </a:xfrm>
            <a:prstGeom prst="line">
              <a:avLst/>
            </a:prstGeom>
            <a:ln w="38160">
              <a:solidFill>
                <a:srgbClr val="4A7EBB"/>
              </a:solidFill>
              <a:round/>
              <a:headEnd type="none" w="med" len="med"/>
              <a:tailEnd type="none" w="med" len="med"/>
            </a:ln>
          </p:spPr>
          <p:style>
            <a:lnRef idx="1">
              <a:schemeClr val="accent1"/>
            </a:lnRef>
            <a:fillRef idx="0">
              <a:schemeClr val="accent1"/>
            </a:fillRef>
            <a:effectRef idx="0">
              <a:schemeClr val="accent1"/>
            </a:effectRef>
            <a:fontRef idx="minor"/>
          </p:style>
        </p:sp>
        <p:sp>
          <p:nvSpPr>
            <p:cNvPr id="115" name="Line 5"/>
            <p:cNvSpPr/>
            <p:nvPr/>
          </p:nvSpPr>
          <p:spPr>
            <a:xfrm flipH="1">
              <a:off x="1876020" y="1190657"/>
              <a:ext cx="257580" cy="407511"/>
            </a:xfrm>
            <a:prstGeom prst="line">
              <a:avLst/>
            </a:prstGeom>
            <a:ln w="38160">
              <a:solidFill>
                <a:srgbClr val="4A7EBB"/>
              </a:solidFill>
              <a:round/>
              <a:headEnd type="none" w="med" len="med"/>
              <a:tailEnd type="none" w="med" len="med"/>
            </a:ln>
          </p:spPr>
          <p:style>
            <a:lnRef idx="1">
              <a:schemeClr val="accent1"/>
            </a:lnRef>
            <a:fillRef idx="0">
              <a:schemeClr val="accent1"/>
            </a:fillRef>
            <a:effectRef idx="0">
              <a:schemeClr val="accent1"/>
            </a:effectRef>
            <a:fontRef idx="minor"/>
          </p:style>
        </p:sp>
        <p:sp>
          <p:nvSpPr>
            <p:cNvPr id="116" name="Line 5"/>
            <p:cNvSpPr/>
            <p:nvPr/>
          </p:nvSpPr>
          <p:spPr>
            <a:xfrm flipH="1" flipV="1">
              <a:off x="1739071" y="2697139"/>
              <a:ext cx="0" cy="530988"/>
            </a:xfrm>
            <a:prstGeom prst="line">
              <a:avLst/>
            </a:prstGeom>
            <a:ln w="38160">
              <a:solidFill>
                <a:schemeClr val="accent1"/>
              </a:solidFill>
              <a:round/>
              <a:headEnd type="none" w="med" len="med"/>
              <a:tailEnd type="none" w="med" len="med"/>
            </a:ln>
          </p:spPr>
          <p:style>
            <a:lnRef idx="1">
              <a:schemeClr val="accent1"/>
            </a:lnRef>
            <a:fillRef idx="0">
              <a:schemeClr val="accent1"/>
            </a:fillRef>
            <a:effectRef idx="0">
              <a:schemeClr val="accent1"/>
            </a:effectRef>
            <a:fontRef idx="minor"/>
          </p:style>
        </p:sp>
        <p:sp>
          <p:nvSpPr>
            <p:cNvPr id="117" name="Line 5"/>
            <p:cNvSpPr/>
            <p:nvPr/>
          </p:nvSpPr>
          <p:spPr>
            <a:xfrm flipH="1" flipV="1">
              <a:off x="1757781" y="1849338"/>
              <a:ext cx="0" cy="530988"/>
            </a:xfrm>
            <a:prstGeom prst="line">
              <a:avLst/>
            </a:prstGeom>
            <a:ln w="38160">
              <a:solidFill>
                <a:schemeClr val="accent1"/>
              </a:solidFill>
              <a:round/>
              <a:headEnd type="none" w="med" len="med"/>
              <a:tailEnd type="none" w="med" len="med"/>
            </a:ln>
          </p:spPr>
          <p:style>
            <a:lnRef idx="1">
              <a:schemeClr val="accent1"/>
            </a:lnRef>
            <a:fillRef idx="0">
              <a:schemeClr val="accent1"/>
            </a:fillRef>
            <a:effectRef idx="0">
              <a:schemeClr val="accent1"/>
            </a:effectRef>
            <a:fontRef idx="minor"/>
          </p:style>
        </p:sp>
        <p:sp>
          <p:nvSpPr>
            <p:cNvPr id="118" name="CustomShape 6"/>
            <p:cNvSpPr/>
            <p:nvPr/>
          </p:nvSpPr>
          <p:spPr>
            <a:xfrm rot="2760600">
              <a:off x="1564620" y="2376019"/>
              <a:ext cx="367560" cy="377280"/>
            </a:xfrm>
            <a:prstGeom prst="ellipse">
              <a:avLst/>
            </a:prstGeom>
            <a:solidFill>
              <a:schemeClr val="accent4"/>
            </a:solidFill>
            <a:ln>
              <a:solidFill>
                <a:srgbClr val="4A7EBB"/>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119" name="CustomShape 9"/>
            <p:cNvSpPr/>
            <p:nvPr/>
          </p:nvSpPr>
          <p:spPr>
            <a:xfrm rot="2760600">
              <a:off x="2315580" y="1651339"/>
              <a:ext cx="367560" cy="377280"/>
            </a:xfrm>
            <a:prstGeom prst="ellipse">
              <a:avLst/>
            </a:prstGeom>
            <a:ln>
              <a:solidFill>
                <a:srgbClr val="4A7EBB"/>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120" name="CustomShape 10"/>
            <p:cNvSpPr/>
            <p:nvPr/>
          </p:nvSpPr>
          <p:spPr>
            <a:xfrm rot="2760600">
              <a:off x="2100721" y="957350"/>
              <a:ext cx="367560" cy="377280"/>
            </a:xfrm>
            <a:prstGeom prst="ellipse">
              <a:avLst/>
            </a:prstGeom>
            <a:ln>
              <a:solidFill>
                <a:srgbClr val="4A7EBB"/>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121" name="CustomShape 11"/>
            <p:cNvSpPr/>
            <p:nvPr/>
          </p:nvSpPr>
          <p:spPr>
            <a:xfrm rot="2760600">
              <a:off x="2447716" y="2790256"/>
              <a:ext cx="367560" cy="377280"/>
            </a:xfrm>
            <a:prstGeom prst="ellipse">
              <a:avLst/>
            </a:prstGeom>
            <a:ln>
              <a:solidFill>
                <a:srgbClr val="4A7EBB"/>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122" name="CustomShape 12"/>
            <p:cNvSpPr/>
            <p:nvPr/>
          </p:nvSpPr>
          <p:spPr>
            <a:xfrm rot="2760600">
              <a:off x="766860" y="3146419"/>
              <a:ext cx="367560" cy="377280"/>
            </a:xfrm>
            <a:prstGeom prst="ellipse">
              <a:avLst/>
            </a:prstGeom>
            <a:ln>
              <a:solidFill>
                <a:srgbClr val="4A7EBB"/>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123" name="CustomShape 9"/>
            <p:cNvSpPr/>
            <p:nvPr/>
          </p:nvSpPr>
          <p:spPr>
            <a:xfrm rot="2760600">
              <a:off x="1555291" y="3180620"/>
              <a:ext cx="367560" cy="377280"/>
            </a:xfrm>
            <a:prstGeom prst="ellipse">
              <a:avLst/>
            </a:prstGeom>
            <a:ln>
              <a:solidFill>
                <a:srgbClr val="4A7EBB"/>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124" name="CustomShape 9"/>
            <p:cNvSpPr/>
            <p:nvPr/>
          </p:nvSpPr>
          <p:spPr>
            <a:xfrm rot="2760600">
              <a:off x="1574000" y="1519140"/>
              <a:ext cx="367560" cy="377280"/>
            </a:xfrm>
            <a:prstGeom prst="ellipse">
              <a:avLst/>
            </a:prstGeom>
            <a:ln>
              <a:solidFill>
                <a:srgbClr val="4A7EBB"/>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125" name="CustomShape 6"/>
            <p:cNvSpPr/>
            <p:nvPr/>
          </p:nvSpPr>
          <p:spPr>
            <a:xfrm rot="2760600">
              <a:off x="766861" y="2376017"/>
              <a:ext cx="367560" cy="377280"/>
            </a:xfrm>
            <a:prstGeom prst="ellipse">
              <a:avLst/>
            </a:prstGeom>
            <a:ln>
              <a:solidFill>
                <a:srgbClr val="4A7EBB"/>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126" name="Line 5"/>
            <p:cNvSpPr/>
            <p:nvPr/>
          </p:nvSpPr>
          <p:spPr>
            <a:xfrm flipH="1" flipV="1">
              <a:off x="1943181" y="1752598"/>
              <a:ext cx="440798" cy="96739"/>
            </a:xfrm>
            <a:prstGeom prst="line">
              <a:avLst/>
            </a:prstGeom>
            <a:ln w="38160">
              <a:solidFill>
                <a:srgbClr val="4A7EBB"/>
              </a:solidFill>
              <a:round/>
              <a:headEnd type="none" w="med" len="med"/>
              <a:tailEnd type="none" w="med" len="med"/>
            </a:ln>
          </p:spPr>
          <p:style>
            <a:lnRef idx="1">
              <a:schemeClr val="accent1"/>
            </a:lnRef>
            <a:fillRef idx="0">
              <a:schemeClr val="accent1"/>
            </a:fillRef>
            <a:effectRef idx="0">
              <a:schemeClr val="accent1"/>
            </a:effectRef>
            <a:fontRef idx="minor"/>
          </p:style>
        </p:sp>
        <p:sp>
          <p:nvSpPr>
            <p:cNvPr id="127" name="CustomShape 9"/>
            <p:cNvSpPr/>
            <p:nvPr/>
          </p:nvSpPr>
          <p:spPr>
            <a:xfrm rot="2760600">
              <a:off x="867571" y="1554483"/>
              <a:ext cx="367560" cy="377280"/>
            </a:xfrm>
            <a:prstGeom prst="ellipse">
              <a:avLst/>
            </a:prstGeom>
            <a:ln>
              <a:solidFill>
                <a:srgbClr val="4A7EBB"/>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grpSp>
      <p:sp>
        <p:nvSpPr>
          <p:cNvPr id="128" name="CustomShape 114"/>
          <p:cNvSpPr/>
          <p:nvPr/>
        </p:nvSpPr>
        <p:spPr>
          <a:xfrm>
            <a:off x="7470534" y="5277389"/>
            <a:ext cx="1211760" cy="364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800" b="0" strike="noStrike" spc="-1" dirty="0" smtClean="0">
                <a:solidFill>
                  <a:schemeClr val="accent4"/>
                </a:solidFill>
                <a:latin typeface="Trebuchet MS"/>
                <a:ea typeface="DejaVu Sans"/>
              </a:rPr>
              <a:t>Core=2</a:t>
            </a:r>
            <a:endParaRPr lang="en-US" sz="1800" b="0" strike="noStrike" spc="-1" dirty="0">
              <a:solidFill>
                <a:schemeClr val="accent4"/>
              </a:solidFill>
              <a:latin typeface="Arial"/>
            </a:endParaRPr>
          </a:p>
        </p:txBody>
      </p:sp>
    </p:spTree>
    <p:extLst>
      <p:ext uri="{BB962C8B-B14F-4D97-AF65-F5344CB8AC3E}">
        <p14:creationId xmlns:p14="http://schemas.microsoft.com/office/powerpoint/2010/main" val="25024671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43555" y="1066800"/>
            <a:ext cx="7056890" cy="5544801"/>
          </a:xfrm>
          <a:prstGeom prst="rect">
            <a:avLst/>
          </a:prstGeom>
        </p:spPr>
      </p:pic>
      <p:sp>
        <p:nvSpPr>
          <p:cNvPr id="3" name="CustomShape 1"/>
          <p:cNvSpPr/>
          <p:nvPr/>
        </p:nvSpPr>
        <p:spPr>
          <a:xfrm>
            <a:off x="640080" y="228600"/>
            <a:ext cx="7863120" cy="521766"/>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2800" spc="-1" dirty="0" smtClean="0">
                <a:solidFill>
                  <a:srgbClr val="FFFFFF"/>
                </a:solidFill>
                <a:latin typeface="Gill Sans MT" panose="020B0502020104020203" pitchFamily="34" charset="0"/>
                <a:ea typeface="DejaVu Sans"/>
              </a:rPr>
              <a:t>Node Network Properties</a:t>
            </a:r>
            <a:endParaRPr lang="en-US" sz="2800" spc="-1" dirty="0">
              <a:solidFill>
                <a:srgbClr val="FFFFFF"/>
              </a:solidFill>
              <a:latin typeface="Gill Sans MT" panose="020B0502020104020203" pitchFamily="34" charset="0"/>
              <a:ea typeface="DejaVu Sans"/>
            </a:endParaRPr>
          </a:p>
        </p:txBody>
      </p:sp>
    </p:spTree>
    <p:extLst>
      <p:ext uri="{BB962C8B-B14F-4D97-AF65-F5344CB8AC3E}">
        <p14:creationId xmlns:p14="http://schemas.microsoft.com/office/powerpoint/2010/main" val="238842791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 name="TextShape 1"/>
          <p:cNvSpPr txBox="1"/>
          <p:nvPr/>
        </p:nvSpPr>
        <p:spPr>
          <a:xfrm>
            <a:off x="457200" y="273600"/>
            <a:ext cx="8228880" cy="1144440"/>
          </a:xfrm>
          <a:prstGeom prst="rect">
            <a:avLst/>
          </a:prstGeom>
          <a:noFill/>
          <a:ln>
            <a:noFill/>
          </a:ln>
        </p:spPr>
        <p:txBody>
          <a:bodyPr lIns="0" tIns="0" rIns="0" bIns="0" anchor="ctr">
            <a:noAutofit/>
          </a:bodyPr>
          <a:lstStyle/>
          <a:p>
            <a:endParaRPr lang="en-US" sz="1800" b="0" strike="noStrike" spc="-1">
              <a:solidFill>
                <a:srgbClr val="000000"/>
              </a:solidFill>
              <a:latin typeface="Arial"/>
            </a:endParaRPr>
          </a:p>
        </p:txBody>
      </p:sp>
      <p:sp>
        <p:nvSpPr>
          <p:cNvPr id="4" name="CustomShape 1"/>
          <p:cNvSpPr/>
          <p:nvPr/>
        </p:nvSpPr>
        <p:spPr>
          <a:xfrm>
            <a:off x="640080" y="228600"/>
            <a:ext cx="7862760" cy="521766"/>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r>
              <a:rPr lang="en-US" sz="2800" spc="-1" dirty="0">
                <a:solidFill>
                  <a:srgbClr val="FFFFFF"/>
                </a:solidFill>
                <a:latin typeface="Calibri" panose="020F0502020204030204" pitchFamily="34" charset="0"/>
                <a:ea typeface="DejaVu Sans"/>
                <a:cs typeface="Calibri" panose="020F0502020204030204" pitchFamily="34" charset="0"/>
              </a:rPr>
              <a:t>N</a:t>
            </a:r>
            <a:r>
              <a:rPr lang="en-US" sz="2800" spc="-1" dirty="0" smtClean="0">
                <a:solidFill>
                  <a:srgbClr val="FFFFFF"/>
                </a:solidFill>
                <a:latin typeface="Calibri" panose="020F0502020204030204" pitchFamily="34" charset="0"/>
                <a:ea typeface="DejaVu Sans"/>
                <a:cs typeface="Calibri" panose="020F0502020204030204" pitchFamily="34" charset="0"/>
              </a:rPr>
              <a:t>ode </a:t>
            </a:r>
            <a:r>
              <a:rPr lang="en-US" sz="2800" spc="-1" dirty="0">
                <a:solidFill>
                  <a:srgbClr val="FFFFFF"/>
                </a:solidFill>
                <a:latin typeface="Calibri" panose="020F0502020204030204" pitchFamily="34" charset="0"/>
                <a:ea typeface="DejaVu Sans"/>
                <a:cs typeface="Calibri" panose="020F0502020204030204" pitchFamily="34" charset="0"/>
              </a:rPr>
              <a:t>degree vs node core</a:t>
            </a: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52060" y="952500"/>
            <a:ext cx="5638800" cy="4229100"/>
          </a:xfrm>
          <a:prstGeom prst="rect">
            <a:avLst/>
          </a:prstGeom>
        </p:spPr>
      </p:pic>
      <p:sp>
        <p:nvSpPr>
          <p:cNvPr id="8" name="TextBox 7"/>
          <p:cNvSpPr txBox="1"/>
          <p:nvPr/>
        </p:nvSpPr>
        <p:spPr>
          <a:xfrm>
            <a:off x="457200" y="5410200"/>
            <a:ext cx="8153400" cy="707886"/>
          </a:xfrm>
          <a:prstGeom prst="rect">
            <a:avLst/>
          </a:prstGeom>
          <a:noFill/>
        </p:spPr>
        <p:txBody>
          <a:bodyPr wrap="square" rtlCol="0">
            <a:spAutoFit/>
          </a:bodyPr>
          <a:lstStyle/>
          <a:p>
            <a:pPr marL="342900" indent="-342900">
              <a:buFont typeface="Arial" panose="020B0604020202020204" pitchFamily="34" charset="0"/>
              <a:buChar char="•"/>
            </a:pPr>
            <a:r>
              <a:rPr lang="de-DE" sz="2000" dirty="0" smtClean="0">
                <a:latin typeface="Calibri" panose="020F0502020204030204" pitchFamily="34" charset="0"/>
                <a:cs typeface="Calibri" panose="020F0502020204030204" pitchFamily="34" charset="0"/>
              </a:rPr>
              <a:t>Core </a:t>
            </a:r>
            <a:r>
              <a:rPr lang="de-DE" sz="2000" dirty="0" err="1" smtClean="0">
                <a:latin typeface="Calibri" panose="020F0502020204030204" pitchFamily="34" charset="0"/>
                <a:cs typeface="Calibri" panose="020F0502020204030204" pitchFamily="34" charset="0"/>
              </a:rPr>
              <a:t>can</a:t>
            </a:r>
            <a:r>
              <a:rPr lang="de-DE" sz="2000" dirty="0" smtClean="0">
                <a:latin typeface="Calibri" panose="020F0502020204030204" pitchFamily="34" charset="0"/>
                <a:cs typeface="Calibri" panose="020F0502020204030204" pitchFamily="34" charset="0"/>
              </a:rPr>
              <a:t> </a:t>
            </a:r>
            <a:r>
              <a:rPr lang="de-DE" sz="2000" dirty="0" err="1">
                <a:latin typeface="Calibri" panose="020F0502020204030204" pitchFamily="34" charset="0"/>
                <a:cs typeface="Calibri" panose="020F0502020204030204" pitchFamily="34" charset="0"/>
              </a:rPr>
              <a:t>be</a:t>
            </a:r>
            <a:r>
              <a:rPr lang="de-DE" sz="2000" dirty="0">
                <a:latin typeface="Calibri" panose="020F0502020204030204" pitchFamily="34" charset="0"/>
                <a:cs typeface="Calibri" panose="020F0502020204030204" pitchFamily="34" charset="0"/>
              </a:rPr>
              <a:t> </a:t>
            </a:r>
            <a:r>
              <a:rPr lang="de-DE" sz="2000" dirty="0" err="1">
                <a:latin typeface="Calibri" panose="020F0502020204030204" pitchFamily="34" charset="0"/>
                <a:cs typeface="Calibri" panose="020F0502020204030204" pitchFamily="34" charset="0"/>
              </a:rPr>
              <a:t>approximated</a:t>
            </a:r>
            <a:r>
              <a:rPr lang="de-DE" sz="2000" dirty="0">
                <a:latin typeface="Calibri" panose="020F0502020204030204" pitchFamily="34" charset="0"/>
                <a:cs typeface="Calibri" panose="020F0502020204030204" pitchFamily="34" charset="0"/>
              </a:rPr>
              <a:t> </a:t>
            </a:r>
            <a:r>
              <a:rPr lang="de-DE" sz="2000" dirty="0" err="1">
                <a:latin typeface="Calibri" panose="020F0502020204030204" pitchFamily="34" charset="0"/>
                <a:cs typeface="Calibri" panose="020F0502020204030204" pitchFamily="34" charset="0"/>
              </a:rPr>
              <a:t>by</a:t>
            </a:r>
            <a:r>
              <a:rPr lang="de-DE" sz="2000" dirty="0">
                <a:latin typeface="Calibri" panose="020F0502020204030204" pitchFamily="34" charset="0"/>
                <a:cs typeface="Calibri" panose="020F0502020204030204" pitchFamily="34" charset="0"/>
              </a:rPr>
              <a:t> </a:t>
            </a:r>
            <a:r>
              <a:rPr lang="de-DE" sz="2000" dirty="0" smtClean="0">
                <a:latin typeface="Calibri" panose="020F0502020204030204" pitchFamily="34" charset="0"/>
                <a:cs typeface="Calibri" panose="020F0502020204030204" pitchFamily="34" charset="0"/>
              </a:rPr>
              <a:t>a </a:t>
            </a:r>
            <a:r>
              <a:rPr lang="de-DE" sz="2000" dirty="0" err="1">
                <a:latin typeface="Calibri" panose="020F0502020204030204" pitchFamily="34" charset="0"/>
                <a:cs typeface="Calibri" panose="020F0502020204030204" pitchFamily="34" charset="0"/>
              </a:rPr>
              <a:t>series</a:t>
            </a:r>
            <a:r>
              <a:rPr lang="de-DE" sz="2000" dirty="0">
                <a:latin typeface="Calibri" panose="020F0502020204030204" pitchFamily="34" charset="0"/>
                <a:cs typeface="Calibri" panose="020F0502020204030204" pitchFamily="34" charset="0"/>
              </a:rPr>
              <a:t> </a:t>
            </a:r>
            <a:r>
              <a:rPr lang="de-DE" sz="2000" dirty="0" err="1">
                <a:latin typeface="Calibri" panose="020F0502020204030204" pitchFamily="34" charset="0"/>
                <a:cs typeface="Calibri" panose="020F0502020204030204" pitchFamily="34" charset="0"/>
              </a:rPr>
              <a:t>of</a:t>
            </a:r>
            <a:r>
              <a:rPr lang="de-DE" sz="2000" dirty="0">
                <a:latin typeface="Calibri" panose="020F0502020204030204" pitchFamily="34" charset="0"/>
                <a:cs typeface="Calibri" panose="020F0502020204030204" pitchFamily="34" charset="0"/>
              </a:rPr>
              <a:t> </a:t>
            </a:r>
            <a:r>
              <a:rPr lang="de-DE" sz="2000" dirty="0" err="1">
                <a:latin typeface="Calibri" panose="020F0502020204030204" pitchFamily="34" charset="0"/>
                <a:cs typeface="Calibri" panose="020F0502020204030204" pitchFamily="34" charset="0"/>
              </a:rPr>
              <a:t>local</a:t>
            </a:r>
            <a:r>
              <a:rPr lang="de-DE" sz="2000" dirty="0">
                <a:latin typeface="Calibri" panose="020F0502020204030204" pitchFamily="34" charset="0"/>
                <a:cs typeface="Calibri" panose="020F0502020204030204" pitchFamily="34" charset="0"/>
              </a:rPr>
              <a:t> n-order </a:t>
            </a:r>
            <a:r>
              <a:rPr lang="de-DE" sz="2000" dirty="0" smtClean="0">
                <a:latin typeface="Calibri" panose="020F0502020204030204" pitchFamily="34" charset="0"/>
                <a:cs typeface="Calibri" panose="020F0502020204030204" pitchFamily="34" charset="0"/>
              </a:rPr>
              <a:t>H-indices</a:t>
            </a:r>
            <a:r>
              <a:rPr lang="de-DE" sz="1050" dirty="0" smtClean="0">
                <a:latin typeface="Calibri" panose="020F0502020204030204" pitchFamily="34" charset="0"/>
                <a:cs typeface="Calibri" panose="020F0502020204030204" pitchFamily="34" charset="0"/>
              </a:rPr>
              <a:t>[1]</a:t>
            </a:r>
            <a:r>
              <a:rPr lang="de-DE" sz="2000" dirty="0" smtClean="0">
                <a:latin typeface="Calibri" panose="020F0502020204030204" pitchFamily="34" charset="0"/>
                <a:cs typeface="Calibri" panose="020F0502020204030204" pitchFamily="34" charset="0"/>
              </a:rPr>
              <a:t> </a:t>
            </a:r>
          </a:p>
          <a:p>
            <a:pPr marL="342900" indent="-342900">
              <a:buFont typeface="Arial" panose="020B0604020202020204" pitchFamily="34" charset="0"/>
              <a:buChar char="•"/>
            </a:pPr>
            <a:r>
              <a:rPr lang="de-DE" sz="2000" dirty="0" smtClean="0">
                <a:latin typeface="Calibri" panose="020F0502020204030204" pitchFamily="34" charset="0"/>
                <a:cs typeface="Calibri" panose="020F0502020204030204" pitchFamily="34" charset="0"/>
              </a:rPr>
              <a:t>Core </a:t>
            </a:r>
            <a:r>
              <a:rPr lang="de-DE" sz="2000" dirty="0" err="1" smtClean="0">
                <a:latin typeface="Calibri" panose="020F0502020204030204" pitchFamily="34" charset="0"/>
                <a:cs typeface="Calibri" panose="020F0502020204030204" pitchFamily="34" charset="0"/>
              </a:rPr>
              <a:t>is</a:t>
            </a:r>
            <a:r>
              <a:rPr lang="de-DE" sz="2000" dirty="0" smtClean="0">
                <a:latin typeface="Calibri" panose="020F0502020204030204" pitchFamily="34" charset="0"/>
                <a:cs typeface="Calibri" panose="020F0502020204030204" pitchFamily="34" charset="0"/>
              </a:rPr>
              <a:t> a global </a:t>
            </a:r>
            <a:r>
              <a:rPr lang="en-US" sz="2000" dirty="0" smtClean="0">
                <a:latin typeface="Calibri" panose="020F0502020204030204" pitchFamily="34" charset="0"/>
                <a:cs typeface="Calibri" panose="020F0502020204030204" pitchFamily="34" charset="0"/>
              </a:rPr>
              <a:t>property</a:t>
            </a:r>
            <a:r>
              <a:rPr lang="de-DE" sz="2000" dirty="0" smtClean="0">
                <a:latin typeface="Calibri" panose="020F0502020204030204" pitchFamily="34" charset="0"/>
                <a:cs typeface="Calibri" panose="020F0502020204030204" pitchFamily="34" charset="0"/>
              </a:rPr>
              <a:t>, </a:t>
            </a:r>
            <a:r>
              <a:rPr lang="de-DE" sz="2000" dirty="0" err="1" smtClean="0">
                <a:latin typeface="Calibri" panose="020F0502020204030204" pitchFamily="34" charset="0"/>
                <a:cs typeface="Calibri" panose="020F0502020204030204" pitchFamily="34" charset="0"/>
              </a:rPr>
              <a:t>degr</a:t>
            </a:r>
            <a:r>
              <a:rPr lang="en-US" sz="2000" dirty="0" smtClean="0">
                <a:latin typeface="Calibri" panose="020F0502020204030204" pitchFamily="34" charset="0"/>
                <a:cs typeface="Calibri" panose="020F0502020204030204" pitchFamily="34" charset="0"/>
              </a:rPr>
              <a:t>e</a:t>
            </a:r>
            <a:r>
              <a:rPr lang="de-DE" sz="2000" dirty="0" smtClean="0">
                <a:latin typeface="Calibri" panose="020F0502020204030204" pitchFamily="34" charset="0"/>
                <a:cs typeface="Calibri" panose="020F0502020204030204" pitchFamily="34" charset="0"/>
              </a:rPr>
              <a:t>e </a:t>
            </a:r>
            <a:r>
              <a:rPr lang="de-DE" sz="2000" dirty="0" err="1" smtClean="0">
                <a:latin typeface="Calibri" panose="020F0502020204030204" pitchFamily="34" charset="0"/>
                <a:cs typeface="Calibri" panose="020F0502020204030204" pitchFamily="34" charset="0"/>
              </a:rPr>
              <a:t>is</a:t>
            </a:r>
            <a:r>
              <a:rPr lang="de-DE" sz="2000" dirty="0" smtClean="0">
                <a:latin typeface="Calibri" panose="020F0502020204030204" pitchFamily="34" charset="0"/>
                <a:cs typeface="Calibri" panose="020F0502020204030204" pitchFamily="34" charset="0"/>
              </a:rPr>
              <a:t> a </a:t>
            </a:r>
            <a:r>
              <a:rPr lang="de-DE" sz="2000" dirty="0" err="1" smtClean="0">
                <a:latin typeface="Calibri" panose="020F0502020204030204" pitchFamily="34" charset="0"/>
                <a:cs typeface="Calibri" panose="020F0502020204030204" pitchFamily="34" charset="0"/>
              </a:rPr>
              <a:t>local</a:t>
            </a:r>
            <a:r>
              <a:rPr lang="de-DE" sz="2000" dirty="0" smtClean="0">
                <a:latin typeface="Calibri" panose="020F0502020204030204" pitchFamily="34" charset="0"/>
                <a:cs typeface="Calibri" panose="020F0502020204030204" pitchFamily="34" charset="0"/>
              </a:rPr>
              <a:t> </a:t>
            </a:r>
            <a:r>
              <a:rPr lang="de-DE" sz="2000" dirty="0" err="1" smtClean="0">
                <a:latin typeface="Calibri" panose="020F0502020204030204" pitchFamily="34" charset="0"/>
                <a:cs typeface="Calibri" panose="020F0502020204030204" pitchFamily="34" charset="0"/>
              </a:rPr>
              <a:t>one</a:t>
            </a:r>
            <a:endParaRPr lang="de-DE" sz="2000" dirty="0">
              <a:latin typeface="Calibri" panose="020F0502020204030204" pitchFamily="34" charset="0"/>
              <a:cs typeface="Calibri" panose="020F0502020204030204" pitchFamily="34" charset="0"/>
            </a:endParaRPr>
          </a:p>
        </p:txBody>
      </p:sp>
      <p:sp>
        <p:nvSpPr>
          <p:cNvPr id="42" name="CustomShape 2"/>
          <p:cNvSpPr/>
          <p:nvPr/>
        </p:nvSpPr>
        <p:spPr>
          <a:xfrm>
            <a:off x="381000" y="6323077"/>
            <a:ext cx="8458200" cy="306323"/>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spAutoFit/>
          </a:bodyPr>
          <a:lstStyle/>
          <a:p>
            <a:r>
              <a:rPr lang="en-US" sz="1400" i="1" spc="-1" dirty="0" smtClean="0">
                <a:latin typeface="Calibri" panose="020F0502020204030204" pitchFamily="34" charset="0"/>
                <a:cs typeface="Calibri" panose="020F0502020204030204" pitchFamily="34" charset="0"/>
              </a:rPr>
              <a:t>[1] The </a:t>
            </a:r>
            <a:r>
              <a:rPr lang="en-US" sz="1400" i="1" spc="-1" dirty="0">
                <a:latin typeface="Calibri" panose="020F0502020204030204" pitchFamily="34" charset="0"/>
                <a:cs typeface="Calibri" panose="020F0502020204030204" pitchFamily="34" charset="0"/>
              </a:rPr>
              <a:t>H-index of a network node and its relation to degree and </a:t>
            </a:r>
            <a:r>
              <a:rPr lang="en-US" sz="1400" i="1" spc="-1" dirty="0" err="1">
                <a:latin typeface="Calibri" panose="020F0502020204030204" pitchFamily="34" charset="0"/>
                <a:cs typeface="Calibri" panose="020F0502020204030204" pitchFamily="34" charset="0"/>
              </a:rPr>
              <a:t>coreness</a:t>
            </a:r>
            <a:r>
              <a:rPr lang="en-US" sz="1400" i="1" spc="-1" dirty="0">
                <a:latin typeface="Calibri" panose="020F0502020204030204" pitchFamily="34" charset="0"/>
                <a:cs typeface="Calibri" panose="020F0502020204030204" pitchFamily="34" charset="0"/>
              </a:rPr>
              <a:t>. </a:t>
            </a:r>
            <a:r>
              <a:rPr lang="fr-FR" sz="1400" i="1" spc="-1" dirty="0" err="1">
                <a:latin typeface="Calibri" panose="020F0502020204030204" pitchFamily="34" charset="0"/>
                <a:cs typeface="Calibri" panose="020F0502020204030204" pitchFamily="34" charset="0"/>
              </a:rPr>
              <a:t>Lü</a:t>
            </a:r>
            <a:r>
              <a:rPr lang="fr-FR" sz="1400" i="1" spc="-1" dirty="0">
                <a:latin typeface="Calibri" panose="020F0502020204030204" pitchFamily="34" charset="0"/>
                <a:cs typeface="Calibri" panose="020F0502020204030204" pitchFamily="34" charset="0"/>
              </a:rPr>
              <a:t> et al. (2015) Nature Communications </a:t>
            </a:r>
            <a:endParaRPr lang="en-US" sz="1400" i="1" spc="-1" dirty="0">
              <a:latin typeface="Calibri" panose="020F0502020204030204" pitchFamily="34" charset="0"/>
              <a:cs typeface="Calibri" panose="020F0502020204030204"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stomShape 1"/>
          <p:cNvSpPr/>
          <p:nvPr/>
        </p:nvSpPr>
        <p:spPr>
          <a:xfrm>
            <a:off x="640080" y="228600"/>
            <a:ext cx="7863120" cy="521766"/>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2800" spc="-1" dirty="0" smtClean="0">
                <a:solidFill>
                  <a:srgbClr val="FFFFFF"/>
                </a:solidFill>
                <a:latin typeface="Gill Sans MT" panose="020B0502020104020203" pitchFamily="34" charset="0"/>
                <a:ea typeface="DejaVu Sans"/>
              </a:rPr>
              <a:t>H-index</a:t>
            </a:r>
            <a:endParaRPr lang="en-US" sz="2800" spc="-1" dirty="0">
              <a:solidFill>
                <a:srgbClr val="FFFFFF"/>
              </a:solidFill>
              <a:latin typeface="Gill Sans MT" panose="020B0502020104020203" pitchFamily="34" charset="0"/>
              <a:ea typeface="DejaVu Sans"/>
            </a:endParaRPr>
          </a:p>
        </p:txBody>
      </p:sp>
      <p:sp>
        <p:nvSpPr>
          <p:cNvPr id="7" name="TextBox 6"/>
          <p:cNvSpPr txBox="1"/>
          <p:nvPr/>
        </p:nvSpPr>
        <p:spPr>
          <a:xfrm>
            <a:off x="381000" y="1295400"/>
            <a:ext cx="8122200" cy="3693319"/>
          </a:xfrm>
          <a:prstGeom prst="rect">
            <a:avLst/>
          </a:prstGeom>
          <a:noFill/>
        </p:spPr>
        <p:txBody>
          <a:bodyPr wrap="square" rtlCol="0">
            <a:spAutoFit/>
          </a:bodyPr>
          <a:lstStyle/>
          <a:p>
            <a:pPr marL="285750" indent="-285750">
              <a:buFont typeface="Arial" panose="020B0604020202020204" pitchFamily="34" charset="0"/>
              <a:buChar char="•"/>
            </a:pPr>
            <a:r>
              <a:rPr lang="en-US" dirty="0" smtClean="0"/>
              <a:t>H-index for </a:t>
            </a:r>
            <a:r>
              <a:rPr lang="en-US" b="1" dirty="0" smtClean="0"/>
              <a:t>publications</a:t>
            </a:r>
            <a:r>
              <a:rPr lang="en-US" dirty="0" smtClean="0"/>
              <a:t>:</a:t>
            </a:r>
          </a:p>
          <a:p>
            <a:pPr marL="742950" lvl="1" indent="-285750">
              <a:buFont typeface="Arial" panose="020B0604020202020204" pitchFamily="34" charset="0"/>
              <a:buChar char="•"/>
            </a:pPr>
            <a:r>
              <a:rPr lang="en-US" dirty="0" smtClean="0"/>
              <a:t>Maximum value </a:t>
            </a:r>
            <a:r>
              <a:rPr lang="en-US" i="1" dirty="0" smtClean="0"/>
              <a:t>h</a:t>
            </a:r>
            <a:r>
              <a:rPr lang="en-US" dirty="0" smtClean="0"/>
              <a:t> such that there are at least </a:t>
            </a:r>
            <a:r>
              <a:rPr lang="en-US" i="1" dirty="0" smtClean="0"/>
              <a:t>h</a:t>
            </a:r>
            <a:r>
              <a:rPr lang="en-US" dirty="0" smtClean="0"/>
              <a:t> </a:t>
            </a:r>
            <a:r>
              <a:rPr lang="en-US" b="1" dirty="0" smtClean="0"/>
              <a:t>papers</a:t>
            </a:r>
            <a:r>
              <a:rPr lang="en-US" dirty="0" smtClean="0"/>
              <a:t>, each one with at least </a:t>
            </a:r>
            <a:r>
              <a:rPr lang="en-US" i="1" dirty="0" smtClean="0"/>
              <a:t>h</a:t>
            </a:r>
            <a:r>
              <a:rPr lang="en-US" dirty="0" smtClean="0"/>
              <a:t> </a:t>
            </a:r>
            <a:r>
              <a:rPr lang="en-US" b="1" dirty="0" smtClean="0"/>
              <a:t>citations</a:t>
            </a:r>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r>
              <a:rPr lang="en-US" dirty="0" smtClean="0"/>
              <a:t>H-index for a </a:t>
            </a:r>
            <a:r>
              <a:rPr lang="en-US" b="1" dirty="0" smtClean="0"/>
              <a:t>node</a:t>
            </a:r>
            <a:r>
              <a:rPr lang="en-US" dirty="0" smtClean="0"/>
              <a:t>:</a:t>
            </a:r>
          </a:p>
          <a:p>
            <a:pPr marL="742950" lvl="1" indent="-285750">
              <a:buFont typeface="Arial" panose="020B0604020202020204" pitchFamily="34" charset="0"/>
              <a:buChar char="•"/>
            </a:pPr>
            <a:r>
              <a:rPr lang="en-US" dirty="0" smtClean="0"/>
              <a:t>Maximum value </a:t>
            </a:r>
            <a:r>
              <a:rPr lang="en-US" i="1" dirty="0" smtClean="0"/>
              <a:t>h</a:t>
            </a:r>
            <a:r>
              <a:rPr lang="en-US" dirty="0" smtClean="0"/>
              <a:t> such that the are at least </a:t>
            </a:r>
            <a:r>
              <a:rPr lang="en-US" i="1" dirty="0" smtClean="0"/>
              <a:t>h</a:t>
            </a:r>
            <a:r>
              <a:rPr lang="en-US" dirty="0" smtClean="0"/>
              <a:t> </a:t>
            </a:r>
            <a:r>
              <a:rPr lang="en-US" b="1" dirty="0" err="1" smtClean="0"/>
              <a:t>neighbours</a:t>
            </a:r>
            <a:r>
              <a:rPr lang="en-US" dirty="0" smtClean="0"/>
              <a:t>, each one with </a:t>
            </a:r>
            <a:r>
              <a:rPr lang="en-US" b="1" dirty="0" smtClean="0"/>
              <a:t>degree</a:t>
            </a:r>
            <a:r>
              <a:rPr lang="en-US" dirty="0" smtClean="0"/>
              <a:t> at least </a:t>
            </a:r>
            <a:r>
              <a:rPr lang="en-US" i="1" dirty="0" smtClean="0"/>
              <a:t>h</a:t>
            </a:r>
          </a:p>
          <a:p>
            <a:pPr marL="742950" lvl="1" indent="-285750">
              <a:buFont typeface="Arial" panose="020B0604020202020204" pitchFamily="34" charset="0"/>
              <a:buChar char="•"/>
            </a:pPr>
            <a:endParaRPr lang="en-US" i="1" dirty="0"/>
          </a:p>
          <a:p>
            <a:pPr marL="285750" indent="-285750">
              <a:buFont typeface="Arial" panose="020B0604020202020204" pitchFamily="34" charset="0"/>
              <a:buChar char="•"/>
            </a:pPr>
            <a:r>
              <a:rPr lang="en-US" dirty="0" smtClean="0"/>
              <a:t>The relation between degree, core and H-index:</a:t>
            </a:r>
          </a:p>
          <a:p>
            <a:pPr marL="742950" lvl="1" indent="-285750">
              <a:buFont typeface="Arial" panose="020B0604020202020204" pitchFamily="34" charset="0"/>
              <a:buChar char="•"/>
            </a:pPr>
            <a:r>
              <a:rPr lang="en-US" dirty="0" smtClean="0"/>
              <a:t>A series of n-order H-index can be defined iteratively such that:</a:t>
            </a:r>
          </a:p>
          <a:p>
            <a:pPr marL="1200150" lvl="2" indent="-285750">
              <a:buFont typeface="Arial" panose="020B0604020202020204" pitchFamily="34" charset="0"/>
              <a:buChar char="•"/>
            </a:pPr>
            <a:r>
              <a:rPr lang="en-US" b="1" dirty="0" smtClean="0"/>
              <a:t>Degree</a:t>
            </a:r>
            <a:r>
              <a:rPr lang="en-US" dirty="0" smtClean="0"/>
              <a:t> is the initial state</a:t>
            </a:r>
          </a:p>
          <a:p>
            <a:pPr marL="1200150" lvl="2" indent="-285750">
              <a:buFont typeface="Arial" panose="020B0604020202020204" pitchFamily="34" charset="0"/>
              <a:buChar char="•"/>
            </a:pPr>
            <a:r>
              <a:rPr lang="en-US" b="1" dirty="0" smtClean="0"/>
              <a:t>H-index</a:t>
            </a:r>
            <a:r>
              <a:rPr lang="en-US" dirty="0" smtClean="0"/>
              <a:t> of order n is the intermediate state</a:t>
            </a:r>
          </a:p>
          <a:p>
            <a:pPr marL="1200150" lvl="2" indent="-285750">
              <a:buFont typeface="Arial" panose="020B0604020202020204" pitchFamily="34" charset="0"/>
              <a:buChar char="•"/>
            </a:pPr>
            <a:r>
              <a:rPr lang="en-US" b="1" dirty="0" smtClean="0"/>
              <a:t>Core</a:t>
            </a:r>
            <a:r>
              <a:rPr lang="en-US" dirty="0" smtClean="0"/>
              <a:t> is the steady state (the n-order series converges to core)</a:t>
            </a:r>
            <a:endParaRPr lang="en-US" dirty="0"/>
          </a:p>
        </p:txBody>
      </p:sp>
      <mc:AlternateContent xmlns:mc="http://schemas.openxmlformats.org/markup-compatibility/2006" xmlns:a14="http://schemas.microsoft.com/office/drawing/2010/main">
        <mc:Choice Requires="a14">
          <p:sp>
            <p:nvSpPr>
              <p:cNvPr id="8" name="Textfeld 13"/>
              <p:cNvSpPr txBox="1"/>
              <p:nvPr/>
            </p:nvSpPr>
            <p:spPr>
              <a:xfrm>
                <a:off x="901326" y="5701719"/>
                <a:ext cx="2802241" cy="41453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de-DE" i="1" smtClean="0">
                              <a:latin typeface="Cambria Math" panose="02040503050406030204" pitchFamily="18" charset="0"/>
                            </a:rPr>
                          </m:ctrlPr>
                        </m:sSubSupPr>
                        <m:e>
                          <m:r>
                            <a:rPr lang="de-DE" b="0" i="1" smtClean="0">
                              <a:latin typeface="Cambria Math" panose="02040503050406030204" pitchFamily="18" charset="0"/>
                            </a:rPr>
                            <m:t>h</m:t>
                          </m:r>
                        </m:e>
                        <m:sub>
                          <m:r>
                            <a:rPr lang="de-DE" b="0" i="1" smtClean="0">
                              <a:latin typeface="Cambria Math" panose="02040503050406030204" pitchFamily="18" charset="0"/>
                            </a:rPr>
                            <m:t>𝑖</m:t>
                          </m:r>
                        </m:sub>
                        <m:sup>
                          <m:r>
                            <a:rPr lang="de-DE" b="0" i="1" smtClean="0">
                              <a:latin typeface="Cambria Math" panose="02040503050406030204" pitchFamily="18" charset="0"/>
                            </a:rPr>
                            <m:t>(</m:t>
                          </m:r>
                          <m:r>
                            <a:rPr lang="de-DE" b="0" i="1" smtClean="0">
                              <a:latin typeface="Cambria Math" panose="02040503050406030204" pitchFamily="18" charset="0"/>
                            </a:rPr>
                            <m:t>𝑛</m:t>
                          </m:r>
                          <m:r>
                            <a:rPr lang="de-DE" b="0" i="1" smtClean="0">
                              <a:latin typeface="Cambria Math" panose="02040503050406030204" pitchFamily="18" charset="0"/>
                            </a:rPr>
                            <m:t>)</m:t>
                          </m:r>
                        </m:sup>
                      </m:sSubSup>
                      <m:r>
                        <a:rPr lang="de-DE" b="0" i="1" smtClean="0">
                          <a:latin typeface="Cambria Math" panose="02040503050406030204" pitchFamily="18" charset="0"/>
                        </a:rPr>
                        <m:t>=</m:t>
                      </m:r>
                      <m:r>
                        <a:rPr lang="de-DE" b="0" i="1" smtClean="0">
                          <a:latin typeface="Cambria Math" panose="02040503050406030204" pitchFamily="18" charset="0"/>
                        </a:rPr>
                        <m:t>𝐻</m:t>
                      </m:r>
                      <m:d>
                        <m:dPr>
                          <m:ctrlPr>
                            <a:rPr lang="de-DE" b="0" i="1" smtClean="0">
                              <a:latin typeface="Cambria Math" panose="02040503050406030204" pitchFamily="18" charset="0"/>
                            </a:rPr>
                          </m:ctrlPr>
                        </m:dPr>
                        <m:e>
                          <m:sSubSup>
                            <m:sSubSupPr>
                              <m:ctrlPr>
                                <a:rPr lang="de-DE" b="0" i="1" smtClean="0">
                                  <a:latin typeface="Cambria Math" panose="02040503050406030204" pitchFamily="18" charset="0"/>
                                </a:rPr>
                              </m:ctrlPr>
                            </m:sSubSupPr>
                            <m:e>
                              <m:r>
                                <a:rPr lang="de-DE" b="0" i="1" smtClean="0">
                                  <a:latin typeface="Cambria Math" panose="02040503050406030204" pitchFamily="18" charset="0"/>
                                </a:rPr>
                                <m:t>h</m:t>
                              </m:r>
                            </m:e>
                            <m:sub>
                              <m:r>
                                <a:rPr lang="de-DE" b="0" i="1" smtClean="0">
                                  <a:latin typeface="Cambria Math" panose="02040503050406030204" pitchFamily="18" charset="0"/>
                                </a:rPr>
                                <m:t>𝑖</m:t>
                              </m:r>
                              <m:r>
                                <a:rPr lang="de-DE" b="0" i="1" smtClean="0">
                                  <a:latin typeface="Cambria Math" panose="02040503050406030204" pitchFamily="18" charset="0"/>
                                </a:rPr>
                                <m:t>,</m:t>
                              </m:r>
                              <m:r>
                                <a:rPr lang="de-DE" b="0" i="1" smtClean="0">
                                  <a:latin typeface="Cambria Math" panose="02040503050406030204" pitchFamily="18" charset="0"/>
                                </a:rPr>
                                <m:t>1</m:t>
                              </m:r>
                            </m:sub>
                            <m:sup>
                              <m:r>
                                <a:rPr lang="de-DE" b="0" i="1" smtClean="0">
                                  <a:latin typeface="Cambria Math" panose="02040503050406030204" pitchFamily="18" charset="0"/>
                                </a:rPr>
                                <m:t>(</m:t>
                              </m:r>
                              <m:r>
                                <a:rPr lang="de-DE" b="0" i="1" smtClean="0">
                                  <a:latin typeface="Cambria Math" panose="02040503050406030204" pitchFamily="18" charset="0"/>
                                </a:rPr>
                                <m:t>𝑛</m:t>
                              </m:r>
                              <m:r>
                                <a:rPr lang="de-DE" b="0" i="1" smtClean="0">
                                  <a:latin typeface="Cambria Math" panose="02040503050406030204" pitchFamily="18" charset="0"/>
                                </a:rPr>
                                <m:t>−</m:t>
                              </m:r>
                              <m:r>
                                <a:rPr lang="de-DE" b="0" i="1" smtClean="0">
                                  <a:latin typeface="Cambria Math" panose="02040503050406030204" pitchFamily="18" charset="0"/>
                                </a:rPr>
                                <m:t>1</m:t>
                              </m:r>
                              <m:r>
                                <a:rPr lang="de-DE" b="0" i="1" smtClean="0">
                                  <a:latin typeface="Cambria Math" panose="02040503050406030204" pitchFamily="18" charset="0"/>
                                </a:rPr>
                                <m:t>)</m:t>
                              </m:r>
                            </m:sup>
                          </m:sSubSup>
                          <m:r>
                            <a:rPr lang="de-DE" b="0" i="1" smtClean="0">
                              <a:latin typeface="Cambria Math" panose="02040503050406030204" pitchFamily="18" charset="0"/>
                            </a:rPr>
                            <m:t>,…,</m:t>
                          </m:r>
                          <m:sSubSup>
                            <m:sSubSupPr>
                              <m:ctrlPr>
                                <a:rPr lang="de-DE" b="0" i="1" smtClean="0">
                                  <a:latin typeface="Cambria Math" panose="02040503050406030204" pitchFamily="18" charset="0"/>
                                </a:rPr>
                              </m:ctrlPr>
                            </m:sSubSupPr>
                            <m:e>
                              <m:r>
                                <a:rPr lang="de-DE" b="0" i="1" smtClean="0">
                                  <a:latin typeface="Cambria Math" panose="02040503050406030204" pitchFamily="18" charset="0"/>
                                </a:rPr>
                                <m:t>h</m:t>
                              </m:r>
                            </m:e>
                            <m:sub>
                              <m:r>
                                <a:rPr lang="de-DE" b="0" i="1" smtClean="0">
                                  <a:latin typeface="Cambria Math" panose="02040503050406030204" pitchFamily="18" charset="0"/>
                                </a:rPr>
                                <m:t>𝑖</m:t>
                              </m:r>
                              <m:r>
                                <a:rPr lang="de-DE" b="0" i="1" smtClean="0">
                                  <a:latin typeface="Cambria Math" panose="02040503050406030204" pitchFamily="18" charset="0"/>
                                </a:rPr>
                                <m:t>,</m:t>
                              </m:r>
                              <m:sSub>
                                <m:sSubPr>
                                  <m:ctrlPr>
                                    <a:rPr lang="de-DE" b="0" i="1" smtClean="0">
                                      <a:latin typeface="Cambria Math" panose="02040503050406030204" pitchFamily="18" charset="0"/>
                                    </a:rPr>
                                  </m:ctrlPr>
                                </m:sSubPr>
                                <m:e>
                                  <m:r>
                                    <a:rPr lang="de-DE" b="0" i="1" smtClean="0">
                                      <a:latin typeface="Cambria Math" panose="02040503050406030204" pitchFamily="18" charset="0"/>
                                    </a:rPr>
                                    <m:t>𝑑</m:t>
                                  </m:r>
                                </m:e>
                                <m:sub>
                                  <m:r>
                                    <a:rPr lang="de-DE" b="0" i="1" smtClean="0">
                                      <a:latin typeface="Cambria Math" panose="02040503050406030204" pitchFamily="18" charset="0"/>
                                    </a:rPr>
                                    <m:t>𝑖</m:t>
                                  </m:r>
                                </m:sub>
                              </m:sSub>
                            </m:sub>
                            <m:sup>
                              <m:r>
                                <a:rPr lang="de-DE" b="0" i="1" smtClean="0">
                                  <a:latin typeface="Cambria Math" panose="02040503050406030204" pitchFamily="18" charset="0"/>
                                </a:rPr>
                                <m:t>(</m:t>
                              </m:r>
                              <m:r>
                                <a:rPr lang="de-DE" b="0" i="1" smtClean="0">
                                  <a:latin typeface="Cambria Math" panose="02040503050406030204" pitchFamily="18" charset="0"/>
                                </a:rPr>
                                <m:t>𝑛</m:t>
                              </m:r>
                              <m:r>
                                <a:rPr lang="de-DE" b="0" i="1" smtClean="0">
                                  <a:latin typeface="Cambria Math" panose="02040503050406030204" pitchFamily="18" charset="0"/>
                                </a:rPr>
                                <m:t>−</m:t>
                              </m:r>
                              <m:r>
                                <a:rPr lang="de-DE" b="0" i="1" smtClean="0">
                                  <a:latin typeface="Cambria Math" panose="02040503050406030204" pitchFamily="18" charset="0"/>
                                </a:rPr>
                                <m:t>1</m:t>
                              </m:r>
                              <m:r>
                                <a:rPr lang="de-DE" b="0" i="1" smtClean="0">
                                  <a:latin typeface="Cambria Math" panose="02040503050406030204" pitchFamily="18" charset="0"/>
                                </a:rPr>
                                <m:t>)</m:t>
                              </m:r>
                            </m:sup>
                          </m:sSubSup>
                        </m:e>
                      </m:d>
                    </m:oMath>
                  </m:oMathPara>
                </a14:m>
                <a:endParaRPr lang="de-DE" dirty="0"/>
              </a:p>
            </p:txBody>
          </p:sp>
        </mc:Choice>
        <mc:Fallback xmlns="">
          <p:sp>
            <p:nvSpPr>
              <p:cNvPr id="8" name="Textfeld 13"/>
              <p:cNvSpPr txBox="1">
                <a:spLocks noRot="1" noChangeAspect="1" noMove="1" noResize="1" noEditPoints="1" noAdjustHandles="1" noChangeArrowheads="1" noChangeShapeType="1" noTextEdit="1"/>
              </p:cNvSpPr>
              <p:nvPr/>
            </p:nvSpPr>
            <p:spPr>
              <a:xfrm>
                <a:off x="901326" y="5701719"/>
                <a:ext cx="2802241" cy="414537"/>
              </a:xfrm>
              <a:prstGeom prst="rect">
                <a:avLst/>
              </a:prstGeom>
              <a:blipFill>
                <a:blip r:embed="rId2"/>
                <a:stretch>
                  <a:fillRect l="-1739" b="-1029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feld 19"/>
              <p:cNvSpPr txBox="1"/>
              <p:nvPr/>
            </p:nvSpPr>
            <p:spPr>
              <a:xfrm>
                <a:off x="901326" y="5176334"/>
                <a:ext cx="2073645" cy="3239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de-DE" b="0" i="1" smtClean="0">
                              <a:latin typeface="Cambria Math" panose="02040503050406030204" pitchFamily="18" charset="0"/>
                            </a:rPr>
                          </m:ctrlPr>
                        </m:sSubPr>
                        <m:e>
                          <m:r>
                            <a:rPr lang="de-DE" b="0" i="1" smtClean="0">
                              <a:latin typeface="Cambria Math" panose="02040503050406030204" pitchFamily="18" charset="0"/>
                            </a:rPr>
                            <m:t>h</m:t>
                          </m:r>
                        </m:e>
                        <m:sub>
                          <m:r>
                            <a:rPr lang="de-DE" b="0" i="1" smtClean="0">
                              <a:latin typeface="Cambria Math" panose="02040503050406030204" pitchFamily="18" charset="0"/>
                            </a:rPr>
                            <m:t>𝑖</m:t>
                          </m:r>
                        </m:sub>
                      </m:sSub>
                      <m:r>
                        <a:rPr lang="de-DE" b="0" i="1" smtClean="0">
                          <a:latin typeface="Cambria Math" panose="02040503050406030204" pitchFamily="18" charset="0"/>
                        </a:rPr>
                        <m:t>=</m:t>
                      </m:r>
                      <m:r>
                        <a:rPr lang="de-DE" b="0" i="1" smtClean="0">
                          <a:latin typeface="Cambria Math" panose="02040503050406030204" pitchFamily="18" charset="0"/>
                        </a:rPr>
                        <m:t>𝐻</m:t>
                      </m:r>
                      <m:d>
                        <m:dPr>
                          <m:ctrlPr>
                            <a:rPr lang="de-DE" b="0" i="1" smtClean="0">
                              <a:latin typeface="Cambria Math" panose="02040503050406030204" pitchFamily="18" charset="0"/>
                            </a:rPr>
                          </m:ctrlPr>
                        </m:dPr>
                        <m:e>
                          <m:sSub>
                            <m:sSubPr>
                              <m:ctrlPr>
                                <a:rPr lang="de-DE" b="0" i="1" smtClean="0">
                                  <a:latin typeface="Cambria Math" panose="02040503050406030204" pitchFamily="18" charset="0"/>
                                </a:rPr>
                              </m:ctrlPr>
                            </m:sSubPr>
                            <m:e>
                              <m:r>
                                <a:rPr lang="de-DE" b="0" i="1" smtClean="0">
                                  <a:latin typeface="Cambria Math" panose="02040503050406030204" pitchFamily="18" charset="0"/>
                                </a:rPr>
                                <m:t>𝑑</m:t>
                              </m:r>
                            </m:e>
                            <m:sub>
                              <m:r>
                                <a:rPr lang="de-DE" b="0" i="1" smtClean="0">
                                  <a:latin typeface="Cambria Math" panose="02040503050406030204" pitchFamily="18" charset="0"/>
                                </a:rPr>
                                <m:t>𝑖</m:t>
                              </m:r>
                              <m:r>
                                <a:rPr lang="de-DE" b="0" i="1" smtClean="0">
                                  <a:latin typeface="Cambria Math" panose="02040503050406030204" pitchFamily="18" charset="0"/>
                                </a:rPr>
                                <m:t>,</m:t>
                              </m:r>
                              <m:r>
                                <a:rPr lang="de-DE" b="0" i="1" smtClean="0">
                                  <a:latin typeface="Cambria Math" panose="02040503050406030204" pitchFamily="18" charset="0"/>
                                </a:rPr>
                                <m:t>1</m:t>
                              </m:r>
                            </m:sub>
                          </m:sSub>
                          <m:r>
                            <a:rPr lang="de-DE" b="0" i="1" smtClean="0">
                              <a:latin typeface="Cambria Math" panose="02040503050406030204" pitchFamily="18" charset="0"/>
                            </a:rPr>
                            <m:t>,…,</m:t>
                          </m:r>
                          <m:sSub>
                            <m:sSubPr>
                              <m:ctrlPr>
                                <a:rPr lang="de-DE" b="0" i="1" smtClean="0">
                                  <a:latin typeface="Cambria Math" panose="02040503050406030204" pitchFamily="18" charset="0"/>
                                </a:rPr>
                              </m:ctrlPr>
                            </m:sSubPr>
                            <m:e>
                              <m:r>
                                <a:rPr lang="de-DE" b="0" i="1" smtClean="0">
                                  <a:latin typeface="Cambria Math" panose="02040503050406030204" pitchFamily="18" charset="0"/>
                                </a:rPr>
                                <m:t>𝑑</m:t>
                              </m:r>
                            </m:e>
                            <m:sub>
                              <m:r>
                                <a:rPr lang="de-DE" b="0" i="1" smtClean="0">
                                  <a:latin typeface="Cambria Math" panose="02040503050406030204" pitchFamily="18" charset="0"/>
                                </a:rPr>
                                <m:t>𝑖</m:t>
                              </m:r>
                              <m:r>
                                <a:rPr lang="de-DE" b="0" i="1" smtClean="0">
                                  <a:latin typeface="Cambria Math" panose="02040503050406030204" pitchFamily="18" charset="0"/>
                                </a:rPr>
                                <m:t>,</m:t>
                              </m:r>
                              <m:sSub>
                                <m:sSubPr>
                                  <m:ctrlPr>
                                    <a:rPr lang="de-DE" b="0" i="1" smtClean="0">
                                      <a:latin typeface="Cambria Math" panose="02040503050406030204" pitchFamily="18" charset="0"/>
                                    </a:rPr>
                                  </m:ctrlPr>
                                </m:sSubPr>
                                <m:e>
                                  <m:r>
                                    <a:rPr lang="de-DE" b="0" i="1" smtClean="0">
                                      <a:latin typeface="Cambria Math" panose="02040503050406030204" pitchFamily="18" charset="0"/>
                                    </a:rPr>
                                    <m:t>𝑑</m:t>
                                  </m:r>
                                </m:e>
                                <m:sub>
                                  <m:r>
                                    <a:rPr lang="de-DE" b="0" i="1" smtClean="0">
                                      <a:latin typeface="Cambria Math" panose="02040503050406030204" pitchFamily="18" charset="0"/>
                                    </a:rPr>
                                    <m:t>𝑖</m:t>
                                  </m:r>
                                </m:sub>
                              </m:sSub>
                            </m:sub>
                          </m:sSub>
                        </m:e>
                      </m:d>
                    </m:oMath>
                  </m:oMathPara>
                </a14:m>
                <a:endParaRPr lang="de-DE" dirty="0"/>
              </a:p>
            </p:txBody>
          </p:sp>
        </mc:Choice>
        <mc:Fallback xmlns="">
          <p:sp>
            <p:nvSpPr>
              <p:cNvPr id="9" name="Textfeld 19"/>
              <p:cNvSpPr txBox="1">
                <a:spLocks noRot="1" noChangeAspect="1" noMove="1" noResize="1" noEditPoints="1" noAdjustHandles="1" noChangeArrowheads="1" noChangeShapeType="1" noTextEdit="1"/>
              </p:cNvSpPr>
              <p:nvPr/>
            </p:nvSpPr>
            <p:spPr>
              <a:xfrm>
                <a:off x="901326" y="5176334"/>
                <a:ext cx="2073645" cy="323935"/>
              </a:xfrm>
              <a:prstGeom prst="rect">
                <a:avLst/>
              </a:prstGeom>
              <a:blipFill>
                <a:blip r:embed="rId3"/>
                <a:stretch>
                  <a:fillRect l="-2353" b="-1698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feld 20"/>
              <p:cNvSpPr txBox="1"/>
              <p:nvPr/>
            </p:nvSpPr>
            <p:spPr>
              <a:xfrm>
                <a:off x="901326" y="6317705"/>
                <a:ext cx="1037143" cy="3525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de-DE" i="1" smtClean="0">
                              <a:latin typeface="Cambria Math" panose="02040503050406030204" pitchFamily="18" charset="0"/>
                            </a:rPr>
                          </m:ctrlPr>
                        </m:sSubSupPr>
                        <m:e>
                          <m:r>
                            <a:rPr lang="de-DE" b="0" i="1" smtClean="0">
                              <a:latin typeface="Cambria Math" panose="02040503050406030204" pitchFamily="18" charset="0"/>
                            </a:rPr>
                            <m:t>h</m:t>
                          </m:r>
                        </m:e>
                        <m:sub>
                          <m:r>
                            <a:rPr lang="de-DE" b="0" i="1" smtClean="0">
                              <a:latin typeface="Cambria Math" panose="02040503050406030204" pitchFamily="18" charset="0"/>
                            </a:rPr>
                            <m:t>𝑖</m:t>
                          </m:r>
                        </m:sub>
                        <m:sup>
                          <m:r>
                            <a:rPr lang="de-DE" b="0" i="1" smtClean="0">
                              <a:latin typeface="Cambria Math" panose="02040503050406030204" pitchFamily="18" charset="0"/>
                            </a:rPr>
                            <m:t>(</m:t>
                          </m:r>
                          <m:r>
                            <a:rPr lang="de-DE" b="0" i="1" smtClean="0">
                              <a:latin typeface="Cambria Math" panose="02040503050406030204" pitchFamily="18" charset="0"/>
                            </a:rPr>
                            <m:t>0</m:t>
                          </m:r>
                          <m:r>
                            <a:rPr lang="de-DE" b="0" i="1" smtClean="0">
                              <a:latin typeface="Cambria Math" panose="02040503050406030204" pitchFamily="18" charset="0"/>
                            </a:rPr>
                            <m:t>)</m:t>
                          </m:r>
                        </m:sup>
                      </m:sSubSup>
                      <m:r>
                        <a:rPr lang="de-DE" b="0" i="1" smtClean="0">
                          <a:latin typeface="Cambria Math" panose="02040503050406030204" pitchFamily="18" charset="0"/>
                        </a:rPr>
                        <m:t>≔ </m:t>
                      </m:r>
                      <m:sSub>
                        <m:sSubPr>
                          <m:ctrlPr>
                            <a:rPr lang="de-DE" b="0" i="1" smtClean="0">
                              <a:latin typeface="Cambria Math" panose="02040503050406030204" pitchFamily="18" charset="0"/>
                            </a:rPr>
                          </m:ctrlPr>
                        </m:sSubPr>
                        <m:e>
                          <m:r>
                            <a:rPr lang="de-DE" b="0" i="1" smtClean="0">
                              <a:latin typeface="Cambria Math" panose="02040503050406030204" pitchFamily="18" charset="0"/>
                            </a:rPr>
                            <m:t>𝑑</m:t>
                          </m:r>
                        </m:e>
                        <m:sub>
                          <m:r>
                            <a:rPr lang="de-DE" b="0" i="1" smtClean="0">
                              <a:latin typeface="Cambria Math" panose="02040503050406030204" pitchFamily="18" charset="0"/>
                            </a:rPr>
                            <m:t>𝑖</m:t>
                          </m:r>
                        </m:sub>
                      </m:sSub>
                    </m:oMath>
                  </m:oMathPara>
                </a14:m>
                <a:endParaRPr lang="de-DE" dirty="0"/>
              </a:p>
            </p:txBody>
          </p:sp>
        </mc:Choice>
        <mc:Fallback xmlns="">
          <p:sp>
            <p:nvSpPr>
              <p:cNvPr id="10" name="Textfeld 20"/>
              <p:cNvSpPr txBox="1">
                <a:spLocks noRot="1" noChangeAspect="1" noMove="1" noResize="1" noEditPoints="1" noAdjustHandles="1" noChangeArrowheads="1" noChangeShapeType="1" noTextEdit="1"/>
              </p:cNvSpPr>
              <p:nvPr/>
            </p:nvSpPr>
            <p:spPr>
              <a:xfrm>
                <a:off x="901326" y="6317705"/>
                <a:ext cx="1037143" cy="352597"/>
              </a:xfrm>
              <a:prstGeom prst="rect">
                <a:avLst/>
              </a:prstGeom>
              <a:blipFill>
                <a:blip r:embed="rId4"/>
                <a:stretch>
                  <a:fillRect l="-5294" t="-3448" r="-1765" b="-1896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feld 21"/>
              <p:cNvSpPr txBox="1"/>
              <p:nvPr/>
            </p:nvSpPr>
            <p:spPr>
              <a:xfrm>
                <a:off x="2514600" y="6317705"/>
                <a:ext cx="1088438" cy="3525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de-DE" i="1" smtClean="0">
                              <a:latin typeface="Cambria Math" panose="02040503050406030204" pitchFamily="18" charset="0"/>
                            </a:rPr>
                          </m:ctrlPr>
                        </m:sSubSupPr>
                        <m:e>
                          <m:r>
                            <a:rPr lang="de-DE" b="0" i="1" smtClean="0">
                              <a:latin typeface="Cambria Math" panose="02040503050406030204" pitchFamily="18" charset="0"/>
                            </a:rPr>
                            <m:t>h</m:t>
                          </m:r>
                        </m:e>
                        <m:sub>
                          <m:r>
                            <a:rPr lang="de-DE" b="0" i="1" smtClean="0">
                              <a:latin typeface="Cambria Math" panose="02040503050406030204" pitchFamily="18" charset="0"/>
                            </a:rPr>
                            <m:t>𝑖</m:t>
                          </m:r>
                        </m:sub>
                        <m:sup>
                          <m:r>
                            <a:rPr lang="de-DE" b="0" i="1" smtClean="0">
                              <a:latin typeface="Cambria Math" panose="02040503050406030204" pitchFamily="18" charset="0"/>
                            </a:rPr>
                            <m:t>(</m:t>
                          </m:r>
                          <m:r>
                            <a:rPr lang="de-DE" b="0" i="1" smtClean="0">
                              <a:latin typeface="Cambria Math" panose="02040503050406030204" pitchFamily="18" charset="0"/>
                            </a:rPr>
                            <m:t>1</m:t>
                          </m:r>
                          <m:r>
                            <a:rPr lang="de-DE" b="0" i="1" smtClean="0">
                              <a:latin typeface="Cambria Math" panose="02040503050406030204" pitchFamily="18" charset="0"/>
                            </a:rPr>
                            <m:t>)</m:t>
                          </m:r>
                        </m:sup>
                      </m:sSubSup>
                      <m:r>
                        <a:rPr lang="de-DE" b="0" i="1" smtClean="0">
                          <a:latin typeface="Cambria Math" panose="02040503050406030204" pitchFamily="18" charset="0"/>
                        </a:rPr>
                        <m:t>= </m:t>
                      </m:r>
                      <m:sSub>
                        <m:sSubPr>
                          <m:ctrlPr>
                            <a:rPr lang="de-DE" b="0" i="1" smtClean="0">
                              <a:latin typeface="Cambria Math" panose="02040503050406030204" pitchFamily="18" charset="0"/>
                            </a:rPr>
                          </m:ctrlPr>
                        </m:sSubPr>
                        <m:e>
                          <m:r>
                            <a:rPr lang="de-DE" b="0" i="1" smtClean="0">
                              <a:latin typeface="Cambria Math" panose="02040503050406030204" pitchFamily="18" charset="0"/>
                            </a:rPr>
                            <m:t>h</m:t>
                          </m:r>
                        </m:e>
                        <m:sub>
                          <m:r>
                            <a:rPr lang="de-DE" b="0" i="1" smtClean="0">
                              <a:latin typeface="Cambria Math" panose="02040503050406030204" pitchFamily="18" charset="0"/>
                            </a:rPr>
                            <m:t>𝑖</m:t>
                          </m:r>
                        </m:sub>
                      </m:sSub>
                      <m:r>
                        <a:rPr lang="de-DE" b="0" i="1" smtClean="0">
                          <a:latin typeface="Cambria Math" panose="02040503050406030204" pitchFamily="18" charset="0"/>
                        </a:rPr>
                        <m:t> .</m:t>
                      </m:r>
                    </m:oMath>
                  </m:oMathPara>
                </a14:m>
                <a:endParaRPr lang="de-DE" dirty="0"/>
              </a:p>
            </p:txBody>
          </p:sp>
        </mc:Choice>
        <mc:Fallback xmlns="">
          <p:sp>
            <p:nvSpPr>
              <p:cNvPr id="11" name="Textfeld 21"/>
              <p:cNvSpPr txBox="1">
                <a:spLocks noRot="1" noChangeAspect="1" noMove="1" noResize="1" noEditPoints="1" noAdjustHandles="1" noChangeArrowheads="1" noChangeShapeType="1" noTextEdit="1"/>
              </p:cNvSpPr>
              <p:nvPr/>
            </p:nvSpPr>
            <p:spPr>
              <a:xfrm>
                <a:off x="2514600" y="6317705"/>
                <a:ext cx="1088438" cy="352597"/>
              </a:xfrm>
              <a:prstGeom prst="rect">
                <a:avLst/>
              </a:prstGeom>
              <a:blipFill>
                <a:blip r:embed="rId5"/>
                <a:stretch>
                  <a:fillRect l="-5056" t="-3448" b="-1896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feld 23"/>
              <p:cNvSpPr txBox="1"/>
              <p:nvPr/>
            </p:nvSpPr>
            <p:spPr>
              <a:xfrm>
                <a:off x="6324600" y="5698898"/>
                <a:ext cx="1370696" cy="41735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de-DE" b="0" i="1" smtClean="0">
                              <a:latin typeface="Cambria Math" panose="02040503050406030204" pitchFamily="18" charset="0"/>
                            </a:rPr>
                          </m:ctrlPr>
                        </m:funcPr>
                        <m:fName>
                          <m:func>
                            <m:funcPr>
                              <m:ctrlPr>
                                <a:rPr lang="de-DE" b="0" i="1" smtClean="0">
                                  <a:latin typeface="Cambria Math" panose="02040503050406030204" pitchFamily="18" charset="0"/>
                                </a:rPr>
                              </m:ctrlPr>
                            </m:funcPr>
                            <m:fName>
                              <m:limLow>
                                <m:limLowPr>
                                  <m:ctrlPr>
                                    <a:rPr lang="de-DE" b="0" i="1" smtClean="0">
                                      <a:latin typeface="Cambria Math" panose="02040503050406030204" pitchFamily="18" charset="0"/>
                                    </a:rPr>
                                  </m:ctrlPr>
                                </m:limLowPr>
                                <m:e>
                                  <m:r>
                                    <m:rPr>
                                      <m:sty m:val="p"/>
                                    </m:rPr>
                                    <a:rPr lang="de-DE" b="0" i="0" smtClean="0">
                                      <a:latin typeface="Cambria Math" panose="02040503050406030204" pitchFamily="18" charset="0"/>
                                    </a:rPr>
                                    <m:t>lim</m:t>
                                  </m:r>
                                </m:e>
                                <m:lim>
                                  <m:r>
                                    <a:rPr lang="de-DE" b="0" i="1" smtClean="0">
                                      <a:latin typeface="Cambria Math" panose="02040503050406030204" pitchFamily="18" charset="0"/>
                                    </a:rPr>
                                    <m:t>𝑛</m:t>
                                  </m:r>
                                  <m:r>
                                    <a:rPr lang="de-DE" b="0" i="1" smtClean="0">
                                      <a:latin typeface="Cambria Math" panose="02040503050406030204" pitchFamily="18" charset="0"/>
                                      <a:ea typeface="Cambria Math" panose="02040503050406030204" pitchFamily="18" charset="0"/>
                                    </a:rPr>
                                    <m:t>→</m:t>
                                  </m:r>
                                  <m:r>
                                    <a:rPr lang="de-DE" b="0" i="1" smtClean="0">
                                      <a:latin typeface="Cambria Math" panose="02040503050406030204" pitchFamily="18" charset="0"/>
                                      <a:ea typeface="Cambria Math" panose="02040503050406030204" pitchFamily="18" charset="0"/>
                                    </a:rPr>
                                    <m:t>∞</m:t>
                                  </m:r>
                                </m:lim>
                              </m:limLow>
                            </m:fName>
                            <m:e>
                              <m:sSubSup>
                                <m:sSubSupPr>
                                  <m:ctrlPr>
                                    <a:rPr lang="de-DE" i="1">
                                      <a:latin typeface="Cambria Math" panose="02040503050406030204" pitchFamily="18" charset="0"/>
                                    </a:rPr>
                                  </m:ctrlPr>
                                </m:sSubSupPr>
                                <m:e>
                                  <m:r>
                                    <a:rPr lang="de-DE" i="1">
                                      <a:latin typeface="Cambria Math" panose="02040503050406030204" pitchFamily="18" charset="0"/>
                                    </a:rPr>
                                    <m:t>h</m:t>
                                  </m:r>
                                </m:e>
                                <m:sub>
                                  <m:r>
                                    <a:rPr lang="de-DE" i="1">
                                      <a:latin typeface="Cambria Math" panose="02040503050406030204" pitchFamily="18" charset="0"/>
                                    </a:rPr>
                                    <m:t>𝑖</m:t>
                                  </m:r>
                                </m:sub>
                                <m:sup>
                                  <m:r>
                                    <a:rPr lang="de-DE" i="1">
                                      <a:latin typeface="Cambria Math" panose="02040503050406030204" pitchFamily="18" charset="0"/>
                                    </a:rPr>
                                    <m:t>(</m:t>
                                  </m:r>
                                  <m:r>
                                    <a:rPr lang="de-DE" i="1">
                                      <a:latin typeface="Cambria Math" panose="02040503050406030204" pitchFamily="18" charset="0"/>
                                    </a:rPr>
                                    <m:t>𝑛</m:t>
                                  </m:r>
                                  <m:r>
                                    <a:rPr lang="de-DE" i="1">
                                      <a:latin typeface="Cambria Math" panose="02040503050406030204" pitchFamily="18" charset="0"/>
                                    </a:rPr>
                                    <m:t>)</m:t>
                                  </m:r>
                                </m:sup>
                              </m:sSubSup>
                            </m:e>
                          </m:func>
                        </m:fName>
                        <m:e>
                          <m:r>
                            <a:rPr lang="de-DE" b="0" i="1" smtClean="0">
                              <a:latin typeface="Cambria Math" panose="02040503050406030204" pitchFamily="18" charset="0"/>
                              <a:ea typeface="Cambria Math" panose="02040503050406030204" pitchFamily="18" charset="0"/>
                            </a:rPr>
                            <m:t>=</m:t>
                          </m:r>
                          <m:sSub>
                            <m:sSubPr>
                              <m:ctrlPr>
                                <a:rPr lang="de-DE" b="0" i="1" smtClean="0">
                                  <a:latin typeface="Cambria Math" panose="02040503050406030204" pitchFamily="18" charset="0"/>
                                  <a:ea typeface="Cambria Math" panose="02040503050406030204" pitchFamily="18" charset="0"/>
                                </a:rPr>
                              </m:ctrlPr>
                            </m:sSubPr>
                            <m:e>
                              <m:r>
                                <a:rPr lang="de-DE" b="0" i="1" smtClean="0">
                                  <a:latin typeface="Cambria Math" panose="02040503050406030204" pitchFamily="18" charset="0"/>
                                  <a:ea typeface="Cambria Math" panose="02040503050406030204" pitchFamily="18" charset="0"/>
                                </a:rPr>
                                <m:t>𝑐</m:t>
                              </m:r>
                            </m:e>
                            <m:sub>
                              <m:r>
                                <a:rPr lang="de-DE" b="0" i="1" smtClean="0">
                                  <a:latin typeface="Cambria Math" panose="02040503050406030204" pitchFamily="18" charset="0"/>
                                  <a:ea typeface="Cambria Math" panose="02040503050406030204" pitchFamily="18" charset="0"/>
                                </a:rPr>
                                <m:t>𝑖</m:t>
                              </m:r>
                            </m:sub>
                          </m:sSub>
                        </m:e>
                      </m:func>
                    </m:oMath>
                  </m:oMathPara>
                </a14:m>
                <a:endParaRPr lang="de-DE" dirty="0"/>
              </a:p>
            </p:txBody>
          </p:sp>
        </mc:Choice>
        <mc:Fallback xmlns="">
          <p:sp>
            <p:nvSpPr>
              <p:cNvPr id="12" name="Textfeld 23"/>
              <p:cNvSpPr txBox="1">
                <a:spLocks noRot="1" noChangeAspect="1" noMove="1" noResize="1" noEditPoints="1" noAdjustHandles="1" noChangeArrowheads="1" noChangeShapeType="1" noTextEdit="1"/>
              </p:cNvSpPr>
              <p:nvPr/>
            </p:nvSpPr>
            <p:spPr>
              <a:xfrm>
                <a:off x="6324600" y="5698898"/>
                <a:ext cx="1370696" cy="417358"/>
              </a:xfrm>
              <a:prstGeom prst="rect">
                <a:avLst/>
              </a:prstGeom>
              <a:blipFill>
                <a:blip r:embed="rId6"/>
                <a:stretch>
                  <a:fillRect l="-1339" t="-2941" r="-1339" b="-10294"/>
                </a:stretch>
              </a:blipFill>
            </p:spPr>
            <p:txBody>
              <a:bodyPr/>
              <a:lstStyle/>
              <a:p>
                <a:r>
                  <a:rPr lang="en-US">
                    <a:noFill/>
                  </a:rPr>
                  <a:t> </a:t>
                </a:r>
              </a:p>
            </p:txBody>
          </p:sp>
        </mc:Fallback>
      </mc:AlternateContent>
      <p:sp>
        <p:nvSpPr>
          <p:cNvPr id="13" name="Right Arrow 12"/>
          <p:cNvSpPr/>
          <p:nvPr/>
        </p:nvSpPr>
        <p:spPr>
          <a:xfrm>
            <a:off x="4099844" y="5755177"/>
            <a:ext cx="1828800" cy="304800"/>
          </a:xfrm>
          <a:prstGeom prst="rightArrow">
            <a:avLst/>
          </a:prstGeom>
          <a:solidFill>
            <a:srgbClr val="009999"/>
          </a:solidFill>
          <a:ln>
            <a:solidFill>
              <a:srgbClr val="00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9793305"/>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 name="CustomShape 1"/>
          <p:cNvSpPr/>
          <p:nvPr/>
        </p:nvSpPr>
        <p:spPr>
          <a:xfrm>
            <a:off x="640080" y="228600"/>
            <a:ext cx="7862760" cy="521766"/>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2800" spc="-1" dirty="0" smtClean="0">
                <a:solidFill>
                  <a:srgbClr val="FFFFFF"/>
                </a:solidFill>
                <a:latin typeface="Gill Sans MT" panose="020B0502020104020203" pitchFamily="34" charset="0"/>
                <a:ea typeface="DejaVu Sans"/>
              </a:rPr>
              <a:t>High conf. CPDB network + GWAS data</a:t>
            </a:r>
            <a:endParaRPr lang="en-US" sz="2800" spc="-1" dirty="0">
              <a:solidFill>
                <a:srgbClr val="FFFFFF"/>
              </a:solidFill>
              <a:latin typeface="Gill Sans MT" panose="020B0502020104020203" pitchFamily="34" charset="0"/>
              <a:ea typeface="DejaVu Sans"/>
            </a:endParaRPr>
          </a:p>
        </p:txBody>
      </p:sp>
      <p:sp>
        <p:nvSpPr>
          <p:cNvPr id="390" name="CustomShape 2"/>
          <p:cNvSpPr/>
          <p:nvPr/>
        </p:nvSpPr>
        <p:spPr>
          <a:xfrm>
            <a:off x="640080" y="1445040"/>
            <a:ext cx="7862760" cy="1783650"/>
          </a:xfrm>
          <a:prstGeom prst="rect">
            <a:avLst/>
          </a:prstGeom>
          <a:ln w="57240">
            <a:round/>
          </a:ln>
        </p:spPr>
        <p:style>
          <a:lnRef idx="2">
            <a:schemeClr val="accent2"/>
          </a:lnRef>
          <a:fillRef idx="1">
            <a:schemeClr val="lt1"/>
          </a:fillRef>
          <a:effectRef idx="0">
            <a:schemeClr val="accent2"/>
          </a:effectRef>
          <a:fontRef idx="minor"/>
        </p:style>
        <p:txBody>
          <a:bodyPr lIns="90000" tIns="45000" rIns="90000" bIns="45000">
            <a:spAutoFit/>
          </a:bodyPr>
          <a:lstStyle/>
          <a:p>
            <a:pPr>
              <a:lnSpc>
                <a:spcPct val="100000"/>
              </a:lnSpc>
            </a:pPr>
            <a:r>
              <a:rPr lang="en-US" sz="2200" b="1" strike="noStrike" spc="-1" dirty="0">
                <a:solidFill>
                  <a:srgbClr val="006666"/>
                </a:solidFill>
                <a:latin typeface="Gill Sans MT" panose="020B0502020104020203" pitchFamily="34" charset="0"/>
                <a:ea typeface="DejaVu Sans"/>
              </a:rPr>
              <a:t>Network</a:t>
            </a:r>
            <a:r>
              <a:rPr lang="en-US" sz="2200" b="0" strike="noStrike" spc="-1" dirty="0">
                <a:solidFill>
                  <a:srgbClr val="006666"/>
                </a:solidFill>
                <a:latin typeface="Gill Sans MT" panose="020B0502020104020203" pitchFamily="34" charset="0"/>
                <a:ea typeface="DejaVu Sans"/>
              </a:rPr>
              <a:t>:</a:t>
            </a:r>
            <a:endParaRPr lang="en-US" sz="2200" b="0" strike="noStrike" spc="-1" dirty="0">
              <a:latin typeface="Gill Sans MT" panose="020B0502020104020203" pitchFamily="34" charset="0"/>
            </a:endParaRPr>
          </a:p>
          <a:p>
            <a:pPr marL="343080" indent="-342720">
              <a:lnSpc>
                <a:spcPct val="100000"/>
              </a:lnSpc>
              <a:buClr>
                <a:srgbClr val="006666"/>
              </a:buClr>
              <a:buFont typeface="Arial"/>
              <a:buChar char="•"/>
            </a:pPr>
            <a:r>
              <a:rPr lang="en-US" sz="2200" b="0" strike="noStrike" spc="-1" dirty="0" smtClean="0">
                <a:solidFill>
                  <a:srgbClr val="006666"/>
                </a:solidFill>
                <a:latin typeface="Gill Sans MT" panose="020B0502020104020203" pitchFamily="34" charset="0"/>
                <a:ea typeface="DejaVu Sans"/>
              </a:rPr>
              <a:t>CPDB PPI Network</a:t>
            </a:r>
          </a:p>
          <a:p>
            <a:pPr marL="800280" lvl="1" indent="-342720">
              <a:buClr>
                <a:srgbClr val="006666"/>
              </a:buClr>
              <a:buFont typeface="Arial"/>
              <a:buChar char="•"/>
            </a:pPr>
            <a:r>
              <a:rPr lang="en-US" sz="2200" spc="-1" dirty="0" smtClean="0">
                <a:solidFill>
                  <a:srgbClr val="006666"/>
                </a:solidFill>
                <a:latin typeface="Gill Sans MT" panose="020B0502020104020203" pitchFamily="34" charset="0"/>
              </a:rPr>
              <a:t>0.95 confidence score</a:t>
            </a:r>
            <a:endParaRPr lang="en-US" sz="2200" b="0" strike="noStrike" spc="-1" dirty="0">
              <a:latin typeface="Gill Sans MT" panose="020B0502020104020203" pitchFamily="34" charset="0"/>
            </a:endParaRPr>
          </a:p>
          <a:p>
            <a:pPr marL="800280" lvl="1" indent="-342720">
              <a:lnSpc>
                <a:spcPct val="100000"/>
              </a:lnSpc>
              <a:buClr>
                <a:srgbClr val="006666"/>
              </a:buClr>
              <a:buFont typeface="Arial"/>
              <a:buChar char="•"/>
            </a:pPr>
            <a:r>
              <a:rPr lang="en-US" sz="2200" spc="-1" dirty="0">
                <a:solidFill>
                  <a:srgbClr val="006666"/>
                </a:solidFill>
                <a:latin typeface="Gill Sans MT" panose="020B0502020104020203" pitchFamily="34" charset="0"/>
              </a:rPr>
              <a:t>10,707 nodes </a:t>
            </a:r>
            <a:endParaRPr lang="en-US" sz="2200" spc="-1" dirty="0" smtClean="0">
              <a:solidFill>
                <a:srgbClr val="006666"/>
              </a:solidFill>
              <a:latin typeface="Gill Sans MT" panose="020B0502020104020203" pitchFamily="34" charset="0"/>
            </a:endParaRPr>
          </a:p>
          <a:p>
            <a:pPr marL="800280" lvl="1" indent="-342720">
              <a:lnSpc>
                <a:spcPct val="100000"/>
              </a:lnSpc>
              <a:buClr>
                <a:srgbClr val="006666"/>
              </a:buClr>
              <a:buFont typeface="Arial"/>
              <a:buChar char="•"/>
            </a:pPr>
            <a:r>
              <a:rPr lang="en-US" sz="2200" spc="-1" dirty="0" smtClean="0">
                <a:solidFill>
                  <a:srgbClr val="006666"/>
                </a:solidFill>
                <a:latin typeface="Gill Sans MT" panose="020B0502020104020203" pitchFamily="34" charset="0"/>
              </a:rPr>
              <a:t>114,516 </a:t>
            </a:r>
            <a:r>
              <a:rPr lang="en-US" sz="2200" spc="-1" dirty="0">
                <a:solidFill>
                  <a:srgbClr val="006666"/>
                </a:solidFill>
                <a:latin typeface="Gill Sans MT" panose="020B0502020104020203" pitchFamily="34" charset="0"/>
              </a:rPr>
              <a:t>undirected </a:t>
            </a:r>
            <a:r>
              <a:rPr lang="en-US" sz="2200" spc="-1" dirty="0" smtClean="0">
                <a:solidFill>
                  <a:srgbClr val="006666"/>
                </a:solidFill>
                <a:latin typeface="Gill Sans MT" panose="020B0502020104020203" pitchFamily="34" charset="0"/>
              </a:rPr>
              <a:t>edges</a:t>
            </a:r>
            <a:endParaRPr lang="en-US" sz="2200" b="0" strike="noStrike" spc="-1" dirty="0">
              <a:latin typeface="Gill Sans MT" panose="020B0502020104020203" pitchFamily="34" charset="0"/>
            </a:endParaRPr>
          </a:p>
        </p:txBody>
      </p:sp>
      <p:sp>
        <p:nvSpPr>
          <p:cNvPr id="391" name="CustomShape 3"/>
          <p:cNvSpPr/>
          <p:nvPr/>
        </p:nvSpPr>
        <p:spPr>
          <a:xfrm>
            <a:off x="640080" y="4015440"/>
            <a:ext cx="7862760" cy="2460758"/>
          </a:xfrm>
          <a:prstGeom prst="rect">
            <a:avLst/>
          </a:prstGeom>
          <a:ln w="57240">
            <a:round/>
          </a:ln>
        </p:spPr>
        <p:style>
          <a:lnRef idx="2">
            <a:schemeClr val="accent4"/>
          </a:lnRef>
          <a:fillRef idx="1">
            <a:schemeClr val="lt1"/>
          </a:fillRef>
          <a:effectRef idx="0">
            <a:schemeClr val="accent4"/>
          </a:effectRef>
          <a:fontRef idx="minor"/>
        </p:style>
        <p:txBody>
          <a:bodyPr lIns="90000" tIns="45000" rIns="90000" bIns="45000">
            <a:spAutoFit/>
          </a:bodyPr>
          <a:lstStyle/>
          <a:p>
            <a:pPr>
              <a:lnSpc>
                <a:spcPct val="100000"/>
              </a:lnSpc>
            </a:pPr>
            <a:r>
              <a:rPr lang="en-US" sz="2200" b="1" strike="noStrike" spc="-1" dirty="0" smtClean="0">
                <a:solidFill>
                  <a:srgbClr val="006666"/>
                </a:solidFill>
                <a:latin typeface="Gill Sans MT" panose="020B0502020104020203" pitchFamily="34" charset="0"/>
                <a:ea typeface="DejaVu Sans"/>
              </a:rPr>
              <a:t>GWAS </a:t>
            </a:r>
            <a:r>
              <a:rPr lang="en-US" sz="2200" b="1" strike="noStrike" spc="-1" dirty="0">
                <a:solidFill>
                  <a:srgbClr val="006666"/>
                </a:solidFill>
                <a:latin typeface="Gill Sans MT" panose="020B0502020104020203" pitchFamily="34" charset="0"/>
                <a:ea typeface="DejaVu Sans"/>
              </a:rPr>
              <a:t>data</a:t>
            </a:r>
            <a:r>
              <a:rPr lang="en-US" sz="2200" b="0" strike="noStrike" spc="-1" dirty="0">
                <a:solidFill>
                  <a:srgbClr val="006666"/>
                </a:solidFill>
                <a:latin typeface="Gill Sans MT" panose="020B0502020104020203" pitchFamily="34" charset="0"/>
                <a:ea typeface="DejaVu Sans"/>
              </a:rPr>
              <a:t>:</a:t>
            </a:r>
            <a:endParaRPr lang="en-US" sz="2200" b="0" strike="noStrike" spc="-1" dirty="0">
              <a:latin typeface="Gill Sans MT" panose="020B0502020104020203" pitchFamily="34" charset="0"/>
            </a:endParaRPr>
          </a:p>
          <a:p>
            <a:pPr marL="343080" indent="-342720">
              <a:lnSpc>
                <a:spcPct val="100000"/>
              </a:lnSpc>
              <a:buClr>
                <a:srgbClr val="006666"/>
              </a:buClr>
              <a:buFont typeface="Arial"/>
              <a:buChar char="•"/>
            </a:pPr>
            <a:r>
              <a:rPr lang="en-US" sz="2200" b="0" strike="noStrike" spc="-1" dirty="0" smtClean="0">
                <a:solidFill>
                  <a:srgbClr val="006666"/>
                </a:solidFill>
                <a:latin typeface="Gill Sans MT" panose="020B0502020104020203" pitchFamily="34" charset="0"/>
                <a:ea typeface="DejaVu Sans"/>
              </a:rPr>
              <a:t>11 gene sets derived from multiple GWAS studies</a:t>
            </a:r>
          </a:p>
          <a:p>
            <a:pPr marL="800280" lvl="2" indent="-342720">
              <a:buClr>
                <a:srgbClr val="006666"/>
              </a:buClr>
              <a:buFont typeface="Arial"/>
              <a:buChar char="•"/>
            </a:pPr>
            <a:r>
              <a:rPr lang="en-US" sz="2200" spc="-1" dirty="0" smtClean="0">
                <a:solidFill>
                  <a:srgbClr val="006666"/>
                </a:solidFill>
                <a:latin typeface="Gill Sans MT" panose="020B0502020104020203" pitchFamily="34" charset="0"/>
                <a:ea typeface="DejaVu Sans"/>
              </a:rPr>
              <a:t>9 </a:t>
            </a:r>
            <a:r>
              <a:rPr lang="en-US" sz="2200" spc="-1" dirty="0">
                <a:solidFill>
                  <a:srgbClr val="006666"/>
                </a:solidFill>
                <a:latin typeface="Gill Sans MT" panose="020B0502020104020203" pitchFamily="34" charset="0"/>
                <a:ea typeface="DejaVu Sans"/>
              </a:rPr>
              <a:t>gene sets </a:t>
            </a:r>
            <a:r>
              <a:rPr lang="en-US" sz="2200" spc="-1" dirty="0" smtClean="0">
                <a:solidFill>
                  <a:srgbClr val="006666"/>
                </a:solidFill>
                <a:latin typeface="Gill Sans MT" panose="020B0502020104020203" pitchFamily="34" charset="0"/>
                <a:ea typeface="DejaVu Sans"/>
              </a:rPr>
              <a:t>are </a:t>
            </a:r>
            <a:r>
              <a:rPr lang="en-US" sz="2200" spc="-1" dirty="0">
                <a:solidFill>
                  <a:srgbClr val="006666"/>
                </a:solidFill>
                <a:latin typeface="Gill Sans MT" panose="020B0502020104020203" pitchFamily="34" charset="0"/>
                <a:ea typeface="DejaVu Sans"/>
              </a:rPr>
              <a:t>associated with a </a:t>
            </a:r>
            <a:r>
              <a:rPr lang="en-US" sz="2200" spc="-1" dirty="0" smtClean="0">
                <a:solidFill>
                  <a:srgbClr val="006666"/>
                </a:solidFill>
                <a:latin typeface="Gill Sans MT" panose="020B0502020104020203" pitchFamily="34" charset="0"/>
                <a:ea typeface="DejaVu Sans"/>
              </a:rPr>
              <a:t>disease</a:t>
            </a:r>
          </a:p>
          <a:p>
            <a:pPr marL="800280" lvl="2" indent="-342720">
              <a:buClr>
                <a:srgbClr val="006666"/>
              </a:buClr>
              <a:buFont typeface="Arial"/>
              <a:buChar char="•"/>
            </a:pPr>
            <a:r>
              <a:rPr lang="en-US" sz="2200" spc="-1" dirty="0" smtClean="0">
                <a:solidFill>
                  <a:srgbClr val="006666"/>
                </a:solidFill>
                <a:latin typeface="Gill Sans MT" panose="020B0502020104020203" pitchFamily="34" charset="0"/>
                <a:ea typeface="DejaVu Sans"/>
              </a:rPr>
              <a:t>2 </a:t>
            </a:r>
            <a:r>
              <a:rPr lang="en-US" sz="2200" spc="-1" dirty="0">
                <a:solidFill>
                  <a:srgbClr val="006666"/>
                </a:solidFill>
                <a:latin typeface="Gill Sans MT" panose="020B0502020104020203" pitchFamily="34" charset="0"/>
                <a:ea typeface="DejaVu Sans"/>
              </a:rPr>
              <a:t>gene sets </a:t>
            </a:r>
            <a:r>
              <a:rPr lang="en-US" sz="2200" spc="-1" dirty="0" smtClean="0">
                <a:solidFill>
                  <a:srgbClr val="006666"/>
                </a:solidFill>
                <a:latin typeface="Gill Sans MT" panose="020B0502020104020203" pitchFamily="34" charset="0"/>
                <a:ea typeface="DejaVu Sans"/>
              </a:rPr>
              <a:t>are </a:t>
            </a:r>
            <a:r>
              <a:rPr lang="en-US" sz="2200" spc="-1" dirty="0">
                <a:solidFill>
                  <a:srgbClr val="006666"/>
                </a:solidFill>
                <a:latin typeface="Gill Sans MT" panose="020B0502020104020203" pitchFamily="34" charset="0"/>
                <a:ea typeface="DejaVu Sans"/>
              </a:rPr>
              <a:t>associated with a complex </a:t>
            </a:r>
            <a:r>
              <a:rPr lang="en-US" sz="2200" spc="-1" dirty="0" smtClean="0">
                <a:solidFill>
                  <a:srgbClr val="006666"/>
                </a:solidFill>
                <a:latin typeface="Gill Sans MT" panose="020B0502020104020203" pitchFamily="34" charset="0"/>
                <a:ea typeface="DejaVu Sans"/>
              </a:rPr>
              <a:t>trait</a:t>
            </a:r>
          </a:p>
          <a:p>
            <a:pPr marL="343080" lvl="1" indent="-342720">
              <a:buClr>
                <a:srgbClr val="006666"/>
              </a:buClr>
              <a:buFont typeface="Arial"/>
              <a:buChar char="•"/>
            </a:pPr>
            <a:r>
              <a:rPr lang="en-US" sz="2200" spc="-1" dirty="0" smtClean="0">
                <a:solidFill>
                  <a:srgbClr val="006666"/>
                </a:solidFill>
                <a:latin typeface="Gill Sans MT" panose="020B0502020104020203" pitchFamily="34" charset="0"/>
                <a:ea typeface="DejaVu Sans"/>
              </a:rPr>
              <a:t>Binary scores as input for network propagation</a:t>
            </a:r>
            <a:endParaRPr lang="en-US" sz="2200" spc="-1" dirty="0">
              <a:solidFill>
                <a:srgbClr val="006666"/>
              </a:solidFill>
              <a:latin typeface="Gill Sans MT" panose="020B0502020104020203" pitchFamily="34" charset="0"/>
              <a:ea typeface="DejaVu Sans"/>
            </a:endParaRPr>
          </a:p>
          <a:p>
            <a:pPr>
              <a:lnSpc>
                <a:spcPct val="100000"/>
              </a:lnSpc>
            </a:pPr>
            <a:endParaRPr lang="en-US" sz="2200" b="0" strike="noStrike" spc="-1" dirty="0">
              <a:latin typeface="Gill Sans MT" panose="020B0502020104020203" pitchFamily="34" charset="0"/>
            </a:endParaRPr>
          </a:p>
          <a:p>
            <a:pPr>
              <a:lnSpc>
                <a:spcPct val="100000"/>
              </a:lnSpc>
            </a:pPr>
            <a:endParaRPr lang="en-US" sz="2200" b="0" strike="noStrike" spc="-1" dirty="0">
              <a:latin typeface="Gill Sans MT" panose="020B0502020104020203" pitchFamily="34" charset="0"/>
            </a:endParaRPr>
          </a:p>
        </p:txBody>
      </p:sp>
    </p:spTree>
    <p:extLst>
      <p:ext uri="{BB962C8B-B14F-4D97-AF65-F5344CB8AC3E}">
        <p14:creationId xmlns:p14="http://schemas.microsoft.com/office/powerpoint/2010/main" val="38143465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stomShape 1"/>
          <p:cNvSpPr/>
          <p:nvPr/>
        </p:nvSpPr>
        <p:spPr>
          <a:xfrm>
            <a:off x="640080" y="228600"/>
            <a:ext cx="7862760" cy="521766"/>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2800" spc="-1" dirty="0" smtClean="0">
                <a:solidFill>
                  <a:srgbClr val="FFFFFF"/>
                </a:solidFill>
                <a:latin typeface="Gill Sans MT" panose="020B0502020104020203" pitchFamily="34" charset="0"/>
                <a:ea typeface="DejaVu Sans"/>
              </a:rPr>
              <a:t>Evaluation Using Random Network</a:t>
            </a:r>
            <a:endParaRPr lang="en-US" sz="2800" spc="-1" dirty="0">
              <a:solidFill>
                <a:srgbClr val="FFFFFF"/>
              </a:solidFill>
              <a:latin typeface="Gill Sans MT" panose="020B0502020104020203" pitchFamily="34" charset="0"/>
              <a:ea typeface="DejaVu Sans"/>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52600" y="1143000"/>
            <a:ext cx="5638800" cy="4839718"/>
          </a:xfrm>
          <a:prstGeom prst="rect">
            <a:avLst/>
          </a:prstGeom>
        </p:spPr>
      </p:pic>
      <p:sp>
        <p:nvSpPr>
          <p:cNvPr id="6" name="CustomShape 2"/>
          <p:cNvSpPr/>
          <p:nvPr/>
        </p:nvSpPr>
        <p:spPr>
          <a:xfrm>
            <a:off x="739680" y="6248400"/>
            <a:ext cx="7664640" cy="521766"/>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spAutoFit/>
          </a:bodyPr>
          <a:lstStyle/>
          <a:p>
            <a:r>
              <a:rPr lang="en-US" sz="1400" i="1" dirty="0">
                <a:latin typeface="Gill Sans MT" panose="020B0502020104020203" pitchFamily="34" charset="0"/>
              </a:rPr>
              <a:t>Comparative Analysis of Normalization Methods for Network </a:t>
            </a:r>
            <a:r>
              <a:rPr lang="en-US" sz="1400" i="1" dirty="0" smtClean="0">
                <a:latin typeface="Gill Sans MT" panose="020B0502020104020203" pitchFamily="34" charset="0"/>
              </a:rPr>
              <a:t>Propagation. </a:t>
            </a:r>
            <a:r>
              <a:rPr lang="en-US" sz="1400" i="1" dirty="0" err="1" smtClean="0">
                <a:latin typeface="Gill Sans MT" panose="020B0502020104020203" pitchFamily="34" charset="0"/>
              </a:rPr>
              <a:t>Biran</a:t>
            </a:r>
            <a:r>
              <a:rPr lang="en-US" sz="1400" i="1" dirty="0" smtClean="0">
                <a:latin typeface="Gill Sans MT" panose="020B0502020104020203" pitchFamily="34" charset="0"/>
              </a:rPr>
              <a:t> et al (2019). </a:t>
            </a:r>
            <a:r>
              <a:rPr lang="en-US" sz="1400" i="1" dirty="0">
                <a:latin typeface="Gill Sans MT" panose="020B0502020104020203" pitchFamily="34" charset="0"/>
              </a:rPr>
              <a:t>Front. Genet.</a:t>
            </a:r>
          </a:p>
          <a:p>
            <a:pPr>
              <a:lnSpc>
                <a:spcPct val="100000"/>
              </a:lnSpc>
            </a:pPr>
            <a:endParaRPr lang="en-US" sz="1400" i="1" strike="noStrike" spc="-1" dirty="0">
              <a:latin typeface="Gill Sans MT" panose="020B0502020104020203" pitchFamily="34" charset="0"/>
            </a:endParaRPr>
          </a:p>
        </p:txBody>
      </p:sp>
    </p:spTree>
    <p:extLst>
      <p:ext uri="{BB962C8B-B14F-4D97-AF65-F5344CB8AC3E}">
        <p14:creationId xmlns:p14="http://schemas.microsoft.com/office/powerpoint/2010/main" val="2739164721"/>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984563" y="1143000"/>
            <a:ext cx="3174875" cy="5126712"/>
          </a:xfrm>
          <a:prstGeom prst="rect">
            <a:avLst/>
          </a:prstGeom>
        </p:spPr>
      </p:pic>
      <p:sp>
        <p:nvSpPr>
          <p:cNvPr id="5" name="CustomShape 1"/>
          <p:cNvSpPr/>
          <p:nvPr/>
        </p:nvSpPr>
        <p:spPr>
          <a:xfrm>
            <a:off x="640080" y="228600"/>
            <a:ext cx="7862760" cy="521766"/>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2800" spc="-1" dirty="0" smtClean="0">
                <a:solidFill>
                  <a:srgbClr val="FFFFFF"/>
                </a:solidFill>
                <a:latin typeface="Gill Sans MT" panose="020B0502020104020203" pitchFamily="34" charset="0"/>
                <a:ea typeface="DejaVu Sans"/>
              </a:rPr>
              <a:t>Permutation test</a:t>
            </a:r>
            <a:endParaRPr lang="en-US" sz="2800" spc="-1" dirty="0">
              <a:solidFill>
                <a:srgbClr val="FFFFFF"/>
              </a:solidFill>
              <a:latin typeface="Gill Sans MT" panose="020B0502020104020203" pitchFamily="34" charset="0"/>
              <a:ea typeface="DejaVu Sans"/>
            </a:endParaRPr>
          </a:p>
        </p:txBody>
      </p:sp>
    </p:spTree>
    <p:extLst>
      <p:ext uri="{BB962C8B-B14F-4D97-AF65-F5344CB8AC3E}">
        <p14:creationId xmlns:p14="http://schemas.microsoft.com/office/powerpoint/2010/main" val="187282128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stomShape 1"/>
          <p:cNvSpPr/>
          <p:nvPr/>
        </p:nvSpPr>
        <p:spPr>
          <a:xfrm>
            <a:off x="640260" y="228600"/>
            <a:ext cx="7863120" cy="521766"/>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2800" b="0" strike="noStrike" spc="-1" dirty="0" smtClean="0">
                <a:solidFill>
                  <a:srgbClr val="FFFFFF"/>
                </a:solidFill>
                <a:latin typeface="Calibri" panose="020F0502020204030204" pitchFamily="34" charset="0"/>
                <a:ea typeface="DejaVu Sans"/>
                <a:cs typeface="Calibri" panose="020F0502020204030204" pitchFamily="34" charset="0"/>
              </a:rPr>
              <a:t>Network based modelling</a:t>
            </a:r>
            <a:endParaRPr lang="en-US" sz="2800" b="0" strike="noStrike" spc="-1" dirty="0">
              <a:latin typeface="Calibri" panose="020F0502020204030204" pitchFamily="34" charset="0"/>
              <a:cs typeface="Calibri" panose="020F0502020204030204" pitchFamily="34" charset="0"/>
            </a:endParaRPr>
          </a:p>
        </p:txBody>
      </p:sp>
      <p:sp>
        <p:nvSpPr>
          <p:cNvPr id="15" name="CustomShape 1"/>
          <p:cNvSpPr/>
          <p:nvPr/>
        </p:nvSpPr>
        <p:spPr>
          <a:xfrm>
            <a:off x="838200" y="1644252"/>
            <a:ext cx="731160" cy="1005480"/>
          </a:xfrm>
          <a:prstGeom prst="can">
            <a:avLst>
              <a:gd name="adj" fmla="val 25000"/>
            </a:avLst>
          </a:prstGeom>
          <a:solidFill>
            <a:srgbClr val="FFD320"/>
          </a:solidFill>
          <a:ln>
            <a:solidFill>
              <a:srgbClr val="FFD320"/>
            </a:solidFill>
          </a:ln>
        </p:spPr>
        <p:style>
          <a:lnRef idx="0">
            <a:scrgbClr r="0" g="0" b="0"/>
          </a:lnRef>
          <a:fillRef idx="0">
            <a:scrgbClr r="0" g="0" b="0"/>
          </a:fillRef>
          <a:effectRef idx="0">
            <a:scrgbClr r="0" g="0" b="0"/>
          </a:effectRef>
          <a:fontRef idx="minor"/>
        </p:style>
      </p:sp>
      <p:sp>
        <p:nvSpPr>
          <p:cNvPr id="16" name="CustomShape 2"/>
          <p:cNvSpPr/>
          <p:nvPr/>
        </p:nvSpPr>
        <p:spPr>
          <a:xfrm>
            <a:off x="1919880" y="1987512"/>
            <a:ext cx="1096920" cy="365400"/>
          </a:xfrm>
          <a:custGeom>
            <a:avLst/>
            <a:gdLst/>
            <a:ahLst/>
            <a:cxnLst/>
            <a:rect l="l" t="t" r="r" b="b"/>
            <a:pathLst>
              <a:path w="3050" h="1018">
                <a:moveTo>
                  <a:pt x="0" y="254"/>
                </a:moveTo>
                <a:lnTo>
                  <a:pt x="2286" y="254"/>
                </a:lnTo>
                <a:lnTo>
                  <a:pt x="2286" y="0"/>
                </a:lnTo>
                <a:lnTo>
                  <a:pt x="3049" y="508"/>
                </a:lnTo>
                <a:lnTo>
                  <a:pt x="2286" y="1017"/>
                </a:lnTo>
                <a:lnTo>
                  <a:pt x="2286" y="762"/>
                </a:lnTo>
                <a:lnTo>
                  <a:pt x="0" y="762"/>
                </a:lnTo>
                <a:lnTo>
                  <a:pt x="0" y="254"/>
                </a:lnTo>
              </a:path>
            </a:pathLst>
          </a:custGeom>
          <a:solidFill>
            <a:srgbClr val="006D65"/>
          </a:solidFill>
          <a:ln>
            <a:solidFill>
              <a:srgbClr val="99D8C9"/>
            </a:solidFill>
          </a:ln>
        </p:spPr>
        <p:style>
          <a:lnRef idx="0">
            <a:scrgbClr r="0" g="0" b="0"/>
          </a:lnRef>
          <a:fillRef idx="0">
            <a:scrgbClr r="0" g="0" b="0"/>
          </a:fillRef>
          <a:effectRef idx="0">
            <a:scrgbClr r="0" g="0" b="0"/>
          </a:effectRef>
          <a:fontRef idx="minor"/>
        </p:style>
      </p:sp>
      <p:pic>
        <p:nvPicPr>
          <p:cNvPr id="17" name="Picture 16"/>
          <p:cNvPicPr/>
          <p:nvPr/>
        </p:nvPicPr>
        <p:blipFill>
          <a:blip r:embed="rId2"/>
          <a:stretch/>
        </p:blipFill>
        <p:spPr>
          <a:xfrm>
            <a:off x="3276600" y="1293912"/>
            <a:ext cx="1752240" cy="1752600"/>
          </a:xfrm>
          <a:prstGeom prst="rect">
            <a:avLst/>
          </a:prstGeom>
          <a:ln>
            <a:noFill/>
          </a:ln>
        </p:spPr>
      </p:pic>
      <p:sp>
        <p:nvSpPr>
          <p:cNvPr id="18" name="CustomShape 3"/>
          <p:cNvSpPr/>
          <p:nvPr/>
        </p:nvSpPr>
        <p:spPr>
          <a:xfrm>
            <a:off x="1082235" y="4418112"/>
            <a:ext cx="558360" cy="786600"/>
          </a:xfrm>
          <a:prstGeom prst="flowChartMultidocument">
            <a:avLst/>
          </a:prstGeom>
          <a:solidFill>
            <a:srgbClr val="0066CC"/>
          </a:solidFill>
          <a:ln>
            <a:solidFill>
              <a:srgbClr val="66CCFF"/>
            </a:solidFill>
          </a:ln>
        </p:spPr>
        <p:style>
          <a:lnRef idx="0">
            <a:scrgbClr r="0" g="0" b="0"/>
          </a:lnRef>
          <a:fillRef idx="0">
            <a:scrgbClr r="0" g="0" b="0"/>
          </a:fillRef>
          <a:effectRef idx="0">
            <a:scrgbClr r="0" g="0" b="0"/>
          </a:effectRef>
          <a:fontRef idx="minor"/>
        </p:style>
      </p:sp>
      <p:sp>
        <p:nvSpPr>
          <p:cNvPr id="19" name="CustomShape 4"/>
          <p:cNvSpPr/>
          <p:nvPr/>
        </p:nvSpPr>
        <p:spPr>
          <a:xfrm>
            <a:off x="1901295" y="5124492"/>
            <a:ext cx="1096920" cy="365400"/>
          </a:xfrm>
          <a:custGeom>
            <a:avLst/>
            <a:gdLst/>
            <a:ahLst/>
            <a:cxnLst/>
            <a:rect l="l" t="t" r="r" b="b"/>
            <a:pathLst>
              <a:path w="3050" h="1018">
                <a:moveTo>
                  <a:pt x="0" y="254"/>
                </a:moveTo>
                <a:lnTo>
                  <a:pt x="2286" y="254"/>
                </a:lnTo>
                <a:lnTo>
                  <a:pt x="2286" y="0"/>
                </a:lnTo>
                <a:lnTo>
                  <a:pt x="3049" y="508"/>
                </a:lnTo>
                <a:lnTo>
                  <a:pt x="2286" y="1017"/>
                </a:lnTo>
                <a:lnTo>
                  <a:pt x="2286" y="762"/>
                </a:lnTo>
                <a:lnTo>
                  <a:pt x="0" y="762"/>
                </a:lnTo>
                <a:lnTo>
                  <a:pt x="0" y="254"/>
                </a:lnTo>
              </a:path>
            </a:pathLst>
          </a:custGeom>
          <a:solidFill>
            <a:srgbClr val="006D65"/>
          </a:solidFill>
          <a:ln>
            <a:solidFill>
              <a:srgbClr val="99D8C9"/>
            </a:solidFill>
          </a:ln>
        </p:spPr>
        <p:style>
          <a:lnRef idx="0">
            <a:scrgbClr r="0" g="0" b="0"/>
          </a:lnRef>
          <a:fillRef idx="0">
            <a:scrgbClr r="0" g="0" b="0"/>
          </a:fillRef>
          <a:effectRef idx="0">
            <a:scrgbClr r="0" g="0" b="0"/>
          </a:effectRef>
          <a:fontRef idx="minor"/>
        </p:style>
      </p:sp>
      <p:sp>
        <p:nvSpPr>
          <p:cNvPr id="20" name="CustomShape 7"/>
          <p:cNvSpPr/>
          <p:nvPr/>
        </p:nvSpPr>
        <p:spPr>
          <a:xfrm>
            <a:off x="3939720" y="3275112"/>
            <a:ext cx="548280" cy="548280"/>
          </a:xfrm>
          <a:custGeom>
            <a:avLst/>
            <a:gdLst/>
            <a:ahLst/>
            <a:cxnLst/>
            <a:rect l="l" t="t" r="r" b="b"/>
            <a:pathLst>
              <a:path w="1525" h="1525">
                <a:moveTo>
                  <a:pt x="381" y="0"/>
                </a:moveTo>
                <a:lnTo>
                  <a:pt x="1143" y="0"/>
                </a:lnTo>
                <a:lnTo>
                  <a:pt x="1143" y="381"/>
                </a:lnTo>
                <a:lnTo>
                  <a:pt x="1524" y="381"/>
                </a:lnTo>
                <a:lnTo>
                  <a:pt x="1524" y="1143"/>
                </a:lnTo>
                <a:lnTo>
                  <a:pt x="1143" y="1143"/>
                </a:lnTo>
                <a:lnTo>
                  <a:pt x="1143" y="1524"/>
                </a:lnTo>
                <a:lnTo>
                  <a:pt x="381" y="1524"/>
                </a:lnTo>
                <a:lnTo>
                  <a:pt x="381" y="1143"/>
                </a:lnTo>
                <a:lnTo>
                  <a:pt x="0" y="1143"/>
                </a:lnTo>
                <a:lnTo>
                  <a:pt x="0" y="381"/>
                </a:lnTo>
                <a:lnTo>
                  <a:pt x="381" y="381"/>
                </a:lnTo>
                <a:lnTo>
                  <a:pt x="381" y="0"/>
                </a:lnTo>
              </a:path>
            </a:pathLst>
          </a:custGeom>
          <a:solidFill>
            <a:srgbClr val="006D65"/>
          </a:solidFill>
          <a:ln>
            <a:solidFill>
              <a:srgbClr val="99D8C9"/>
            </a:solidFill>
          </a:ln>
        </p:spPr>
        <p:style>
          <a:lnRef idx="0">
            <a:scrgbClr r="0" g="0" b="0"/>
          </a:lnRef>
          <a:fillRef idx="0">
            <a:scrgbClr r="0" g="0" b="0"/>
          </a:fillRef>
          <a:effectRef idx="0">
            <a:scrgbClr r="0" g="0" b="0"/>
          </a:effectRef>
          <a:fontRef idx="minor"/>
        </p:style>
      </p:sp>
      <p:sp>
        <p:nvSpPr>
          <p:cNvPr id="21" name="CustomShape 8"/>
          <p:cNvSpPr/>
          <p:nvPr/>
        </p:nvSpPr>
        <p:spPr>
          <a:xfrm>
            <a:off x="5357100" y="3255672"/>
            <a:ext cx="1203480" cy="548280"/>
          </a:xfrm>
          <a:custGeom>
            <a:avLst/>
            <a:gdLst/>
            <a:ahLst/>
            <a:cxnLst/>
            <a:rect l="l" t="t" r="r" b="b"/>
            <a:pathLst>
              <a:path w="3346" h="1525">
                <a:moveTo>
                  <a:pt x="0" y="381"/>
                </a:moveTo>
                <a:lnTo>
                  <a:pt x="2508" y="381"/>
                </a:lnTo>
                <a:lnTo>
                  <a:pt x="2508" y="0"/>
                </a:lnTo>
                <a:lnTo>
                  <a:pt x="3345" y="762"/>
                </a:lnTo>
                <a:lnTo>
                  <a:pt x="2508" y="1524"/>
                </a:lnTo>
                <a:lnTo>
                  <a:pt x="2508" y="1143"/>
                </a:lnTo>
                <a:lnTo>
                  <a:pt x="0" y="1143"/>
                </a:lnTo>
                <a:lnTo>
                  <a:pt x="418" y="762"/>
                </a:lnTo>
                <a:lnTo>
                  <a:pt x="0" y="381"/>
                </a:lnTo>
              </a:path>
            </a:pathLst>
          </a:custGeom>
          <a:solidFill>
            <a:srgbClr val="006666"/>
          </a:solidFill>
          <a:ln>
            <a:solidFill>
              <a:srgbClr val="99D8C9"/>
            </a:solidFill>
          </a:ln>
        </p:spPr>
        <p:style>
          <a:lnRef idx="0">
            <a:scrgbClr r="0" g="0" b="0"/>
          </a:lnRef>
          <a:fillRef idx="0">
            <a:scrgbClr r="0" g="0" b="0"/>
          </a:fillRef>
          <a:effectRef idx="0">
            <a:scrgbClr r="0" g="0" b="0"/>
          </a:effectRef>
          <a:fontRef idx="minor"/>
        </p:style>
      </p:sp>
      <p:sp>
        <p:nvSpPr>
          <p:cNvPr id="22" name="CustomShape 10"/>
          <p:cNvSpPr/>
          <p:nvPr/>
        </p:nvSpPr>
        <p:spPr>
          <a:xfrm>
            <a:off x="825735" y="4692072"/>
            <a:ext cx="558360" cy="786600"/>
          </a:xfrm>
          <a:prstGeom prst="flowChartMultidocument">
            <a:avLst/>
          </a:prstGeom>
          <a:solidFill>
            <a:srgbClr val="00B050"/>
          </a:solidFill>
          <a:ln>
            <a:solidFill>
              <a:srgbClr val="92D050"/>
            </a:solidFill>
          </a:ln>
        </p:spPr>
        <p:style>
          <a:lnRef idx="0">
            <a:scrgbClr r="0" g="0" b="0"/>
          </a:lnRef>
          <a:fillRef idx="0">
            <a:scrgbClr r="0" g="0" b="0"/>
          </a:fillRef>
          <a:effectRef idx="0">
            <a:scrgbClr r="0" g="0" b="0"/>
          </a:effectRef>
          <a:fontRef idx="minor"/>
        </p:style>
      </p:sp>
      <p:sp>
        <p:nvSpPr>
          <p:cNvPr id="28" name="CustomShape 11"/>
          <p:cNvSpPr/>
          <p:nvPr/>
        </p:nvSpPr>
        <p:spPr>
          <a:xfrm>
            <a:off x="546555" y="4951272"/>
            <a:ext cx="558360" cy="786600"/>
          </a:xfrm>
          <a:prstGeom prst="flowChartMultidocument">
            <a:avLst/>
          </a:prstGeom>
          <a:solidFill>
            <a:srgbClr val="FF9900"/>
          </a:solidFill>
          <a:ln>
            <a:solidFill>
              <a:srgbClr val="FFCC00"/>
            </a:solidFill>
          </a:ln>
        </p:spPr>
        <p:style>
          <a:lnRef idx="0">
            <a:scrgbClr r="0" g="0" b="0"/>
          </a:lnRef>
          <a:fillRef idx="0">
            <a:scrgbClr r="0" g="0" b="0"/>
          </a:fillRef>
          <a:effectRef idx="0">
            <a:scrgbClr r="0" g="0" b="0"/>
          </a:effectRef>
          <a:fontRef idx="minor"/>
        </p:style>
      </p:sp>
      <p:pic>
        <p:nvPicPr>
          <p:cNvPr id="32" name="Picture 2"/>
          <p:cNvPicPr/>
          <p:nvPr/>
        </p:nvPicPr>
        <p:blipFill rotWithShape="1">
          <a:blip r:embed="rId3"/>
          <a:srcRect l="24706"/>
          <a:stretch/>
        </p:blipFill>
        <p:spPr>
          <a:xfrm>
            <a:off x="6858000" y="2641932"/>
            <a:ext cx="2179320" cy="1775760"/>
          </a:xfrm>
          <a:prstGeom prst="rect">
            <a:avLst/>
          </a:prstGeom>
          <a:ln>
            <a:noFill/>
          </a:ln>
        </p:spPr>
      </p:pic>
      <mc:AlternateContent xmlns:mc="http://schemas.openxmlformats.org/markup-compatibility/2006" xmlns:a14="http://schemas.microsoft.com/office/drawing/2010/main">
        <mc:Choice Requires="a14">
          <p:sp>
            <p:nvSpPr>
              <p:cNvPr id="33" name="TextBox 32"/>
              <p:cNvSpPr txBox="1"/>
              <p:nvPr/>
            </p:nvSpPr>
            <p:spPr>
              <a:xfrm>
                <a:off x="3606482" y="4465823"/>
                <a:ext cx="1214756" cy="147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ctrlPr>
                            <a:rPr lang="en-US" sz="3200" i="1" smtClean="0">
                              <a:latin typeface="Cambria Math" panose="02040503050406030204" pitchFamily="18" charset="0"/>
                            </a:rPr>
                          </m:ctrlPr>
                        </m:dPr>
                        <m:e>
                          <m:m>
                            <m:mPr>
                              <m:mcs>
                                <m:mc>
                                  <m:mcPr>
                                    <m:count m:val="1"/>
                                    <m:mcJc m:val="center"/>
                                  </m:mcPr>
                                </m:mc>
                              </m:mcs>
                              <m:ctrlPr>
                                <a:rPr lang="en-US" sz="3200" i="1">
                                  <a:latin typeface="Cambria Math" panose="02040503050406030204" pitchFamily="18" charset="0"/>
                                </a:rPr>
                              </m:ctrlPr>
                            </m:mPr>
                            <m:mr>
                              <m:e>
                                <m:sSub>
                                  <m:sSubPr>
                                    <m:ctrlPr>
                                      <a:rPr lang="en-US" sz="3200" i="1">
                                        <a:latin typeface="Cambria Math" panose="02040503050406030204" pitchFamily="18" charset="0"/>
                                      </a:rPr>
                                    </m:ctrlPr>
                                  </m:sSubPr>
                                  <m:e>
                                    <m:r>
                                      <a:rPr lang="en-US" sz="3200" i="1">
                                        <a:latin typeface="Cambria Math"/>
                                      </a:rPr>
                                      <m:t>𝑆</m:t>
                                    </m:r>
                                  </m:e>
                                  <m:sub>
                                    <m:r>
                                      <a:rPr lang="en-US" sz="3200" i="1">
                                        <a:latin typeface="Cambria Math"/>
                                      </a:rPr>
                                      <m:t>1</m:t>
                                    </m:r>
                                  </m:sub>
                                </m:sSub>
                              </m:e>
                            </m:mr>
                            <m:mr>
                              <m:e>
                                <m:r>
                                  <a:rPr lang="en-US" sz="3200" i="1">
                                    <a:latin typeface="Cambria Math"/>
                                  </a:rPr>
                                  <m:t>⋮</m:t>
                                </m:r>
                              </m:e>
                            </m:mr>
                            <m:mr>
                              <m:e>
                                <m:sSub>
                                  <m:sSubPr>
                                    <m:ctrlPr>
                                      <a:rPr lang="en-US" sz="3200" i="1">
                                        <a:latin typeface="Cambria Math" panose="02040503050406030204" pitchFamily="18" charset="0"/>
                                      </a:rPr>
                                    </m:ctrlPr>
                                  </m:sSubPr>
                                  <m:e>
                                    <m:r>
                                      <a:rPr lang="en-US" sz="3200" i="1">
                                        <a:latin typeface="Cambria Math"/>
                                      </a:rPr>
                                      <m:t>𝑆</m:t>
                                    </m:r>
                                  </m:e>
                                  <m:sub>
                                    <m:r>
                                      <a:rPr lang="en-US" sz="3200" i="1">
                                        <a:latin typeface="Cambria Math"/>
                                      </a:rPr>
                                      <m:t>𝑛</m:t>
                                    </m:r>
                                  </m:sub>
                                </m:sSub>
                              </m:e>
                            </m:mr>
                          </m:m>
                        </m:e>
                      </m:d>
                    </m:oMath>
                  </m:oMathPara>
                </a14:m>
                <a:endParaRPr lang="en-US" sz="3200" dirty="0"/>
              </a:p>
            </p:txBody>
          </p:sp>
        </mc:Choice>
        <mc:Fallback xmlns="">
          <p:sp>
            <p:nvSpPr>
              <p:cNvPr id="33" name="TextBox 32"/>
              <p:cNvSpPr txBox="1">
                <a:spLocks noRot="1" noChangeAspect="1" noMove="1" noResize="1" noEditPoints="1" noAdjustHandles="1" noChangeArrowheads="1" noChangeShapeType="1" noTextEdit="1"/>
              </p:cNvSpPr>
              <p:nvPr/>
            </p:nvSpPr>
            <p:spPr>
              <a:xfrm>
                <a:off x="3606482" y="4465823"/>
                <a:ext cx="1214756" cy="1477777"/>
              </a:xfrm>
              <a:prstGeom prst="rect">
                <a:avLst/>
              </a:prstGeom>
              <a:blipFill rotWithShape="1">
                <a:blip r:embed="rId4"/>
                <a:stretch>
                  <a:fillRect/>
                </a:stretch>
              </a:blipFill>
            </p:spPr>
            <p:txBody>
              <a:bodyPr/>
              <a:lstStyle/>
              <a:p>
                <a:r>
                  <a:rPr lang="en-US">
                    <a:noFill/>
                  </a:rPr>
                  <a:t> </a:t>
                </a:r>
              </a:p>
            </p:txBody>
          </p:sp>
        </mc:Fallback>
      </mc:AlternateContent>
      <p:pic>
        <p:nvPicPr>
          <p:cNvPr id="25" name="Picture 3" descr="\\project\hfa_work\barel\Toxicogenomics\Frontiers_toxicogenomics_paper\cpdb-logo.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1780" y="1020338"/>
            <a:ext cx="1524000" cy="573974"/>
          </a:xfrm>
          <a:prstGeom prst="rect">
            <a:avLst/>
          </a:prstGeom>
          <a:noFill/>
          <a:extLst>
            <a:ext uri="{909E8E84-426E-40DD-AFC4-6F175D3DCCD1}">
              <a14:hiddenFill xmlns:a14="http://schemas.microsoft.com/office/drawing/2010/main">
                <a:solidFill>
                  <a:srgbClr val="FFFFFF"/>
                </a:solidFill>
              </a14:hiddenFill>
            </a:ext>
          </a:extLst>
        </p:spPr>
      </p:pic>
      <p:sp>
        <p:nvSpPr>
          <p:cNvPr id="26" name="Rounded Rectangle 25"/>
          <p:cNvSpPr/>
          <p:nvPr/>
        </p:nvSpPr>
        <p:spPr>
          <a:xfrm>
            <a:off x="3276600" y="4417692"/>
            <a:ext cx="1843680" cy="1754508"/>
          </a:xfrm>
          <a:prstGeom prst="roundRect">
            <a:avLst/>
          </a:prstGeom>
          <a:noFill/>
          <a:ln w="571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CustomShape 12"/>
          <p:cNvSpPr/>
          <p:nvPr/>
        </p:nvSpPr>
        <p:spPr>
          <a:xfrm>
            <a:off x="6979920" y="1408422"/>
            <a:ext cx="2011680" cy="10714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US" sz="2400" b="1" strike="noStrike" spc="-1" dirty="0">
                <a:solidFill>
                  <a:schemeClr val="accent5"/>
                </a:solidFill>
                <a:latin typeface="Calibri" panose="020F0502020204030204" pitchFamily="34" charset="0"/>
                <a:cs typeface="Calibri" panose="020F0502020204030204" pitchFamily="34" charset="0"/>
              </a:rPr>
              <a:t>Network Propagation</a:t>
            </a:r>
          </a:p>
        </p:txBody>
      </p:sp>
    </p:spTree>
    <p:extLst>
      <p:ext uri="{BB962C8B-B14F-4D97-AF65-F5344CB8AC3E}">
        <p14:creationId xmlns:p14="http://schemas.microsoft.com/office/powerpoint/2010/main" val="15317256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stomShape 1"/>
          <p:cNvSpPr/>
          <p:nvPr/>
        </p:nvSpPr>
        <p:spPr>
          <a:xfrm>
            <a:off x="640080" y="228600"/>
            <a:ext cx="7862760" cy="521766"/>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2800" spc="-1" dirty="0" smtClean="0">
                <a:solidFill>
                  <a:srgbClr val="FFFFFF"/>
                </a:solidFill>
                <a:latin typeface="Gill Sans MT" panose="020B0502020104020203" pitchFamily="34" charset="0"/>
                <a:ea typeface="DejaVu Sans"/>
              </a:rPr>
              <a:t>Cross Validations</a:t>
            </a:r>
            <a:endParaRPr lang="en-US" sz="2800" spc="-1" dirty="0">
              <a:solidFill>
                <a:srgbClr val="FFFFFF"/>
              </a:solidFill>
              <a:latin typeface="Gill Sans MT" panose="020B0502020104020203" pitchFamily="34" charset="0"/>
              <a:ea typeface="DejaVu Sans"/>
            </a:endParaRP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99960" y="1066800"/>
            <a:ext cx="1143000" cy="1143000"/>
          </a:xfrm>
          <a:prstGeom prst="rect">
            <a:avLst/>
          </a:prstGeom>
        </p:spPr>
      </p:pic>
      <p:graphicFrame>
        <p:nvGraphicFramePr>
          <p:cNvPr id="12" name="Table 11"/>
          <p:cNvGraphicFramePr>
            <a:graphicFrameLocks noGrp="1"/>
          </p:cNvGraphicFramePr>
          <p:nvPr>
            <p:extLst>
              <p:ext uri="{D42A27DB-BD31-4B8C-83A1-F6EECF244321}">
                <p14:modId xmlns:p14="http://schemas.microsoft.com/office/powerpoint/2010/main" val="2314636993"/>
              </p:ext>
            </p:extLst>
          </p:nvPr>
        </p:nvGraphicFramePr>
        <p:xfrm>
          <a:off x="1371600" y="1143000"/>
          <a:ext cx="656306" cy="1854200"/>
        </p:xfrm>
        <a:graphic>
          <a:graphicData uri="http://schemas.openxmlformats.org/drawingml/2006/table">
            <a:tbl>
              <a:tblPr firstRow="1" bandRow="1">
                <a:tableStyleId>{5C22544A-7EE6-4342-B048-85BDC9FD1C3A}</a:tableStyleId>
              </a:tblPr>
              <a:tblGrid>
                <a:gridCol w="656306">
                  <a:extLst>
                    <a:ext uri="{9D8B030D-6E8A-4147-A177-3AD203B41FA5}">
                      <a16:colId xmlns:a16="http://schemas.microsoft.com/office/drawing/2014/main" xmlns="" val="4067657798"/>
                    </a:ext>
                  </a:extLst>
                </a:gridCol>
              </a:tblGrid>
              <a:tr h="370840">
                <a:tc>
                  <a:txBody>
                    <a:bodyPr/>
                    <a:lstStyle/>
                    <a:p>
                      <a:r>
                        <a:rPr lang="en-US" sz="1200" dirty="0" smtClean="0">
                          <a:latin typeface="Gill Sans MT" panose="020B0502020104020203" pitchFamily="34" charset="0"/>
                        </a:rPr>
                        <a:t>Train</a:t>
                      </a:r>
                      <a:endParaRPr lang="en-US" sz="1200" dirty="0">
                        <a:latin typeface="Gill Sans MT" panose="020B0502020104020203" pitchFamily="34" charset="0"/>
                      </a:endParaRPr>
                    </a:p>
                  </a:txBody>
                  <a:tcPr/>
                </a:tc>
                <a:extLst>
                  <a:ext uri="{0D108BD9-81ED-4DB2-BD59-A6C34878D82A}">
                    <a16:rowId xmlns:a16="http://schemas.microsoft.com/office/drawing/2014/main" xmlns="" val="3901862757"/>
                  </a:ext>
                </a:extLst>
              </a:tr>
              <a:tr h="370840">
                <a:tc>
                  <a:txBody>
                    <a:bodyPr/>
                    <a:lstStyle/>
                    <a:p>
                      <a:r>
                        <a:rPr lang="en-US" sz="1200" dirty="0" smtClean="0">
                          <a:latin typeface="Gill Sans MT" panose="020B0502020104020203" pitchFamily="34" charset="0"/>
                        </a:rPr>
                        <a:t>G1</a:t>
                      </a:r>
                      <a:endParaRPr lang="en-US" sz="1200" dirty="0">
                        <a:latin typeface="Gill Sans MT" panose="020B0502020104020203" pitchFamily="34" charset="0"/>
                      </a:endParaRPr>
                    </a:p>
                  </a:txBody>
                  <a:tcPr/>
                </a:tc>
                <a:extLst>
                  <a:ext uri="{0D108BD9-81ED-4DB2-BD59-A6C34878D82A}">
                    <a16:rowId xmlns:a16="http://schemas.microsoft.com/office/drawing/2014/main" xmlns="" val="2768252498"/>
                  </a:ext>
                </a:extLst>
              </a:tr>
              <a:tr h="370840">
                <a:tc>
                  <a:txBody>
                    <a:bodyPr/>
                    <a:lstStyle/>
                    <a:p>
                      <a:r>
                        <a:rPr lang="en-US" sz="1200" dirty="0" smtClean="0">
                          <a:latin typeface="Gill Sans MT" panose="020B0502020104020203" pitchFamily="34" charset="0"/>
                        </a:rPr>
                        <a:t>G2</a:t>
                      </a:r>
                      <a:endParaRPr lang="en-US" sz="1200" dirty="0">
                        <a:latin typeface="Gill Sans MT" panose="020B0502020104020203" pitchFamily="34" charset="0"/>
                      </a:endParaRPr>
                    </a:p>
                  </a:txBody>
                  <a:tcPr/>
                </a:tc>
                <a:extLst>
                  <a:ext uri="{0D108BD9-81ED-4DB2-BD59-A6C34878D82A}">
                    <a16:rowId xmlns:a16="http://schemas.microsoft.com/office/drawing/2014/main" xmlns="" val="3636305028"/>
                  </a:ext>
                </a:extLst>
              </a:tr>
              <a:tr h="370840">
                <a:tc>
                  <a:txBody>
                    <a:bodyPr/>
                    <a:lstStyle/>
                    <a:p>
                      <a:r>
                        <a:rPr lang="en-US" sz="1200" dirty="0" smtClean="0">
                          <a:latin typeface="Gill Sans MT" panose="020B0502020104020203" pitchFamily="34" charset="0"/>
                        </a:rPr>
                        <a:t>…</a:t>
                      </a:r>
                      <a:endParaRPr lang="en-US" sz="1200" dirty="0">
                        <a:latin typeface="Gill Sans MT" panose="020B0502020104020203" pitchFamily="34" charset="0"/>
                      </a:endParaRPr>
                    </a:p>
                  </a:txBody>
                  <a:tcPr/>
                </a:tc>
                <a:extLst>
                  <a:ext uri="{0D108BD9-81ED-4DB2-BD59-A6C34878D82A}">
                    <a16:rowId xmlns:a16="http://schemas.microsoft.com/office/drawing/2014/main" xmlns="" val="2386036561"/>
                  </a:ext>
                </a:extLst>
              </a:tr>
              <a:tr h="370840">
                <a:tc>
                  <a:txBody>
                    <a:bodyPr/>
                    <a:lstStyle/>
                    <a:p>
                      <a:r>
                        <a:rPr lang="en-US" sz="1200" dirty="0" smtClean="0">
                          <a:latin typeface="Gill Sans MT" panose="020B0502020104020203" pitchFamily="34" charset="0"/>
                        </a:rPr>
                        <a:t>G100</a:t>
                      </a:r>
                      <a:endParaRPr lang="en-US" sz="1200" dirty="0">
                        <a:latin typeface="Gill Sans MT" panose="020B0502020104020203" pitchFamily="34" charset="0"/>
                      </a:endParaRPr>
                    </a:p>
                  </a:txBody>
                  <a:tcPr/>
                </a:tc>
                <a:extLst>
                  <a:ext uri="{0D108BD9-81ED-4DB2-BD59-A6C34878D82A}">
                    <a16:rowId xmlns:a16="http://schemas.microsoft.com/office/drawing/2014/main" xmlns="" val="1608760502"/>
                  </a:ext>
                </a:extLst>
              </a:tr>
            </a:tbl>
          </a:graphicData>
        </a:graphic>
      </p:graphicFrame>
      <p:graphicFrame>
        <p:nvGraphicFramePr>
          <p:cNvPr id="13" name="Table 12"/>
          <p:cNvGraphicFramePr>
            <a:graphicFrameLocks noGrp="1"/>
          </p:cNvGraphicFramePr>
          <p:nvPr>
            <p:extLst>
              <p:ext uri="{D42A27DB-BD31-4B8C-83A1-F6EECF244321}">
                <p14:modId xmlns:p14="http://schemas.microsoft.com/office/powerpoint/2010/main" val="641308497"/>
              </p:ext>
            </p:extLst>
          </p:nvPr>
        </p:nvGraphicFramePr>
        <p:xfrm>
          <a:off x="7239000" y="1143000"/>
          <a:ext cx="656306" cy="1854200"/>
        </p:xfrm>
        <a:graphic>
          <a:graphicData uri="http://schemas.openxmlformats.org/drawingml/2006/table">
            <a:tbl>
              <a:tblPr firstRow="1" bandRow="1">
                <a:tableStyleId>{21E4AEA4-8DFA-4A89-87EB-49C32662AFE0}</a:tableStyleId>
              </a:tblPr>
              <a:tblGrid>
                <a:gridCol w="656306">
                  <a:extLst>
                    <a:ext uri="{9D8B030D-6E8A-4147-A177-3AD203B41FA5}">
                      <a16:colId xmlns:a16="http://schemas.microsoft.com/office/drawing/2014/main" xmlns="" val="4067657798"/>
                    </a:ext>
                  </a:extLst>
                </a:gridCol>
              </a:tblGrid>
              <a:tr h="370840">
                <a:tc>
                  <a:txBody>
                    <a:bodyPr/>
                    <a:lstStyle/>
                    <a:p>
                      <a:r>
                        <a:rPr lang="en-US" sz="1200" dirty="0" smtClean="0">
                          <a:latin typeface="Gill Sans MT" panose="020B0502020104020203" pitchFamily="34" charset="0"/>
                        </a:rPr>
                        <a:t>Test</a:t>
                      </a:r>
                      <a:endParaRPr lang="en-US" sz="1200" dirty="0">
                        <a:latin typeface="Gill Sans MT" panose="020B0502020104020203" pitchFamily="34" charset="0"/>
                      </a:endParaRPr>
                    </a:p>
                  </a:txBody>
                  <a:tcPr/>
                </a:tc>
                <a:extLst>
                  <a:ext uri="{0D108BD9-81ED-4DB2-BD59-A6C34878D82A}">
                    <a16:rowId xmlns:a16="http://schemas.microsoft.com/office/drawing/2014/main" xmlns="" val="3901862757"/>
                  </a:ext>
                </a:extLst>
              </a:tr>
              <a:tr h="370840">
                <a:tc>
                  <a:txBody>
                    <a:bodyPr/>
                    <a:lstStyle/>
                    <a:p>
                      <a:r>
                        <a:rPr lang="en-US" sz="1200" dirty="0" smtClean="0">
                          <a:latin typeface="Gill Sans MT" panose="020B0502020104020203" pitchFamily="34" charset="0"/>
                        </a:rPr>
                        <a:t>G1</a:t>
                      </a:r>
                      <a:endParaRPr lang="en-US" sz="1200" dirty="0">
                        <a:latin typeface="Gill Sans MT" panose="020B0502020104020203" pitchFamily="34" charset="0"/>
                      </a:endParaRPr>
                    </a:p>
                  </a:txBody>
                  <a:tcPr/>
                </a:tc>
                <a:extLst>
                  <a:ext uri="{0D108BD9-81ED-4DB2-BD59-A6C34878D82A}">
                    <a16:rowId xmlns:a16="http://schemas.microsoft.com/office/drawing/2014/main" xmlns="" val="2768252498"/>
                  </a:ext>
                </a:extLst>
              </a:tr>
              <a:tr h="370840">
                <a:tc>
                  <a:txBody>
                    <a:bodyPr/>
                    <a:lstStyle/>
                    <a:p>
                      <a:r>
                        <a:rPr lang="en-US" sz="1200" dirty="0" smtClean="0">
                          <a:latin typeface="Gill Sans MT" panose="020B0502020104020203" pitchFamily="34" charset="0"/>
                        </a:rPr>
                        <a:t>G2</a:t>
                      </a:r>
                      <a:endParaRPr lang="en-US" sz="1200" dirty="0">
                        <a:latin typeface="Gill Sans MT" panose="020B0502020104020203" pitchFamily="34" charset="0"/>
                      </a:endParaRPr>
                    </a:p>
                  </a:txBody>
                  <a:tcPr/>
                </a:tc>
                <a:extLst>
                  <a:ext uri="{0D108BD9-81ED-4DB2-BD59-A6C34878D82A}">
                    <a16:rowId xmlns:a16="http://schemas.microsoft.com/office/drawing/2014/main" xmlns="" val="3636305028"/>
                  </a:ext>
                </a:extLst>
              </a:tr>
              <a:tr h="370840">
                <a:tc>
                  <a:txBody>
                    <a:bodyPr/>
                    <a:lstStyle/>
                    <a:p>
                      <a:r>
                        <a:rPr lang="en-US" sz="1200" dirty="0" smtClean="0">
                          <a:latin typeface="Gill Sans MT" panose="020B0502020104020203" pitchFamily="34" charset="0"/>
                        </a:rPr>
                        <a:t>…</a:t>
                      </a:r>
                      <a:endParaRPr lang="en-US" sz="1200" dirty="0">
                        <a:latin typeface="Gill Sans MT" panose="020B0502020104020203" pitchFamily="34" charset="0"/>
                      </a:endParaRPr>
                    </a:p>
                  </a:txBody>
                  <a:tcPr/>
                </a:tc>
                <a:extLst>
                  <a:ext uri="{0D108BD9-81ED-4DB2-BD59-A6C34878D82A}">
                    <a16:rowId xmlns:a16="http://schemas.microsoft.com/office/drawing/2014/main" xmlns="" val="2386036561"/>
                  </a:ext>
                </a:extLst>
              </a:tr>
              <a:tr h="370840">
                <a:tc>
                  <a:txBody>
                    <a:bodyPr/>
                    <a:lstStyle/>
                    <a:p>
                      <a:r>
                        <a:rPr lang="en-US" sz="1200" dirty="0" smtClean="0">
                          <a:latin typeface="Gill Sans MT" panose="020B0502020104020203" pitchFamily="34" charset="0"/>
                        </a:rPr>
                        <a:t>G20</a:t>
                      </a:r>
                      <a:endParaRPr lang="en-US" sz="1200" dirty="0">
                        <a:latin typeface="Gill Sans MT" panose="020B0502020104020203" pitchFamily="34" charset="0"/>
                      </a:endParaRPr>
                    </a:p>
                  </a:txBody>
                  <a:tcPr/>
                </a:tc>
                <a:extLst>
                  <a:ext uri="{0D108BD9-81ED-4DB2-BD59-A6C34878D82A}">
                    <a16:rowId xmlns:a16="http://schemas.microsoft.com/office/drawing/2014/main" xmlns="" val="1608760502"/>
                  </a:ext>
                </a:extLst>
              </a:tr>
            </a:tbl>
          </a:graphicData>
        </a:graphic>
      </p:graphicFrame>
      <p:sp>
        <p:nvSpPr>
          <p:cNvPr id="14" name="Right Arrow 13"/>
          <p:cNvSpPr/>
          <p:nvPr/>
        </p:nvSpPr>
        <p:spPr>
          <a:xfrm>
            <a:off x="5401102" y="1447800"/>
            <a:ext cx="1524000" cy="381000"/>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ight Arrow 14"/>
          <p:cNvSpPr/>
          <p:nvPr/>
        </p:nvSpPr>
        <p:spPr>
          <a:xfrm rot="10800000">
            <a:off x="2209800" y="1447801"/>
            <a:ext cx="1524000" cy="381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p:cNvSpPr/>
          <p:nvPr/>
        </p:nvSpPr>
        <p:spPr>
          <a:xfrm rot="5400000">
            <a:off x="1134070" y="3575583"/>
            <a:ext cx="1131365" cy="381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2187498" y="3352800"/>
            <a:ext cx="1676400" cy="707886"/>
          </a:xfrm>
          <a:prstGeom prst="rect">
            <a:avLst/>
          </a:prstGeom>
          <a:noFill/>
        </p:spPr>
        <p:txBody>
          <a:bodyPr wrap="square" rtlCol="0">
            <a:spAutoFit/>
          </a:bodyPr>
          <a:lstStyle/>
          <a:p>
            <a:pPr algn="ctr"/>
            <a:r>
              <a:rPr lang="en-US" sz="2000" dirty="0" smtClean="0">
                <a:solidFill>
                  <a:srgbClr val="009999"/>
                </a:solidFill>
                <a:latin typeface="Gill Sans MT" panose="020B0502020104020203" pitchFamily="34" charset="0"/>
              </a:rPr>
              <a:t>Network Propagation</a:t>
            </a:r>
            <a:endParaRPr lang="en-US" sz="2000" dirty="0">
              <a:solidFill>
                <a:srgbClr val="009999"/>
              </a:solidFill>
              <a:latin typeface="Gill Sans MT" panose="020B0502020104020203" pitchFamily="34" charset="0"/>
            </a:endParaRPr>
          </a:p>
        </p:txBody>
      </p:sp>
      <p:graphicFrame>
        <p:nvGraphicFramePr>
          <p:cNvPr id="18" name="Table 17"/>
          <p:cNvGraphicFramePr>
            <a:graphicFrameLocks noGrp="1"/>
          </p:cNvGraphicFramePr>
          <p:nvPr>
            <p:extLst>
              <p:ext uri="{D42A27DB-BD31-4B8C-83A1-F6EECF244321}">
                <p14:modId xmlns:p14="http://schemas.microsoft.com/office/powerpoint/2010/main" val="3977258066"/>
              </p:ext>
            </p:extLst>
          </p:nvPr>
        </p:nvGraphicFramePr>
        <p:xfrm>
          <a:off x="968478" y="4534966"/>
          <a:ext cx="1462548" cy="1854200"/>
        </p:xfrm>
        <a:graphic>
          <a:graphicData uri="http://schemas.openxmlformats.org/drawingml/2006/table">
            <a:tbl>
              <a:tblPr firstRow="1" bandRow="1">
                <a:tableStyleId>{5C22544A-7EE6-4342-B048-85BDC9FD1C3A}</a:tableStyleId>
              </a:tblPr>
              <a:tblGrid>
                <a:gridCol w="731274">
                  <a:extLst>
                    <a:ext uri="{9D8B030D-6E8A-4147-A177-3AD203B41FA5}">
                      <a16:colId xmlns:a16="http://schemas.microsoft.com/office/drawing/2014/main" xmlns="" val="4067657798"/>
                    </a:ext>
                  </a:extLst>
                </a:gridCol>
                <a:gridCol w="731274">
                  <a:extLst>
                    <a:ext uri="{9D8B030D-6E8A-4147-A177-3AD203B41FA5}">
                      <a16:colId xmlns:a16="http://schemas.microsoft.com/office/drawing/2014/main" xmlns="" val="916660932"/>
                    </a:ext>
                  </a:extLst>
                </a:gridCol>
              </a:tblGrid>
              <a:tr h="370840">
                <a:tc>
                  <a:txBody>
                    <a:bodyPr/>
                    <a:lstStyle/>
                    <a:p>
                      <a:r>
                        <a:rPr lang="en-US" sz="1200" dirty="0" smtClean="0">
                          <a:latin typeface="Gill Sans MT" panose="020B0502020104020203" pitchFamily="34" charset="0"/>
                        </a:rPr>
                        <a:t>Gene</a:t>
                      </a:r>
                      <a:endParaRPr lang="en-US" sz="1200" dirty="0">
                        <a:latin typeface="Gill Sans MT" panose="020B0502020104020203" pitchFamily="34" charset="0"/>
                      </a:endParaRPr>
                    </a:p>
                  </a:txBody>
                  <a:tcPr/>
                </a:tc>
                <a:tc>
                  <a:txBody>
                    <a:bodyPr/>
                    <a:lstStyle/>
                    <a:p>
                      <a:r>
                        <a:rPr lang="en-US" sz="1200" dirty="0" smtClean="0">
                          <a:latin typeface="Gill Sans MT" panose="020B0502020104020203" pitchFamily="34" charset="0"/>
                        </a:rPr>
                        <a:t>P-value</a:t>
                      </a:r>
                      <a:endParaRPr lang="en-US" sz="1200" dirty="0">
                        <a:latin typeface="Gill Sans MT" panose="020B0502020104020203" pitchFamily="34" charset="0"/>
                      </a:endParaRPr>
                    </a:p>
                  </a:txBody>
                  <a:tcPr/>
                </a:tc>
                <a:extLst>
                  <a:ext uri="{0D108BD9-81ED-4DB2-BD59-A6C34878D82A}">
                    <a16:rowId xmlns:a16="http://schemas.microsoft.com/office/drawing/2014/main" xmlns="" val="3901862757"/>
                  </a:ext>
                </a:extLst>
              </a:tr>
              <a:tr h="370840">
                <a:tc>
                  <a:txBody>
                    <a:bodyPr/>
                    <a:lstStyle/>
                    <a:p>
                      <a:r>
                        <a:rPr lang="en-US" sz="1200" dirty="0" smtClean="0">
                          <a:latin typeface="Gill Sans MT" panose="020B0502020104020203" pitchFamily="34" charset="0"/>
                        </a:rPr>
                        <a:t>G1</a:t>
                      </a:r>
                      <a:endParaRPr lang="en-US" sz="1200" dirty="0">
                        <a:latin typeface="Gill Sans MT" panose="020B0502020104020203" pitchFamily="34" charset="0"/>
                      </a:endParaRPr>
                    </a:p>
                  </a:txBody>
                  <a:tcPr/>
                </a:tc>
                <a:tc>
                  <a:txBody>
                    <a:bodyPr/>
                    <a:lstStyle/>
                    <a:p>
                      <a:r>
                        <a:rPr lang="en-US" sz="1200" dirty="0" smtClean="0">
                          <a:latin typeface="Gill Sans MT" panose="020B0502020104020203" pitchFamily="34" charset="0"/>
                        </a:rPr>
                        <a:t>0.001</a:t>
                      </a:r>
                      <a:endParaRPr lang="en-US" sz="1200" dirty="0">
                        <a:latin typeface="Gill Sans MT" panose="020B0502020104020203" pitchFamily="34" charset="0"/>
                      </a:endParaRPr>
                    </a:p>
                  </a:txBody>
                  <a:tcPr/>
                </a:tc>
                <a:extLst>
                  <a:ext uri="{0D108BD9-81ED-4DB2-BD59-A6C34878D82A}">
                    <a16:rowId xmlns:a16="http://schemas.microsoft.com/office/drawing/2014/main" xmlns="" val="2768252498"/>
                  </a:ext>
                </a:extLst>
              </a:tr>
              <a:tr h="370840">
                <a:tc>
                  <a:txBody>
                    <a:bodyPr/>
                    <a:lstStyle/>
                    <a:p>
                      <a:r>
                        <a:rPr lang="en-US" sz="1200" dirty="0" smtClean="0">
                          <a:latin typeface="Gill Sans MT" panose="020B0502020104020203" pitchFamily="34" charset="0"/>
                        </a:rPr>
                        <a:t>G2</a:t>
                      </a:r>
                      <a:endParaRPr lang="en-US" sz="1200" dirty="0">
                        <a:latin typeface="Gill Sans MT" panose="020B0502020104020203" pitchFamily="34" charset="0"/>
                      </a:endParaRPr>
                    </a:p>
                  </a:txBody>
                  <a:tcPr/>
                </a:tc>
                <a:tc>
                  <a:txBody>
                    <a:bodyPr/>
                    <a:lstStyle/>
                    <a:p>
                      <a:r>
                        <a:rPr lang="en-US" sz="1200" dirty="0" smtClean="0">
                          <a:latin typeface="Gill Sans MT" panose="020B0502020104020203" pitchFamily="34" charset="0"/>
                        </a:rPr>
                        <a:t>0.5</a:t>
                      </a:r>
                      <a:endParaRPr lang="en-US" sz="1200" dirty="0">
                        <a:latin typeface="Gill Sans MT" panose="020B0502020104020203" pitchFamily="34" charset="0"/>
                      </a:endParaRPr>
                    </a:p>
                  </a:txBody>
                  <a:tcPr/>
                </a:tc>
                <a:extLst>
                  <a:ext uri="{0D108BD9-81ED-4DB2-BD59-A6C34878D82A}">
                    <a16:rowId xmlns:a16="http://schemas.microsoft.com/office/drawing/2014/main" xmlns="" val="3636305028"/>
                  </a:ext>
                </a:extLst>
              </a:tr>
              <a:tr h="370840">
                <a:tc>
                  <a:txBody>
                    <a:bodyPr/>
                    <a:lstStyle/>
                    <a:p>
                      <a:r>
                        <a:rPr lang="en-US" sz="1200" dirty="0" smtClean="0">
                          <a:latin typeface="Gill Sans MT" panose="020B0502020104020203" pitchFamily="34" charset="0"/>
                        </a:rPr>
                        <a:t>…</a:t>
                      </a:r>
                      <a:endParaRPr lang="en-US" sz="1200" dirty="0">
                        <a:latin typeface="Gill Sans MT" panose="020B0502020104020203" pitchFamily="34" charset="0"/>
                      </a:endParaRPr>
                    </a:p>
                  </a:txBody>
                  <a:tcPr/>
                </a:tc>
                <a:tc>
                  <a:txBody>
                    <a:bodyPr/>
                    <a:lstStyle/>
                    <a:p>
                      <a:r>
                        <a:rPr lang="en-US" sz="1200" dirty="0" smtClean="0">
                          <a:latin typeface="Gill Sans MT" panose="020B0502020104020203" pitchFamily="34" charset="0"/>
                        </a:rPr>
                        <a:t>…</a:t>
                      </a:r>
                      <a:endParaRPr lang="en-US" sz="1200" dirty="0">
                        <a:latin typeface="Gill Sans MT" panose="020B0502020104020203" pitchFamily="34" charset="0"/>
                      </a:endParaRPr>
                    </a:p>
                  </a:txBody>
                  <a:tcPr/>
                </a:tc>
                <a:extLst>
                  <a:ext uri="{0D108BD9-81ED-4DB2-BD59-A6C34878D82A}">
                    <a16:rowId xmlns:a16="http://schemas.microsoft.com/office/drawing/2014/main" xmlns="" val="2386036561"/>
                  </a:ext>
                </a:extLst>
              </a:tr>
              <a:tr h="370840">
                <a:tc>
                  <a:txBody>
                    <a:bodyPr/>
                    <a:lstStyle/>
                    <a:p>
                      <a:r>
                        <a:rPr lang="en-US" sz="1200" dirty="0" err="1" smtClean="0">
                          <a:latin typeface="Gill Sans MT" panose="020B0502020104020203" pitchFamily="34" charset="0"/>
                        </a:rPr>
                        <a:t>Gn</a:t>
                      </a:r>
                      <a:endParaRPr lang="en-US" sz="1200" dirty="0">
                        <a:latin typeface="Gill Sans MT" panose="020B0502020104020203" pitchFamily="34" charset="0"/>
                      </a:endParaRPr>
                    </a:p>
                  </a:txBody>
                  <a:tcPr/>
                </a:tc>
                <a:tc>
                  <a:txBody>
                    <a:bodyPr/>
                    <a:lstStyle/>
                    <a:p>
                      <a:r>
                        <a:rPr lang="en-US" sz="1200" dirty="0" smtClean="0">
                          <a:latin typeface="Gill Sans MT" panose="020B0502020104020203" pitchFamily="34" charset="0"/>
                        </a:rPr>
                        <a:t>0.03</a:t>
                      </a:r>
                      <a:endParaRPr lang="en-US" sz="1200" dirty="0">
                        <a:latin typeface="Gill Sans MT" panose="020B0502020104020203" pitchFamily="34" charset="0"/>
                      </a:endParaRPr>
                    </a:p>
                  </a:txBody>
                  <a:tcPr/>
                </a:tc>
                <a:extLst>
                  <a:ext uri="{0D108BD9-81ED-4DB2-BD59-A6C34878D82A}">
                    <a16:rowId xmlns:a16="http://schemas.microsoft.com/office/drawing/2014/main" xmlns="" val="1608760502"/>
                  </a:ext>
                </a:extLst>
              </a:tr>
            </a:tbl>
          </a:graphicData>
        </a:graphic>
      </p:graphicFrame>
      <p:sp>
        <p:nvSpPr>
          <p:cNvPr id="19" name="Right Arrow 18"/>
          <p:cNvSpPr/>
          <p:nvPr/>
        </p:nvSpPr>
        <p:spPr>
          <a:xfrm>
            <a:off x="2590800" y="5271566"/>
            <a:ext cx="1524000" cy="381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p:cNvSpPr txBox="1"/>
          <p:nvPr/>
        </p:nvSpPr>
        <p:spPr>
          <a:xfrm>
            <a:off x="2447693" y="4812234"/>
            <a:ext cx="1676400" cy="400110"/>
          </a:xfrm>
          <a:prstGeom prst="rect">
            <a:avLst/>
          </a:prstGeom>
          <a:noFill/>
        </p:spPr>
        <p:txBody>
          <a:bodyPr wrap="square" rtlCol="0">
            <a:spAutoFit/>
          </a:bodyPr>
          <a:lstStyle/>
          <a:p>
            <a:pPr algn="ctr"/>
            <a:r>
              <a:rPr lang="en-US" sz="2000" dirty="0" smtClean="0">
                <a:solidFill>
                  <a:srgbClr val="009999"/>
                </a:solidFill>
                <a:latin typeface="Gill Sans MT" panose="020B0502020104020203" pitchFamily="34" charset="0"/>
              </a:rPr>
              <a:t>P&lt;0.05</a:t>
            </a:r>
            <a:endParaRPr lang="en-US" sz="2000" dirty="0">
              <a:solidFill>
                <a:srgbClr val="009999"/>
              </a:solidFill>
              <a:latin typeface="Gill Sans MT" panose="020B0502020104020203" pitchFamily="34" charset="0"/>
            </a:endParaRPr>
          </a:p>
        </p:txBody>
      </p:sp>
      <p:graphicFrame>
        <p:nvGraphicFramePr>
          <p:cNvPr id="21" name="Table 20"/>
          <p:cNvGraphicFramePr>
            <a:graphicFrameLocks noGrp="1"/>
          </p:cNvGraphicFramePr>
          <p:nvPr>
            <p:extLst>
              <p:ext uri="{D42A27DB-BD31-4B8C-83A1-F6EECF244321}">
                <p14:modId xmlns:p14="http://schemas.microsoft.com/office/powerpoint/2010/main" val="1237870859"/>
              </p:ext>
            </p:extLst>
          </p:nvPr>
        </p:nvGraphicFramePr>
        <p:xfrm>
          <a:off x="4495800" y="4572000"/>
          <a:ext cx="656306" cy="1854200"/>
        </p:xfrm>
        <a:graphic>
          <a:graphicData uri="http://schemas.openxmlformats.org/drawingml/2006/table">
            <a:tbl>
              <a:tblPr firstRow="1" bandRow="1">
                <a:tableStyleId>{5C22544A-7EE6-4342-B048-85BDC9FD1C3A}</a:tableStyleId>
              </a:tblPr>
              <a:tblGrid>
                <a:gridCol w="656306">
                  <a:extLst>
                    <a:ext uri="{9D8B030D-6E8A-4147-A177-3AD203B41FA5}">
                      <a16:colId xmlns:a16="http://schemas.microsoft.com/office/drawing/2014/main" xmlns="" val="4067657798"/>
                    </a:ext>
                  </a:extLst>
                </a:gridCol>
              </a:tblGrid>
              <a:tr h="370840">
                <a:tc>
                  <a:txBody>
                    <a:bodyPr/>
                    <a:lstStyle/>
                    <a:p>
                      <a:r>
                        <a:rPr lang="en-US" sz="1200" dirty="0" smtClean="0">
                          <a:latin typeface="Gill Sans MT" panose="020B0502020104020203" pitchFamily="34" charset="0"/>
                        </a:rPr>
                        <a:t>Gene</a:t>
                      </a:r>
                      <a:endParaRPr lang="en-US" sz="1200" dirty="0">
                        <a:latin typeface="Gill Sans MT" panose="020B0502020104020203" pitchFamily="34" charset="0"/>
                      </a:endParaRPr>
                    </a:p>
                  </a:txBody>
                  <a:tcPr/>
                </a:tc>
                <a:extLst>
                  <a:ext uri="{0D108BD9-81ED-4DB2-BD59-A6C34878D82A}">
                    <a16:rowId xmlns:a16="http://schemas.microsoft.com/office/drawing/2014/main" xmlns="" val="3901862757"/>
                  </a:ext>
                </a:extLst>
              </a:tr>
              <a:tr h="370840">
                <a:tc>
                  <a:txBody>
                    <a:bodyPr/>
                    <a:lstStyle/>
                    <a:p>
                      <a:r>
                        <a:rPr lang="en-US" sz="1200" dirty="0" smtClean="0">
                          <a:latin typeface="Gill Sans MT" panose="020B0502020104020203" pitchFamily="34" charset="0"/>
                        </a:rPr>
                        <a:t>G1</a:t>
                      </a:r>
                      <a:endParaRPr lang="en-US" sz="1200" dirty="0">
                        <a:latin typeface="Gill Sans MT" panose="020B0502020104020203" pitchFamily="34" charset="0"/>
                      </a:endParaRPr>
                    </a:p>
                  </a:txBody>
                  <a:tcPr/>
                </a:tc>
                <a:extLst>
                  <a:ext uri="{0D108BD9-81ED-4DB2-BD59-A6C34878D82A}">
                    <a16:rowId xmlns:a16="http://schemas.microsoft.com/office/drawing/2014/main" xmlns="" val="2768252498"/>
                  </a:ext>
                </a:extLst>
              </a:tr>
              <a:tr h="370840">
                <a:tc>
                  <a:txBody>
                    <a:bodyPr/>
                    <a:lstStyle/>
                    <a:p>
                      <a:r>
                        <a:rPr lang="en-US" sz="1200" dirty="0" smtClean="0">
                          <a:latin typeface="Gill Sans MT" panose="020B0502020104020203" pitchFamily="34" charset="0"/>
                        </a:rPr>
                        <a:t>G29</a:t>
                      </a:r>
                      <a:endParaRPr lang="en-US" sz="1200" dirty="0">
                        <a:latin typeface="Gill Sans MT" panose="020B0502020104020203" pitchFamily="34" charset="0"/>
                      </a:endParaRPr>
                    </a:p>
                  </a:txBody>
                  <a:tcPr/>
                </a:tc>
                <a:extLst>
                  <a:ext uri="{0D108BD9-81ED-4DB2-BD59-A6C34878D82A}">
                    <a16:rowId xmlns:a16="http://schemas.microsoft.com/office/drawing/2014/main" xmlns="" val="3636305028"/>
                  </a:ext>
                </a:extLst>
              </a:tr>
              <a:tr h="370840">
                <a:tc>
                  <a:txBody>
                    <a:bodyPr/>
                    <a:lstStyle/>
                    <a:p>
                      <a:r>
                        <a:rPr lang="en-US" sz="1200" dirty="0" smtClean="0">
                          <a:latin typeface="Gill Sans MT" panose="020B0502020104020203" pitchFamily="34" charset="0"/>
                        </a:rPr>
                        <a:t>…</a:t>
                      </a:r>
                      <a:endParaRPr lang="en-US" sz="1200" dirty="0">
                        <a:latin typeface="Gill Sans MT" panose="020B0502020104020203" pitchFamily="34" charset="0"/>
                      </a:endParaRPr>
                    </a:p>
                  </a:txBody>
                  <a:tcPr/>
                </a:tc>
                <a:extLst>
                  <a:ext uri="{0D108BD9-81ED-4DB2-BD59-A6C34878D82A}">
                    <a16:rowId xmlns:a16="http://schemas.microsoft.com/office/drawing/2014/main" xmlns="" val="2386036561"/>
                  </a:ext>
                </a:extLst>
              </a:tr>
              <a:tr h="370840">
                <a:tc>
                  <a:txBody>
                    <a:bodyPr/>
                    <a:lstStyle/>
                    <a:p>
                      <a:r>
                        <a:rPr lang="en-US" sz="1200" dirty="0" smtClean="0">
                          <a:latin typeface="Gill Sans MT" panose="020B0502020104020203" pitchFamily="34" charset="0"/>
                        </a:rPr>
                        <a:t>Gm</a:t>
                      </a:r>
                      <a:endParaRPr lang="en-US" sz="1200" dirty="0">
                        <a:latin typeface="Gill Sans MT" panose="020B0502020104020203" pitchFamily="34" charset="0"/>
                      </a:endParaRPr>
                    </a:p>
                  </a:txBody>
                  <a:tcPr/>
                </a:tc>
                <a:extLst>
                  <a:ext uri="{0D108BD9-81ED-4DB2-BD59-A6C34878D82A}">
                    <a16:rowId xmlns:a16="http://schemas.microsoft.com/office/drawing/2014/main" xmlns="" val="1608760502"/>
                  </a:ext>
                </a:extLst>
              </a:tr>
            </a:tbl>
          </a:graphicData>
        </a:graphic>
      </p:graphicFrame>
      <p:sp>
        <p:nvSpPr>
          <p:cNvPr id="22" name="Right Arrow 21"/>
          <p:cNvSpPr/>
          <p:nvPr/>
        </p:nvSpPr>
        <p:spPr>
          <a:xfrm>
            <a:off x="5410200" y="5212344"/>
            <a:ext cx="1524000" cy="381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ight Arrow 22"/>
          <p:cNvSpPr/>
          <p:nvPr/>
        </p:nvSpPr>
        <p:spPr>
          <a:xfrm rot="5400000">
            <a:off x="7001471" y="3583219"/>
            <a:ext cx="1131365" cy="381000"/>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TextBox 23"/>
          <p:cNvSpPr txBox="1"/>
          <p:nvPr/>
        </p:nvSpPr>
        <p:spPr>
          <a:xfrm>
            <a:off x="5859158" y="4450969"/>
            <a:ext cx="1676400" cy="400110"/>
          </a:xfrm>
          <a:prstGeom prst="rect">
            <a:avLst/>
          </a:prstGeom>
          <a:noFill/>
        </p:spPr>
        <p:txBody>
          <a:bodyPr wrap="square" rtlCol="0">
            <a:spAutoFit/>
          </a:bodyPr>
          <a:lstStyle/>
          <a:p>
            <a:pPr algn="ctr"/>
            <a:r>
              <a:rPr lang="en-US" sz="2000" dirty="0" smtClean="0">
                <a:solidFill>
                  <a:srgbClr val="009999"/>
                </a:solidFill>
                <a:latin typeface="Gill Sans MT" panose="020B0502020104020203" pitchFamily="34" charset="0"/>
              </a:rPr>
              <a:t>VS</a:t>
            </a:r>
            <a:endParaRPr lang="en-US" sz="2000" dirty="0">
              <a:solidFill>
                <a:srgbClr val="009999"/>
              </a:solidFill>
              <a:latin typeface="Gill Sans MT" panose="020B0502020104020203" pitchFamily="34" charset="0"/>
            </a:endParaRPr>
          </a:p>
        </p:txBody>
      </p:sp>
      <p:graphicFrame>
        <p:nvGraphicFramePr>
          <p:cNvPr id="25" name="Table 24"/>
          <p:cNvGraphicFramePr>
            <a:graphicFrameLocks noGrp="1"/>
          </p:cNvGraphicFramePr>
          <p:nvPr>
            <p:extLst>
              <p:ext uri="{D42A27DB-BD31-4B8C-83A1-F6EECF244321}">
                <p14:modId xmlns:p14="http://schemas.microsoft.com/office/powerpoint/2010/main" val="2141987478"/>
              </p:ext>
            </p:extLst>
          </p:nvPr>
        </p:nvGraphicFramePr>
        <p:xfrm>
          <a:off x="7216880" y="4636292"/>
          <a:ext cx="1488300" cy="1854200"/>
        </p:xfrm>
        <a:graphic>
          <a:graphicData uri="http://schemas.openxmlformats.org/drawingml/2006/table">
            <a:tbl>
              <a:tblPr firstRow="1" bandRow="1">
                <a:tableStyleId>{00A15C55-8517-42AA-B614-E9B94910E393}</a:tableStyleId>
              </a:tblPr>
              <a:tblGrid>
                <a:gridCol w="744150">
                  <a:extLst>
                    <a:ext uri="{9D8B030D-6E8A-4147-A177-3AD203B41FA5}">
                      <a16:colId xmlns:a16="http://schemas.microsoft.com/office/drawing/2014/main" xmlns="" val="4067657798"/>
                    </a:ext>
                  </a:extLst>
                </a:gridCol>
                <a:gridCol w="744150">
                  <a:extLst>
                    <a:ext uri="{9D8B030D-6E8A-4147-A177-3AD203B41FA5}">
                      <a16:colId xmlns:a16="http://schemas.microsoft.com/office/drawing/2014/main" xmlns="" val="3810035875"/>
                    </a:ext>
                  </a:extLst>
                </a:gridCol>
              </a:tblGrid>
              <a:tr h="370840">
                <a:tc>
                  <a:txBody>
                    <a:bodyPr/>
                    <a:lstStyle/>
                    <a:p>
                      <a:r>
                        <a:rPr lang="en-US" sz="1200" dirty="0" smtClean="0">
                          <a:latin typeface="Gill Sans MT" panose="020B0502020104020203" pitchFamily="34" charset="0"/>
                        </a:rPr>
                        <a:t>Gene</a:t>
                      </a:r>
                      <a:endParaRPr lang="en-US" sz="1200" dirty="0">
                        <a:latin typeface="Gill Sans MT" panose="020B0502020104020203" pitchFamily="34" charset="0"/>
                      </a:endParaRPr>
                    </a:p>
                  </a:txBody>
                  <a:tcPr/>
                </a:tc>
                <a:tc>
                  <a:txBody>
                    <a:bodyPr/>
                    <a:lstStyle/>
                    <a:p>
                      <a:r>
                        <a:rPr lang="en-US" sz="1200" dirty="0" smtClean="0">
                          <a:latin typeface="Gill Sans MT" panose="020B0502020104020203" pitchFamily="34" charset="0"/>
                        </a:rPr>
                        <a:t>Class.</a:t>
                      </a:r>
                      <a:endParaRPr lang="en-US" sz="1200" dirty="0">
                        <a:latin typeface="Gill Sans MT" panose="020B0502020104020203" pitchFamily="34" charset="0"/>
                      </a:endParaRPr>
                    </a:p>
                  </a:txBody>
                  <a:tcPr/>
                </a:tc>
                <a:extLst>
                  <a:ext uri="{0D108BD9-81ED-4DB2-BD59-A6C34878D82A}">
                    <a16:rowId xmlns:a16="http://schemas.microsoft.com/office/drawing/2014/main" xmlns="" val="3901862757"/>
                  </a:ext>
                </a:extLst>
              </a:tr>
              <a:tr h="370840">
                <a:tc>
                  <a:txBody>
                    <a:bodyPr/>
                    <a:lstStyle/>
                    <a:p>
                      <a:r>
                        <a:rPr lang="en-US" sz="1200" dirty="0" smtClean="0">
                          <a:latin typeface="Gill Sans MT" panose="020B0502020104020203" pitchFamily="34" charset="0"/>
                        </a:rPr>
                        <a:t>G1</a:t>
                      </a:r>
                      <a:endParaRPr lang="en-US" sz="1200" dirty="0">
                        <a:latin typeface="Gill Sans MT" panose="020B0502020104020203" pitchFamily="34" charset="0"/>
                      </a:endParaRPr>
                    </a:p>
                  </a:txBody>
                  <a:tcPr/>
                </a:tc>
                <a:tc>
                  <a:txBody>
                    <a:bodyPr/>
                    <a:lstStyle/>
                    <a:p>
                      <a:r>
                        <a:rPr lang="en-US" sz="1200" dirty="0" smtClean="0">
                          <a:latin typeface="Gill Sans MT" panose="020B0502020104020203" pitchFamily="34" charset="0"/>
                        </a:rPr>
                        <a:t>TP</a:t>
                      </a:r>
                      <a:endParaRPr lang="en-US" sz="1200" dirty="0">
                        <a:latin typeface="Gill Sans MT" panose="020B0502020104020203" pitchFamily="34" charset="0"/>
                      </a:endParaRPr>
                    </a:p>
                  </a:txBody>
                  <a:tcPr/>
                </a:tc>
                <a:extLst>
                  <a:ext uri="{0D108BD9-81ED-4DB2-BD59-A6C34878D82A}">
                    <a16:rowId xmlns:a16="http://schemas.microsoft.com/office/drawing/2014/main" xmlns="" val="2768252498"/>
                  </a:ext>
                </a:extLst>
              </a:tr>
              <a:tr h="370840">
                <a:tc>
                  <a:txBody>
                    <a:bodyPr/>
                    <a:lstStyle/>
                    <a:p>
                      <a:r>
                        <a:rPr lang="en-US" sz="1200" dirty="0" smtClean="0">
                          <a:latin typeface="Gill Sans MT" panose="020B0502020104020203" pitchFamily="34" charset="0"/>
                        </a:rPr>
                        <a:t>G29</a:t>
                      </a:r>
                      <a:endParaRPr lang="en-US" sz="1200" dirty="0">
                        <a:latin typeface="Gill Sans MT" panose="020B0502020104020203" pitchFamily="34" charset="0"/>
                      </a:endParaRPr>
                    </a:p>
                  </a:txBody>
                  <a:tcPr/>
                </a:tc>
                <a:tc>
                  <a:txBody>
                    <a:bodyPr/>
                    <a:lstStyle/>
                    <a:p>
                      <a:r>
                        <a:rPr lang="en-US" sz="1200" dirty="0" smtClean="0">
                          <a:latin typeface="Gill Sans MT" panose="020B0502020104020203" pitchFamily="34" charset="0"/>
                        </a:rPr>
                        <a:t>FP</a:t>
                      </a:r>
                      <a:endParaRPr lang="en-US" sz="1200" dirty="0">
                        <a:latin typeface="Gill Sans MT" panose="020B0502020104020203" pitchFamily="34" charset="0"/>
                      </a:endParaRPr>
                    </a:p>
                  </a:txBody>
                  <a:tcPr/>
                </a:tc>
                <a:extLst>
                  <a:ext uri="{0D108BD9-81ED-4DB2-BD59-A6C34878D82A}">
                    <a16:rowId xmlns:a16="http://schemas.microsoft.com/office/drawing/2014/main" xmlns="" val="3636305028"/>
                  </a:ext>
                </a:extLst>
              </a:tr>
              <a:tr h="370840">
                <a:tc>
                  <a:txBody>
                    <a:bodyPr/>
                    <a:lstStyle/>
                    <a:p>
                      <a:r>
                        <a:rPr lang="en-US" sz="1200" dirty="0" smtClean="0">
                          <a:latin typeface="Gill Sans MT" panose="020B0502020104020203" pitchFamily="34" charset="0"/>
                        </a:rPr>
                        <a:t>…</a:t>
                      </a:r>
                      <a:endParaRPr lang="en-US" sz="1200" dirty="0">
                        <a:latin typeface="Gill Sans MT" panose="020B0502020104020203" pitchFamily="34" charset="0"/>
                      </a:endParaRPr>
                    </a:p>
                  </a:txBody>
                  <a:tcPr/>
                </a:tc>
                <a:tc>
                  <a:txBody>
                    <a:bodyPr/>
                    <a:lstStyle/>
                    <a:p>
                      <a:endParaRPr lang="en-US" sz="1200" dirty="0">
                        <a:latin typeface="Gill Sans MT" panose="020B0502020104020203" pitchFamily="34" charset="0"/>
                      </a:endParaRPr>
                    </a:p>
                  </a:txBody>
                  <a:tcPr/>
                </a:tc>
                <a:extLst>
                  <a:ext uri="{0D108BD9-81ED-4DB2-BD59-A6C34878D82A}">
                    <a16:rowId xmlns:a16="http://schemas.microsoft.com/office/drawing/2014/main" xmlns="" val="2386036561"/>
                  </a:ext>
                </a:extLst>
              </a:tr>
              <a:tr h="370840">
                <a:tc>
                  <a:txBody>
                    <a:bodyPr/>
                    <a:lstStyle/>
                    <a:p>
                      <a:r>
                        <a:rPr lang="en-US" sz="1200" dirty="0" smtClean="0">
                          <a:latin typeface="Gill Sans MT" panose="020B0502020104020203" pitchFamily="34" charset="0"/>
                        </a:rPr>
                        <a:t>Gm</a:t>
                      </a:r>
                      <a:endParaRPr lang="en-US" sz="1200" dirty="0">
                        <a:latin typeface="Gill Sans MT" panose="020B0502020104020203" pitchFamily="34" charset="0"/>
                      </a:endParaRPr>
                    </a:p>
                  </a:txBody>
                  <a:tcPr/>
                </a:tc>
                <a:tc>
                  <a:txBody>
                    <a:bodyPr/>
                    <a:lstStyle/>
                    <a:p>
                      <a:r>
                        <a:rPr lang="en-US" sz="1200" dirty="0" smtClean="0">
                          <a:latin typeface="Gill Sans MT" panose="020B0502020104020203" pitchFamily="34" charset="0"/>
                        </a:rPr>
                        <a:t>TP</a:t>
                      </a:r>
                      <a:endParaRPr lang="en-US" sz="1200" dirty="0">
                        <a:latin typeface="Gill Sans MT" panose="020B0502020104020203" pitchFamily="34" charset="0"/>
                      </a:endParaRPr>
                    </a:p>
                  </a:txBody>
                  <a:tcPr/>
                </a:tc>
                <a:extLst>
                  <a:ext uri="{0D108BD9-81ED-4DB2-BD59-A6C34878D82A}">
                    <a16:rowId xmlns:a16="http://schemas.microsoft.com/office/drawing/2014/main" xmlns="" val="1608760502"/>
                  </a:ext>
                </a:extLst>
              </a:tr>
            </a:tbl>
          </a:graphicData>
        </a:graphic>
      </p:graphicFrame>
    </p:spTree>
    <p:extLst>
      <p:ext uri="{BB962C8B-B14F-4D97-AF65-F5344CB8AC3E}">
        <p14:creationId xmlns:p14="http://schemas.microsoft.com/office/powerpoint/2010/main" val="1385497398"/>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0258" y="1524000"/>
            <a:ext cx="8043484" cy="4088896"/>
          </a:xfrm>
          <a:prstGeom prst="rect">
            <a:avLst/>
          </a:prstGeom>
        </p:spPr>
      </p:pic>
    </p:spTree>
    <p:extLst>
      <p:ext uri="{BB962C8B-B14F-4D97-AF65-F5344CB8AC3E}">
        <p14:creationId xmlns:p14="http://schemas.microsoft.com/office/powerpoint/2010/main" val="1512089294"/>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stomShape 1"/>
          <p:cNvSpPr/>
          <p:nvPr/>
        </p:nvSpPr>
        <p:spPr>
          <a:xfrm>
            <a:off x="640080" y="228600"/>
            <a:ext cx="7863120" cy="521766"/>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r>
              <a:rPr lang="en-US" sz="2800" spc="-1" dirty="0" smtClean="0">
                <a:solidFill>
                  <a:srgbClr val="FFFFFF"/>
                </a:solidFill>
                <a:latin typeface="Gill Sans MT" panose="020B0502020104020203" pitchFamily="34" charset="0"/>
                <a:ea typeface="DejaVu Sans"/>
              </a:rPr>
              <a:t>Results – GWAS </a:t>
            </a:r>
            <a:endParaRPr lang="en-US" sz="2800" spc="-1" dirty="0">
              <a:solidFill>
                <a:srgbClr val="FFFFFF"/>
              </a:solidFill>
              <a:latin typeface="Gill Sans MT" panose="020B0502020104020203" pitchFamily="34" charset="0"/>
              <a:ea typeface="DejaVu Sans"/>
            </a:endParaRPr>
          </a:p>
        </p:txBody>
      </p:sp>
      <p:pic>
        <p:nvPicPr>
          <p:cNvPr id="6" name="Picture 5"/>
          <p:cNvPicPr>
            <a:picLocks noChangeAspect="1"/>
          </p:cNvPicPr>
          <p:nvPr/>
        </p:nvPicPr>
        <p:blipFill rotWithShape="1">
          <a:blip r:embed="rId3" cstate="print">
            <a:extLst>
              <a:ext uri="{28A0092B-C50C-407E-A947-70E740481C1C}">
                <a14:useLocalDpi xmlns:a14="http://schemas.microsoft.com/office/drawing/2010/main" val="0"/>
              </a:ext>
            </a:extLst>
          </a:blip>
          <a:srcRect l="6666" t="8889" r="6666" b="4445"/>
          <a:stretch/>
        </p:blipFill>
        <p:spPr>
          <a:xfrm>
            <a:off x="1238250" y="1400175"/>
            <a:ext cx="6667500" cy="5000625"/>
          </a:xfrm>
          <a:prstGeom prst="rect">
            <a:avLst/>
          </a:prstGeom>
        </p:spPr>
      </p:pic>
      <p:sp>
        <p:nvSpPr>
          <p:cNvPr id="7" name="Rectangle 6"/>
          <p:cNvSpPr/>
          <p:nvPr/>
        </p:nvSpPr>
        <p:spPr>
          <a:xfrm>
            <a:off x="3476187" y="1025912"/>
            <a:ext cx="2191626" cy="461665"/>
          </a:xfrm>
          <a:prstGeom prst="rect">
            <a:avLst/>
          </a:prstGeom>
        </p:spPr>
        <p:txBody>
          <a:bodyPr wrap="none">
            <a:spAutoFit/>
          </a:bodyPr>
          <a:lstStyle/>
          <a:p>
            <a:r>
              <a:rPr lang="en-US" sz="2400" dirty="0" smtClean="0">
                <a:latin typeface="Gill Sans MT" panose="020B0502020104020203" pitchFamily="34" charset="0"/>
              </a:rPr>
              <a:t>Type 2 Diabetes</a:t>
            </a:r>
            <a:endParaRPr lang="en-US" sz="2400" dirty="0">
              <a:latin typeface="Gill Sans MT" panose="020B0502020104020203" pitchFamily="34" charset="0"/>
            </a:endParaRPr>
          </a:p>
        </p:txBody>
      </p:sp>
    </p:spTree>
    <p:extLst>
      <p:ext uri="{BB962C8B-B14F-4D97-AF65-F5344CB8AC3E}">
        <p14:creationId xmlns:p14="http://schemas.microsoft.com/office/powerpoint/2010/main" val="20823826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stomShape 1"/>
          <p:cNvSpPr/>
          <p:nvPr/>
        </p:nvSpPr>
        <p:spPr>
          <a:xfrm>
            <a:off x="640080" y="228600"/>
            <a:ext cx="7863120" cy="521766"/>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r>
              <a:rPr lang="en-US" sz="2800" spc="-1" dirty="0" smtClean="0">
                <a:solidFill>
                  <a:srgbClr val="FFFFFF"/>
                </a:solidFill>
                <a:latin typeface="Gill Sans MT" panose="020B0502020104020203" pitchFamily="34" charset="0"/>
                <a:ea typeface="DejaVu Sans"/>
              </a:rPr>
              <a:t>Results – GWAS </a:t>
            </a:r>
            <a:endParaRPr lang="en-US" sz="2800" spc="-1" dirty="0">
              <a:solidFill>
                <a:srgbClr val="FFFFFF"/>
              </a:solidFill>
              <a:latin typeface="Gill Sans MT" panose="020B0502020104020203" pitchFamily="34" charset="0"/>
              <a:ea typeface="DejaVu Sans"/>
            </a:endParaRPr>
          </a:p>
        </p:txBody>
      </p:sp>
      <p:sp>
        <p:nvSpPr>
          <p:cNvPr id="7" name="Rectangle 6"/>
          <p:cNvSpPr/>
          <p:nvPr/>
        </p:nvSpPr>
        <p:spPr>
          <a:xfrm>
            <a:off x="3322846" y="1025912"/>
            <a:ext cx="2498313" cy="1200329"/>
          </a:xfrm>
          <a:prstGeom prst="rect">
            <a:avLst/>
          </a:prstGeom>
        </p:spPr>
        <p:txBody>
          <a:bodyPr wrap="none">
            <a:spAutoFit/>
          </a:bodyPr>
          <a:lstStyle/>
          <a:p>
            <a:pPr algn="ctr"/>
            <a:r>
              <a:rPr lang="en-US" sz="2400" dirty="0" smtClean="0">
                <a:latin typeface="Gill Sans MT" panose="020B0502020104020203" pitchFamily="34" charset="0"/>
              </a:rPr>
              <a:t>Type 2 Diabetes</a:t>
            </a:r>
          </a:p>
          <a:p>
            <a:pPr algn="ctr"/>
            <a:r>
              <a:rPr lang="en-US" sz="2400" dirty="0" smtClean="0">
                <a:latin typeface="Gill Sans MT" panose="020B0502020104020203" pitchFamily="34" charset="0"/>
              </a:rPr>
              <a:t>Largest Module</a:t>
            </a:r>
          </a:p>
          <a:p>
            <a:pPr algn="ctr"/>
            <a:r>
              <a:rPr lang="en-US" sz="2400" dirty="0" smtClean="0">
                <a:latin typeface="Gill Sans MT" panose="020B0502020104020203" pitchFamily="34" charset="0"/>
              </a:rPr>
              <a:t>Enriched Pathways</a:t>
            </a:r>
            <a:endParaRPr lang="en-US" sz="2400" dirty="0">
              <a:latin typeface="Gill Sans MT" panose="020B0502020104020203" pitchFamily="34" charset="0"/>
            </a:endParaRP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0500" y="2588906"/>
            <a:ext cx="8763000" cy="3141890"/>
          </a:xfrm>
          <a:prstGeom prst="rect">
            <a:avLst/>
          </a:prstGeom>
        </p:spPr>
      </p:pic>
      <p:sp>
        <p:nvSpPr>
          <p:cNvPr id="9" name="Rectangle 8"/>
          <p:cNvSpPr/>
          <p:nvPr/>
        </p:nvSpPr>
        <p:spPr>
          <a:xfrm>
            <a:off x="7315200" y="5713106"/>
            <a:ext cx="914400" cy="15429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5029200" y="5727393"/>
            <a:ext cx="914400" cy="15429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713805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stomShape 1"/>
          <p:cNvSpPr/>
          <p:nvPr/>
        </p:nvSpPr>
        <p:spPr>
          <a:xfrm>
            <a:off x="640080" y="228600"/>
            <a:ext cx="7863120" cy="521766"/>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r>
              <a:rPr lang="en-US" sz="2800" spc="-1" dirty="0" smtClean="0">
                <a:solidFill>
                  <a:srgbClr val="FFFFFF"/>
                </a:solidFill>
                <a:latin typeface="Gill Sans MT" panose="020B0502020104020203" pitchFamily="34" charset="0"/>
                <a:ea typeface="DejaVu Sans"/>
              </a:rPr>
              <a:t>Results – GWAS </a:t>
            </a:r>
            <a:endParaRPr lang="en-US" sz="2800" spc="-1" dirty="0">
              <a:solidFill>
                <a:srgbClr val="FFFFFF"/>
              </a:solidFill>
              <a:latin typeface="Gill Sans MT" panose="020B0502020104020203" pitchFamily="34" charset="0"/>
              <a:ea typeface="DejaVu Sans"/>
            </a:endParaRPr>
          </a:p>
        </p:txBody>
      </p:sp>
      <p:sp>
        <p:nvSpPr>
          <p:cNvPr id="7" name="Rectangle 6"/>
          <p:cNvSpPr/>
          <p:nvPr/>
        </p:nvSpPr>
        <p:spPr>
          <a:xfrm>
            <a:off x="3322845" y="1025912"/>
            <a:ext cx="2498313" cy="1569660"/>
          </a:xfrm>
          <a:prstGeom prst="rect">
            <a:avLst/>
          </a:prstGeom>
        </p:spPr>
        <p:txBody>
          <a:bodyPr wrap="none">
            <a:spAutoFit/>
          </a:bodyPr>
          <a:lstStyle/>
          <a:p>
            <a:pPr algn="ctr"/>
            <a:r>
              <a:rPr lang="en-US" sz="2400" dirty="0" smtClean="0">
                <a:latin typeface="Gill Sans MT" panose="020B0502020104020203" pitchFamily="34" charset="0"/>
              </a:rPr>
              <a:t>Type 2 Diabetes</a:t>
            </a:r>
          </a:p>
          <a:p>
            <a:pPr algn="ctr"/>
            <a:r>
              <a:rPr lang="en-US" sz="2400" dirty="0" smtClean="0">
                <a:latin typeface="Gill Sans MT" panose="020B0502020104020203" pitchFamily="34" charset="0"/>
              </a:rPr>
              <a:t>Largest Module</a:t>
            </a:r>
          </a:p>
          <a:p>
            <a:pPr algn="ctr"/>
            <a:r>
              <a:rPr lang="en-US" sz="2400" dirty="0">
                <a:latin typeface="Gill Sans MT" panose="020B0502020104020203" pitchFamily="34" charset="0"/>
              </a:rPr>
              <a:t>Enriched Pathways</a:t>
            </a:r>
          </a:p>
          <a:p>
            <a:pPr algn="ctr"/>
            <a:endParaRPr lang="en-US" sz="2400" dirty="0">
              <a:latin typeface="Gill Sans MT" panose="020B0502020104020203" pitchFamily="34" charset="0"/>
            </a:endParaRPr>
          </a:p>
        </p:txBody>
      </p:sp>
      <p:pic>
        <p:nvPicPr>
          <p:cNvPr id="2" name="Picture 1"/>
          <p:cNvPicPr>
            <a:picLocks noChangeAspect="1"/>
          </p:cNvPicPr>
          <p:nvPr/>
        </p:nvPicPr>
        <p:blipFill rotWithShape="1">
          <a:blip r:embed="rId3" cstate="print">
            <a:extLst>
              <a:ext uri="{28A0092B-C50C-407E-A947-70E740481C1C}">
                <a14:useLocalDpi xmlns:a14="http://schemas.microsoft.com/office/drawing/2010/main" val="0"/>
              </a:ext>
            </a:extLst>
          </a:blip>
          <a:srcRect t="7217"/>
          <a:stretch/>
        </p:blipFill>
        <p:spPr>
          <a:xfrm>
            <a:off x="0" y="2558338"/>
            <a:ext cx="9144000" cy="3918662"/>
          </a:xfrm>
          <a:prstGeom prst="rect">
            <a:avLst/>
          </a:prstGeom>
        </p:spPr>
      </p:pic>
    </p:spTree>
    <p:extLst>
      <p:ext uri="{BB962C8B-B14F-4D97-AF65-F5344CB8AC3E}">
        <p14:creationId xmlns:p14="http://schemas.microsoft.com/office/powerpoint/2010/main" val="5451550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stomShape 1"/>
          <p:cNvSpPr/>
          <p:nvPr/>
        </p:nvSpPr>
        <p:spPr>
          <a:xfrm>
            <a:off x="640080" y="228600"/>
            <a:ext cx="7863120" cy="521766"/>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r>
              <a:rPr lang="en-US" sz="2800" spc="-1" dirty="0" smtClean="0">
                <a:solidFill>
                  <a:srgbClr val="FFFFFF"/>
                </a:solidFill>
                <a:latin typeface="Calibri" panose="020F0502020204030204" pitchFamily="34" charset="0"/>
                <a:ea typeface="DejaVu Sans"/>
                <a:cs typeface="Calibri" panose="020F0502020204030204" pitchFamily="34" charset="0"/>
              </a:rPr>
              <a:t>Results – GWAS </a:t>
            </a:r>
            <a:endParaRPr lang="en-US" sz="2800" spc="-1" dirty="0">
              <a:solidFill>
                <a:srgbClr val="FFFFFF"/>
              </a:solidFill>
              <a:latin typeface="Calibri" panose="020F0502020204030204" pitchFamily="34" charset="0"/>
              <a:ea typeface="DejaVu Sans"/>
              <a:cs typeface="Calibri" panose="020F0502020204030204" pitchFamily="34" charset="0"/>
            </a:endParaRPr>
          </a:p>
        </p:txBody>
      </p:sp>
      <p:pic>
        <p:nvPicPr>
          <p:cNvPr id="5" name="Picture 4"/>
          <p:cNvPicPr>
            <a:picLocks noChangeAspect="1"/>
          </p:cNvPicPr>
          <p:nvPr/>
        </p:nvPicPr>
        <p:blipFill rotWithShape="1">
          <a:blip r:embed="rId2" cstate="print">
            <a:extLst>
              <a:ext uri="{28A0092B-C50C-407E-A947-70E740481C1C}">
                <a14:useLocalDpi xmlns:a14="http://schemas.microsoft.com/office/drawing/2010/main" val="0"/>
              </a:ext>
            </a:extLst>
          </a:blip>
          <a:srcRect t="24444" b="42223"/>
          <a:stretch/>
        </p:blipFill>
        <p:spPr>
          <a:xfrm>
            <a:off x="228600" y="1462060"/>
            <a:ext cx="8686800" cy="4633940"/>
          </a:xfrm>
          <a:prstGeom prst="rect">
            <a:avLst/>
          </a:prstGeom>
        </p:spPr>
      </p:pic>
      <p:sp>
        <p:nvSpPr>
          <p:cNvPr id="6" name="Oval 5"/>
          <p:cNvSpPr/>
          <p:nvPr/>
        </p:nvSpPr>
        <p:spPr>
          <a:xfrm>
            <a:off x="838200" y="1600200"/>
            <a:ext cx="457200" cy="457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4724400" y="1600200"/>
            <a:ext cx="457200" cy="457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88064430"/>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stomShape 1"/>
          <p:cNvSpPr/>
          <p:nvPr/>
        </p:nvSpPr>
        <p:spPr>
          <a:xfrm>
            <a:off x="640080" y="228600"/>
            <a:ext cx="7863120" cy="521766"/>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r>
              <a:rPr lang="en-US" sz="2800" spc="-1" dirty="0" smtClean="0">
                <a:solidFill>
                  <a:srgbClr val="FFFFFF"/>
                </a:solidFill>
                <a:latin typeface="Calibri" panose="020F0502020204030204" pitchFamily="34" charset="0"/>
                <a:ea typeface="DejaVu Sans"/>
                <a:cs typeface="Calibri" panose="020F0502020204030204" pitchFamily="34" charset="0"/>
              </a:rPr>
              <a:t>Results – GWAS </a:t>
            </a:r>
            <a:endParaRPr lang="en-US" sz="2800" spc="-1" dirty="0">
              <a:solidFill>
                <a:srgbClr val="FFFFFF"/>
              </a:solidFill>
              <a:latin typeface="Calibri" panose="020F0502020204030204" pitchFamily="34" charset="0"/>
              <a:ea typeface="DejaVu Sans"/>
              <a:cs typeface="Calibri" panose="020F0502020204030204" pitchFamily="34" charset="0"/>
            </a:endParaRPr>
          </a:p>
        </p:txBody>
      </p:sp>
      <p:sp>
        <p:nvSpPr>
          <p:cNvPr id="6" name="Oval 5"/>
          <p:cNvSpPr/>
          <p:nvPr/>
        </p:nvSpPr>
        <p:spPr>
          <a:xfrm>
            <a:off x="838200" y="1600200"/>
            <a:ext cx="457200" cy="457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4724400" y="1600200"/>
            <a:ext cx="457200" cy="457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rotWithShape="1">
          <a:blip r:embed="rId3" cstate="print">
            <a:extLst>
              <a:ext uri="{28A0092B-C50C-407E-A947-70E740481C1C}">
                <a14:useLocalDpi xmlns:a14="http://schemas.microsoft.com/office/drawing/2010/main" val="0"/>
              </a:ext>
            </a:extLst>
          </a:blip>
          <a:srcRect l="52586" t="50416"/>
          <a:stretch/>
        </p:blipFill>
        <p:spPr>
          <a:xfrm>
            <a:off x="4571640" y="1447800"/>
            <a:ext cx="3962400" cy="5160747"/>
          </a:xfrm>
          <a:prstGeom prst="rect">
            <a:avLst/>
          </a:prstGeom>
        </p:spPr>
      </p:pic>
      <p:sp>
        <p:nvSpPr>
          <p:cNvPr id="3" name="Oval 2"/>
          <p:cNvSpPr/>
          <p:nvPr/>
        </p:nvSpPr>
        <p:spPr>
          <a:xfrm>
            <a:off x="4876800" y="1585912"/>
            <a:ext cx="381000" cy="381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534820" y="1224962"/>
            <a:ext cx="3248005" cy="461665"/>
          </a:xfrm>
          <a:prstGeom prst="rect">
            <a:avLst/>
          </a:prstGeom>
        </p:spPr>
        <p:txBody>
          <a:bodyPr wrap="none">
            <a:spAutoFit/>
          </a:bodyPr>
          <a:lstStyle/>
          <a:p>
            <a:pPr algn="ctr"/>
            <a:r>
              <a:rPr lang="en-US" sz="2400" dirty="0" smtClean="0">
                <a:latin typeface="Calibri" panose="020F0502020204030204" pitchFamily="34" charset="0"/>
                <a:cs typeface="Calibri" panose="020F0502020204030204" pitchFamily="34" charset="0"/>
              </a:rPr>
              <a:t>Modules Connectedness</a:t>
            </a:r>
          </a:p>
        </p:txBody>
      </p:sp>
      <mc:AlternateContent xmlns:mc="http://schemas.openxmlformats.org/markup-compatibility/2006" xmlns:a14="http://schemas.microsoft.com/office/drawing/2010/main">
        <mc:Choice Requires="a14">
          <p:sp>
            <p:nvSpPr>
              <p:cNvPr id="5" name="TextBox 4"/>
              <p:cNvSpPr txBox="1"/>
              <p:nvPr/>
            </p:nvSpPr>
            <p:spPr>
              <a:xfrm>
                <a:off x="457200" y="2086022"/>
                <a:ext cx="3160609"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2000" b="0" i="0" smtClean="0">
                          <a:latin typeface="Cambria Math" panose="02040503050406030204" pitchFamily="18" charset="0"/>
                        </a:rPr>
                        <m:t>Co</m:t>
                      </m:r>
                      <m:r>
                        <a:rPr lang="en-US" sz="2000" b="0" i="1" smtClean="0">
                          <a:latin typeface="Cambria Math" panose="02040503050406030204" pitchFamily="18" charset="0"/>
                        </a:rPr>
                        <m:t>𝑛𝑛𝑒𝑐𝑡𝑒𝑑𝑛𝑒𝑠𝑠</m:t>
                      </m:r>
                      <m:r>
                        <a:rPr lang="en-US" sz="200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i="1">
                              <a:latin typeface="Cambria Math" panose="02040503050406030204" pitchFamily="18" charset="0"/>
                            </a:rPr>
                            <m:t>𝑚𝑎𝑥</m:t>
                          </m:r>
                        </m:sub>
                      </m:sSub>
                      <m:r>
                        <a:rPr lang="en-US" sz="2000" b="0" i="1" smtClean="0">
                          <a:latin typeface="Cambria Math" panose="02040503050406030204" pitchFamily="18" charset="0"/>
                        </a:rPr>
                        <m:t>−</m:t>
                      </m:r>
                      <m:r>
                        <a:rPr lang="en-US" sz="2000" i="1">
                          <a:latin typeface="Cambria Math" panose="02040503050406030204" pitchFamily="18" charset="0"/>
                        </a:rPr>
                        <m:t>𝐸</m:t>
                      </m:r>
                    </m:oMath>
                  </m:oMathPara>
                </a14:m>
                <a:endParaRPr lang="en-US" sz="2000" dirty="0" smtClean="0"/>
              </a:p>
            </p:txBody>
          </p:sp>
        </mc:Choice>
        <mc:Fallback xmlns="">
          <p:sp>
            <p:nvSpPr>
              <p:cNvPr id="5" name="TextBox 4"/>
              <p:cNvSpPr txBox="1">
                <a:spLocks noRot="1" noChangeAspect="1" noMove="1" noResize="1" noEditPoints="1" noAdjustHandles="1" noChangeArrowheads="1" noChangeShapeType="1" noTextEdit="1"/>
              </p:cNvSpPr>
              <p:nvPr/>
            </p:nvSpPr>
            <p:spPr>
              <a:xfrm>
                <a:off x="457200" y="2086022"/>
                <a:ext cx="3160609" cy="307777"/>
              </a:xfrm>
              <a:prstGeom prst="rect">
                <a:avLst/>
              </a:prstGeom>
              <a:blipFill rotWithShape="0">
                <a:blip r:embed="rId4"/>
                <a:stretch>
                  <a:fillRect l="-1158" r="-772" b="-137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8"/>
              <p:cNvSpPr/>
              <p:nvPr/>
            </p:nvSpPr>
            <p:spPr>
              <a:xfrm>
                <a:off x="574664" y="2895600"/>
                <a:ext cx="1680973"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r>
                            <a:rPr lang="en-US" sz="2000" i="1">
                              <a:latin typeface="Cambria Math" panose="02040503050406030204" pitchFamily="18" charset="0"/>
                            </a:rPr>
                            <m:t>𝐸</m:t>
                          </m:r>
                        </m:e>
                        <m:sub>
                          <m:r>
                            <a:rPr lang="en-US" sz="2000" i="1">
                              <a:latin typeface="Cambria Math" panose="02040503050406030204" pitchFamily="18" charset="0"/>
                            </a:rPr>
                            <m:t>𝑚𝑎𝑥</m:t>
                          </m:r>
                        </m:sub>
                      </m:sSub>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log</m:t>
                          </m:r>
                        </m:fName>
                        <m:e>
                          <m:r>
                            <a:rPr lang="en-US" sz="2000" b="0" i="1" smtClean="0">
                              <a:latin typeface="Cambria Math" panose="02040503050406030204" pitchFamily="18" charset="0"/>
                            </a:rPr>
                            <m:t>𝑛</m:t>
                          </m:r>
                        </m:e>
                      </m:func>
                    </m:oMath>
                  </m:oMathPara>
                </a14:m>
                <a:endParaRPr lang="en-US" sz="2000" dirty="0"/>
              </a:p>
            </p:txBody>
          </p:sp>
        </mc:Choice>
        <mc:Fallback xmlns="">
          <p:sp>
            <p:nvSpPr>
              <p:cNvPr id="9" name="Rectangle 8"/>
              <p:cNvSpPr>
                <a:spLocks noRot="1" noChangeAspect="1" noMove="1" noResize="1" noEditPoints="1" noAdjustHandles="1" noChangeArrowheads="1" noChangeShapeType="1" noTextEdit="1"/>
              </p:cNvSpPr>
              <p:nvPr/>
            </p:nvSpPr>
            <p:spPr>
              <a:xfrm>
                <a:off x="574664" y="2895600"/>
                <a:ext cx="1680973" cy="400110"/>
              </a:xfrm>
              <a:prstGeom prst="rect">
                <a:avLst/>
              </a:prstGeom>
              <a:blipFill rotWithShape="0">
                <a:blip r:embed="rId5"/>
                <a:stretch>
                  <a:fillRect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p:cNvSpPr/>
              <p:nvPr/>
            </p:nvSpPr>
            <p:spPr>
              <a:xfrm>
                <a:off x="574664" y="3352800"/>
                <a:ext cx="2547108" cy="93262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𝐸</m:t>
                      </m:r>
                      <m:r>
                        <a:rPr lang="en-US" sz="2000" b="0" i="1" smtClean="0">
                          <a:latin typeface="Cambria Math" panose="02040503050406030204" pitchFamily="18" charset="0"/>
                        </a:rPr>
                        <m:t>=−</m:t>
                      </m:r>
                      <m:nary>
                        <m:naryPr>
                          <m:chr m:val="∑"/>
                          <m:ctrlPr>
                            <a:rPr lang="en-US" sz="2000" b="0" i="1" smtClean="0">
                              <a:latin typeface="Cambria Math" panose="02040503050406030204" pitchFamily="18" charset="0"/>
                            </a:rPr>
                          </m:ctrlPr>
                        </m:naryPr>
                        <m:sub>
                          <m:r>
                            <m:rPr>
                              <m:brk m:alnAt="23"/>
                            </m:rPr>
                            <a:rPr lang="en-US" sz="2000" b="0" i="1" smtClean="0">
                              <a:latin typeface="Cambria Math" panose="02040503050406030204" pitchFamily="18" charset="0"/>
                            </a:rPr>
                            <m:t>𝑖</m:t>
                          </m:r>
                          <m:r>
                            <a:rPr lang="en-US" sz="2000" b="0" i="1" smtClean="0">
                              <a:latin typeface="Cambria Math" panose="02040503050406030204" pitchFamily="18" charset="0"/>
                            </a:rPr>
                            <m:t>=</m:t>
                          </m:r>
                          <m:r>
                            <m:rPr>
                              <m:brk m:alnAt="23"/>
                            </m:rPr>
                            <a:rPr lang="en-US" sz="2000" b="0" i="1" smtClean="0">
                              <a:latin typeface="Cambria Math" panose="02040503050406030204" pitchFamily="18" charset="0"/>
                            </a:rPr>
                            <m:t>1</m:t>
                          </m:r>
                        </m:sub>
                        <m:sup>
                          <m:r>
                            <a:rPr lang="en-US" sz="2000" b="0" i="1" smtClean="0">
                              <a:latin typeface="Cambria Math" panose="02040503050406030204" pitchFamily="18" charset="0"/>
                            </a:rPr>
                            <m:t>𝑚</m:t>
                          </m:r>
                        </m:sup>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𝑝</m:t>
                              </m:r>
                            </m:e>
                            <m: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𝑀</m:t>
                                  </m:r>
                                </m:e>
                                <m:sub>
                                  <m:r>
                                    <a:rPr lang="en-US" sz="2000" b="0" i="1" smtClean="0">
                                      <a:latin typeface="Cambria Math" panose="02040503050406030204" pitchFamily="18" charset="0"/>
                                    </a:rPr>
                                    <m:t>𝑖</m:t>
                                  </m:r>
                                </m:sub>
                              </m:sSub>
                            </m:sub>
                          </m:sSub>
                        </m:e>
                      </m:nary>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log</m:t>
                          </m:r>
                        </m:fName>
                        <m:e>
                          <m:sSub>
                            <m:sSubPr>
                              <m:ctrlPr>
                                <a:rPr lang="en-US" sz="2000" i="1">
                                  <a:latin typeface="Cambria Math" panose="02040503050406030204" pitchFamily="18" charset="0"/>
                                </a:rPr>
                              </m:ctrlPr>
                            </m:sSubPr>
                            <m:e>
                              <m:r>
                                <a:rPr lang="en-US" sz="2000" i="1">
                                  <a:latin typeface="Cambria Math" panose="02040503050406030204" pitchFamily="18" charset="0"/>
                                </a:rPr>
                                <m:t>𝑝</m:t>
                              </m:r>
                            </m:e>
                            <m:sub>
                              <m:sSub>
                                <m:sSubPr>
                                  <m:ctrlPr>
                                    <a:rPr lang="en-US" sz="2000" i="1">
                                      <a:latin typeface="Cambria Math" panose="02040503050406030204" pitchFamily="18" charset="0"/>
                                    </a:rPr>
                                  </m:ctrlPr>
                                </m:sSubPr>
                                <m:e>
                                  <m:r>
                                    <a:rPr lang="en-US" sz="2000" i="1">
                                      <a:latin typeface="Cambria Math" panose="02040503050406030204" pitchFamily="18" charset="0"/>
                                    </a:rPr>
                                    <m:t>𝑀</m:t>
                                  </m:r>
                                </m:e>
                                <m:sub>
                                  <m:r>
                                    <a:rPr lang="en-US" sz="2000" i="1">
                                      <a:latin typeface="Cambria Math" panose="02040503050406030204" pitchFamily="18" charset="0"/>
                                    </a:rPr>
                                    <m:t>𝑖</m:t>
                                  </m:r>
                                </m:sub>
                              </m:sSub>
                            </m:sub>
                          </m:sSub>
                        </m:e>
                      </m:func>
                    </m:oMath>
                  </m:oMathPara>
                </a14:m>
                <a:endParaRPr lang="en-US" sz="2000" dirty="0"/>
              </a:p>
            </p:txBody>
          </p:sp>
        </mc:Choice>
        <mc:Fallback xmlns="">
          <p:sp>
            <p:nvSpPr>
              <p:cNvPr id="10" name="Rectangle 9"/>
              <p:cNvSpPr>
                <a:spLocks noRot="1" noChangeAspect="1" noMove="1" noResize="1" noEditPoints="1" noAdjustHandles="1" noChangeArrowheads="1" noChangeShapeType="1" noTextEdit="1"/>
              </p:cNvSpPr>
              <p:nvPr/>
            </p:nvSpPr>
            <p:spPr>
              <a:xfrm>
                <a:off x="574664" y="3352800"/>
                <a:ext cx="2547108" cy="932628"/>
              </a:xfrm>
              <a:prstGeom prst="rect">
                <a:avLst/>
              </a:prstGeom>
              <a:blipFill rotWithShape="0">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p:cNvSpPr/>
              <p:nvPr/>
            </p:nvSpPr>
            <p:spPr>
              <a:xfrm>
                <a:off x="609717" y="5138704"/>
                <a:ext cx="2011961"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𝑀</m:t>
                      </m:r>
                      <m:r>
                        <a:rPr lang="en-US" sz="2000" b="0" i="1" smtClean="0">
                          <a:latin typeface="Cambria Math" panose="02040503050406030204" pitchFamily="18" charset="0"/>
                        </a:rPr>
                        <m:t>=</m:t>
                      </m:r>
                      <m:d>
                        <m:dPr>
                          <m:begChr m:val="{"/>
                          <m:endChr m:val="}"/>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𝑀</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𝑀</m:t>
                              </m:r>
                            </m:e>
                            <m:sub>
                              <m:r>
                                <a:rPr lang="en-US" sz="2000" b="0" i="1" smtClean="0">
                                  <a:latin typeface="Cambria Math" panose="02040503050406030204" pitchFamily="18" charset="0"/>
                                </a:rPr>
                                <m:t>𝑚</m:t>
                              </m:r>
                            </m:sub>
                          </m:sSub>
                        </m:e>
                      </m:d>
                    </m:oMath>
                  </m:oMathPara>
                </a14:m>
                <a:endParaRPr lang="en-US" sz="2000" b="0" i="1" dirty="0" smtClean="0">
                  <a:latin typeface="Cambria Math" panose="02040503050406030204" pitchFamily="18" charset="0"/>
                </a:endParaRPr>
              </a:p>
            </p:txBody>
          </p:sp>
        </mc:Choice>
        <mc:Fallback xmlns="">
          <p:sp>
            <p:nvSpPr>
              <p:cNvPr id="11" name="Rectangle 10"/>
              <p:cNvSpPr>
                <a:spLocks noRot="1" noChangeAspect="1" noMove="1" noResize="1" noEditPoints="1" noAdjustHandles="1" noChangeArrowheads="1" noChangeShapeType="1" noTextEdit="1"/>
              </p:cNvSpPr>
              <p:nvPr/>
            </p:nvSpPr>
            <p:spPr>
              <a:xfrm>
                <a:off x="609717" y="5138704"/>
                <a:ext cx="2011961" cy="400110"/>
              </a:xfrm>
              <a:prstGeom prst="rect">
                <a:avLst/>
              </a:prstGeom>
              <a:blipFill rotWithShape="0">
                <a:blip r:embed="rId7"/>
                <a:stretch>
                  <a:fillRect b="-15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ectangle 11"/>
              <p:cNvSpPr/>
              <p:nvPr/>
            </p:nvSpPr>
            <p:spPr>
              <a:xfrm>
                <a:off x="534820" y="5831695"/>
                <a:ext cx="2948436" cy="400110"/>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m:rPr>
                          <m:sty m:val="p"/>
                        </m:rPr>
                        <a:rPr lang="en-US" sz="2000" smtClean="0">
                          <a:latin typeface="Cambria Math" panose="02040503050406030204" pitchFamily="18" charset="0"/>
                        </a:rPr>
                        <m:t>m</m:t>
                      </m:r>
                      <m:r>
                        <a:rPr lang="en-US" sz="2000" smtClean="0">
                          <a:latin typeface="Cambria Math" panose="02040503050406030204" pitchFamily="18" charset="0"/>
                        </a:rPr>
                        <m:t>−</m:t>
                      </m:r>
                      <m:r>
                        <m:rPr>
                          <m:sty m:val="p"/>
                        </m:rPr>
                        <a:rPr lang="en-US" sz="2000" smtClean="0">
                          <a:latin typeface="Cambria Math" panose="02040503050406030204" pitchFamily="18" charset="0"/>
                        </a:rPr>
                        <m:t>number</m:t>
                      </m:r>
                      <m:r>
                        <a:rPr lang="en-US" sz="2000" smtClean="0">
                          <a:latin typeface="Cambria Math" panose="02040503050406030204" pitchFamily="18" charset="0"/>
                        </a:rPr>
                        <m:t> </m:t>
                      </m:r>
                      <m:r>
                        <m:rPr>
                          <m:sty m:val="p"/>
                        </m:rPr>
                        <a:rPr lang="en-US" sz="2000" smtClean="0">
                          <a:latin typeface="Cambria Math" panose="02040503050406030204" pitchFamily="18" charset="0"/>
                        </a:rPr>
                        <m:t>of</m:t>
                      </m:r>
                      <m:r>
                        <a:rPr lang="en-US" sz="2000" smtClean="0">
                          <a:latin typeface="Cambria Math" panose="02040503050406030204" pitchFamily="18" charset="0"/>
                        </a:rPr>
                        <m:t> </m:t>
                      </m:r>
                      <m:r>
                        <m:rPr>
                          <m:sty m:val="p"/>
                        </m:rPr>
                        <a:rPr lang="en-US" sz="2000" smtClean="0">
                          <a:latin typeface="Cambria Math" panose="02040503050406030204" pitchFamily="18" charset="0"/>
                        </a:rPr>
                        <m:t>modules</m:t>
                      </m:r>
                      <m:r>
                        <a:rPr lang="en-US" sz="2000" b="0" i="0" smtClean="0">
                          <a:latin typeface="Cambria Math" panose="02040503050406030204" pitchFamily="18" charset="0"/>
                        </a:rPr>
                        <m:t> </m:t>
                      </m:r>
                    </m:oMath>
                  </m:oMathPara>
                </a14:m>
                <a:endParaRPr lang="en-US" sz="2000" b="0" i="0" dirty="0" smtClean="0">
                  <a:latin typeface="Cambria Math" panose="02040503050406030204" pitchFamily="18" charset="0"/>
                </a:endParaRPr>
              </a:p>
            </p:txBody>
          </p:sp>
        </mc:Choice>
        <mc:Fallback xmlns="">
          <p:sp>
            <p:nvSpPr>
              <p:cNvPr id="12" name="Rectangle 11"/>
              <p:cNvSpPr>
                <a:spLocks noRot="1" noChangeAspect="1" noMove="1" noResize="1" noEditPoints="1" noAdjustHandles="1" noChangeArrowheads="1" noChangeShapeType="1" noTextEdit="1"/>
              </p:cNvSpPr>
              <p:nvPr/>
            </p:nvSpPr>
            <p:spPr>
              <a:xfrm>
                <a:off x="534820" y="5831695"/>
                <a:ext cx="2948436" cy="400110"/>
              </a:xfrm>
              <a:prstGeom prst="rect">
                <a:avLst/>
              </a:prstGeom>
              <a:blipFill rotWithShape="0">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12"/>
              <p:cNvSpPr/>
              <p:nvPr/>
            </p:nvSpPr>
            <p:spPr>
              <a:xfrm>
                <a:off x="574664" y="6153090"/>
                <a:ext cx="3115148" cy="400110"/>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m:rPr>
                          <m:sty m:val="p"/>
                        </m:rPr>
                        <a:rPr lang="en-US" sz="2000">
                          <a:latin typeface="Cambria Math" panose="02040503050406030204" pitchFamily="18" charset="0"/>
                        </a:rPr>
                        <m:t>n</m:t>
                      </m:r>
                      <m:r>
                        <a:rPr lang="en-US" sz="2000">
                          <a:latin typeface="Cambria Math" panose="02040503050406030204" pitchFamily="18" charset="0"/>
                        </a:rPr>
                        <m:t>−</m:t>
                      </m:r>
                      <m:r>
                        <m:rPr>
                          <m:sty m:val="p"/>
                        </m:rPr>
                        <a:rPr lang="en-US" sz="2000">
                          <a:latin typeface="Cambria Math" panose="02040503050406030204" pitchFamily="18" charset="0"/>
                        </a:rPr>
                        <m:t>number</m:t>
                      </m:r>
                      <m:r>
                        <a:rPr lang="en-US" sz="2000">
                          <a:latin typeface="Cambria Math" panose="02040503050406030204" pitchFamily="18" charset="0"/>
                        </a:rPr>
                        <m:t> </m:t>
                      </m:r>
                      <m:r>
                        <m:rPr>
                          <m:sty m:val="p"/>
                        </m:rPr>
                        <a:rPr lang="en-US" sz="2000">
                          <a:latin typeface="Cambria Math" panose="02040503050406030204" pitchFamily="18" charset="0"/>
                        </a:rPr>
                        <m:t>of</m:t>
                      </m:r>
                      <m:r>
                        <a:rPr lang="en-US" sz="2000">
                          <a:latin typeface="Cambria Math" panose="02040503050406030204" pitchFamily="18" charset="0"/>
                        </a:rPr>
                        <m:t> </m:t>
                      </m:r>
                      <m:r>
                        <m:rPr>
                          <m:sty m:val="p"/>
                        </m:rPr>
                        <a:rPr lang="en-US" sz="2000">
                          <a:latin typeface="Cambria Math" panose="02040503050406030204" pitchFamily="18" charset="0"/>
                        </a:rPr>
                        <m:t>seed</m:t>
                      </m:r>
                      <m:r>
                        <a:rPr lang="en-US" sz="2000">
                          <a:latin typeface="Cambria Math" panose="02040503050406030204" pitchFamily="18" charset="0"/>
                        </a:rPr>
                        <m:t> </m:t>
                      </m:r>
                      <m:r>
                        <m:rPr>
                          <m:sty m:val="p"/>
                        </m:rPr>
                        <a:rPr lang="en-US" sz="2000">
                          <a:latin typeface="Cambria Math" panose="02040503050406030204" pitchFamily="18" charset="0"/>
                        </a:rPr>
                        <m:t>nodes</m:t>
                      </m:r>
                    </m:oMath>
                  </m:oMathPara>
                </a14:m>
                <a:endParaRPr lang="en-US" sz="2000" dirty="0"/>
              </a:p>
            </p:txBody>
          </p:sp>
        </mc:Choice>
        <mc:Fallback xmlns="">
          <p:sp>
            <p:nvSpPr>
              <p:cNvPr id="13" name="Rectangle 12"/>
              <p:cNvSpPr>
                <a:spLocks noRot="1" noChangeAspect="1" noMove="1" noResize="1" noEditPoints="1" noAdjustHandles="1" noChangeArrowheads="1" noChangeShapeType="1" noTextEdit="1"/>
              </p:cNvSpPr>
              <p:nvPr/>
            </p:nvSpPr>
            <p:spPr>
              <a:xfrm>
                <a:off x="574664" y="6153090"/>
                <a:ext cx="3115148" cy="400110"/>
              </a:xfrm>
              <a:prstGeom prst="rect">
                <a:avLst/>
              </a:prstGeom>
              <a:blipFill rotWithShape="0">
                <a:blip r:embed="rId9"/>
                <a:stretch>
                  <a:fillRect/>
                </a:stretch>
              </a:blipFill>
            </p:spPr>
            <p:txBody>
              <a:bodyPr/>
              <a:lstStyle/>
              <a:p>
                <a:r>
                  <a:rPr lang="en-US">
                    <a:noFill/>
                  </a:rPr>
                  <a:t> </a:t>
                </a:r>
              </a:p>
            </p:txBody>
          </p:sp>
        </mc:Fallback>
      </mc:AlternateContent>
      <p:sp>
        <p:nvSpPr>
          <p:cNvPr id="14" name="Rounded Rectangle 13"/>
          <p:cNvSpPr/>
          <p:nvPr/>
        </p:nvSpPr>
        <p:spPr>
          <a:xfrm>
            <a:off x="381000" y="5791200"/>
            <a:ext cx="3429000" cy="838200"/>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p:cNvSpPr/>
          <p:nvPr/>
        </p:nvSpPr>
        <p:spPr>
          <a:xfrm>
            <a:off x="381000" y="1905000"/>
            <a:ext cx="3429000" cy="740042"/>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5"/>
          <p:cNvSpPr/>
          <p:nvPr/>
        </p:nvSpPr>
        <p:spPr>
          <a:xfrm>
            <a:off x="381000" y="2810614"/>
            <a:ext cx="4001894" cy="2828186"/>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7" name="Rectangle 16"/>
              <p:cNvSpPr/>
              <p:nvPr/>
            </p:nvSpPr>
            <p:spPr>
              <a:xfrm>
                <a:off x="640080" y="4343400"/>
                <a:ext cx="1348061" cy="69076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r>
                            <a:rPr lang="en-US" sz="2000" i="1">
                              <a:latin typeface="Cambria Math" panose="02040503050406030204" pitchFamily="18" charset="0"/>
                            </a:rPr>
                            <m:t>𝑝</m:t>
                          </m:r>
                        </m:e>
                        <m:sub>
                          <m:sSub>
                            <m:sSubPr>
                              <m:ctrlPr>
                                <a:rPr lang="en-US" sz="2000" i="1">
                                  <a:latin typeface="Cambria Math" panose="02040503050406030204" pitchFamily="18" charset="0"/>
                                </a:rPr>
                              </m:ctrlPr>
                            </m:sSubPr>
                            <m:e>
                              <m:r>
                                <a:rPr lang="en-US" sz="2000" i="1">
                                  <a:latin typeface="Cambria Math" panose="02040503050406030204" pitchFamily="18" charset="0"/>
                                </a:rPr>
                                <m:t>𝑀</m:t>
                              </m:r>
                            </m:e>
                            <m:sub>
                              <m:r>
                                <a:rPr lang="en-US" sz="2000" i="1">
                                  <a:latin typeface="Cambria Math" panose="02040503050406030204" pitchFamily="18" charset="0"/>
                                </a:rPr>
                                <m:t>𝑖</m:t>
                              </m:r>
                            </m:sub>
                          </m:sSub>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𝑘</m:t>
                              </m:r>
                            </m:e>
                            <m:sub>
                              <m:sSub>
                                <m:sSubPr>
                                  <m:ctrlPr>
                                    <a:rPr lang="en-US" sz="2000" b="0" i="1">
                                      <a:latin typeface="Cambria Math" panose="02040503050406030204" pitchFamily="18" charset="0"/>
                                    </a:rPr>
                                  </m:ctrlPr>
                                </m:sSubPr>
                                <m:e>
                                  <m:r>
                                    <a:rPr lang="en-US" sz="2000" i="1">
                                      <a:latin typeface="Cambria Math" panose="02040503050406030204" pitchFamily="18" charset="0"/>
                                    </a:rPr>
                                    <m:t>𝑀</m:t>
                                  </m:r>
                                </m:e>
                                <m:sub>
                                  <m:r>
                                    <a:rPr lang="en-US" sz="2000" i="1">
                                      <a:latin typeface="Cambria Math" panose="02040503050406030204" pitchFamily="18" charset="0"/>
                                    </a:rPr>
                                    <m:t>𝑖</m:t>
                                  </m:r>
                                </m:sub>
                              </m:sSub>
                            </m:sub>
                          </m:sSub>
                        </m:num>
                        <m:den>
                          <m:r>
                            <a:rPr lang="en-US" sz="2000" b="0" i="1" smtClean="0">
                              <a:latin typeface="Cambria Math" panose="02040503050406030204" pitchFamily="18" charset="0"/>
                            </a:rPr>
                            <m:t>𝑛</m:t>
                          </m:r>
                        </m:den>
                      </m:f>
                    </m:oMath>
                  </m:oMathPara>
                </a14:m>
                <a:endParaRPr lang="en-US" sz="2000" dirty="0"/>
              </a:p>
            </p:txBody>
          </p:sp>
        </mc:Choice>
        <mc:Fallback xmlns="">
          <p:sp>
            <p:nvSpPr>
              <p:cNvPr id="17" name="Rectangle 16"/>
              <p:cNvSpPr>
                <a:spLocks noRot="1" noChangeAspect="1" noMove="1" noResize="1" noEditPoints="1" noAdjustHandles="1" noChangeArrowheads="1" noChangeShapeType="1" noTextEdit="1"/>
              </p:cNvSpPr>
              <p:nvPr/>
            </p:nvSpPr>
            <p:spPr>
              <a:xfrm>
                <a:off x="640080" y="4343400"/>
                <a:ext cx="1348061" cy="690767"/>
              </a:xfrm>
              <a:prstGeom prst="rect">
                <a:avLst/>
              </a:prstGeom>
              <a:blipFill rotWithShape="0">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ectangle 17"/>
              <p:cNvSpPr/>
              <p:nvPr/>
            </p:nvSpPr>
            <p:spPr>
              <a:xfrm>
                <a:off x="2190868" y="4355682"/>
                <a:ext cx="2026004" cy="67351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𝑘</m:t>
                          </m:r>
                        </m:e>
                        <m:sub>
                          <m:sSub>
                            <m:sSubPr>
                              <m:ctrlPr>
                                <a:rPr lang="en-US" i="1">
                                  <a:latin typeface="Cambria Math" panose="02040503050406030204" pitchFamily="18" charset="0"/>
                                </a:rPr>
                              </m:ctrlPr>
                            </m:sSubPr>
                            <m:e>
                              <m:r>
                                <a:rPr lang="en-US" i="1">
                                  <a:latin typeface="Cambria Math" panose="02040503050406030204" pitchFamily="18" charset="0"/>
                                </a:rPr>
                                <m:t>𝑀</m:t>
                              </m:r>
                            </m:e>
                            <m:sub>
                              <m:r>
                                <a:rPr lang="en-US" i="1">
                                  <a:latin typeface="Cambria Math" panose="02040503050406030204" pitchFamily="18" charset="0"/>
                                </a:rPr>
                                <m:t>𝑖</m:t>
                              </m:r>
                            </m:sub>
                          </m:sSub>
                        </m:sub>
                      </m:sSub>
                      <m:r>
                        <a:rPr lang="en-US" b="0" i="1" smtClean="0">
                          <a:latin typeface="Cambria Math" panose="02040503050406030204" pitchFamily="18" charset="0"/>
                        </a:rPr>
                        <m:t>−</m:t>
                      </m:r>
                      <m:r>
                        <a:rPr lang="en-US" b="0" i="1" smtClean="0">
                          <a:latin typeface="Cambria Math" panose="02040503050406030204" pitchFamily="18" charset="0"/>
                        </a:rPr>
                        <m:t>𝑛𝑢𝑚𝑏𝑒𝑟</m:t>
                      </m:r>
                      <m:r>
                        <a:rPr lang="en-US" b="0" i="1" smtClean="0">
                          <a:latin typeface="Cambria Math" panose="02040503050406030204" pitchFamily="18" charset="0"/>
                        </a:rPr>
                        <m:t> </m:t>
                      </m:r>
                      <m:r>
                        <a:rPr lang="en-US" b="0" i="1" smtClean="0">
                          <a:latin typeface="Cambria Math" panose="02040503050406030204" pitchFamily="18" charset="0"/>
                        </a:rPr>
                        <m:t>𝑜𝑓</m:t>
                      </m:r>
                      <m:r>
                        <a:rPr lang="en-US" b="0" i="1" smtClean="0">
                          <a:latin typeface="Cambria Math" panose="02040503050406030204" pitchFamily="18" charset="0"/>
                        </a:rPr>
                        <m:t> </m:t>
                      </m:r>
                    </m:oMath>
                  </m:oMathPara>
                </a14:m>
                <a:endParaRPr lang="en-US" b="0" i="1" dirty="0" smtClean="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𝑠𝑒𝑒𝑑</m:t>
                      </m:r>
                      <m:r>
                        <a:rPr lang="en-US" b="0" i="1" smtClean="0">
                          <a:latin typeface="Cambria Math" panose="02040503050406030204" pitchFamily="18" charset="0"/>
                        </a:rPr>
                        <m:t> </m:t>
                      </m:r>
                      <m:r>
                        <a:rPr lang="en-US" b="0" i="1" smtClean="0">
                          <a:latin typeface="Cambria Math" panose="02040503050406030204" pitchFamily="18" charset="0"/>
                        </a:rPr>
                        <m:t>𝑛𝑜𝑑𝑒𝑠</m:t>
                      </m:r>
                      <m:r>
                        <a:rPr lang="en-US" b="0" i="1" smtClean="0">
                          <a:latin typeface="Cambria Math" panose="02040503050406030204" pitchFamily="18" charset="0"/>
                        </a:rPr>
                        <m:t> </m:t>
                      </m:r>
                      <m:r>
                        <a:rPr lang="en-US" b="0" i="1" smtClean="0">
                          <a:latin typeface="Cambria Math" panose="02040503050406030204" pitchFamily="18" charset="0"/>
                        </a:rPr>
                        <m:t>𝑖𝑛</m:t>
                      </m:r>
                      <m:sSub>
                        <m:sSubPr>
                          <m:ctrlPr>
                            <a:rPr lang="en-US" i="1">
                              <a:latin typeface="Cambria Math" panose="02040503050406030204" pitchFamily="18" charset="0"/>
                            </a:rPr>
                          </m:ctrlPr>
                        </m:sSubPr>
                        <m:e>
                          <m:r>
                            <a:rPr lang="en-US" b="0" i="1" smtClean="0">
                              <a:latin typeface="Cambria Math" panose="02040503050406030204" pitchFamily="18" charset="0"/>
                            </a:rPr>
                            <m:t> </m:t>
                          </m:r>
                          <m:r>
                            <a:rPr lang="en-US" i="1">
                              <a:latin typeface="Cambria Math" panose="02040503050406030204" pitchFamily="18" charset="0"/>
                            </a:rPr>
                            <m:t>𝑀</m:t>
                          </m:r>
                        </m:e>
                        <m:sub>
                          <m:r>
                            <a:rPr lang="en-US" b="0" i="1" smtClean="0">
                              <a:latin typeface="Cambria Math" panose="02040503050406030204" pitchFamily="18" charset="0"/>
                            </a:rPr>
                            <m:t>𝑖</m:t>
                          </m:r>
                        </m:sub>
                      </m:sSub>
                    </m:oMath>
                  </m:oMathPara>
                </a14:m>
                <a:endParaRPr lang="en-US" dirty="0"/>
              </a:p>
            </p:txBody>
          </p:sp>
        </mc:Choice>
        <mc:Fallback xmlns="">
          <p:sp>
            <p:nvSpPr>
              <p:cNvPr id="18" name="Rectangle 17"/>
              <p:cNvSpPr>
                <a:spLocks noRot="1" noChangeAspect="1" noMove="1" noResize="1" noEditPoints="1" noAdjustHandles="1" noChangeArrowheads="1" noChangeShapeType="1" noTextEdit="1"/>
              </p:cNvSpPr>
              <p:nvPr/>
            </p:nvSpPr>
            <p:spPr>
              <a:xfrm>
                <a:off x="2190868" y="4355682"/>
                <a:ext cx="2026004" cy="673518"/>
              </a:xfrm>
              <a:prstGeom prst="rect">
                <a:avLst/>
              </a:prstGeom>
              <a:blipFill rotWithShape="0">
                <a:blip r:embed="rId11"/>
                <a:stretch>
                  <a:fillRect b="-1818"/>
                </a:stretch>
              </a:blipFill>
            </p:spPr>
            <p:txBody>
              <a:bodyPr/>
              <a:lstStyle/>
              <a:p>
                <a:r>
                  <a:rPr lang="en-US">
                    <a:noFill/>
                  </a:rPr>
                  <a:t> </a:t>
                </a:r>
              </a:p>
            </p:txBody>
          </p:sp>
        </mc:Fallback>
      </mc:AlternateContent>
    </p:spTree>
    <p:extLst>
      <p:ext uri="{BB962C8B-B14F-4D97-AF65-F5344CB8AC3E}">
        <p14:creationId xmlns:p14="http://schemas.microsoft.com/office/powerpoint/2010/main" val="167962621"/>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stomShape 1"/>
          <p:cNvSpPr/>
          <p:nvPr/>
        </p:nvSpPr>
        <p:spPr>
          <a:xfrm>
            <a:off x="640260" y="228600"/>
            <a:ext cx="7863120" cy="521766"/>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2800" b="0" strike="noStrike" spc="-1" dirty="0" smtClean="0">
                <a:solidFill>
                  <a:srgbClr val="FFFFFF"/>
                </a:solidFill>
                <a:latin typeface="Gill Sans MT" panose="020B0502020104020203" pitchFamily="34" charset="0"/>
                <a:ea typeface="DejaVu Sans"/>
              </a:rPr>
              <a:t>Module Identification after network propagation</a:t>
            </a:r>
            <a:endParaRPr lang="en-US" sz="2800" b="0" strike="noStrike" spc="-1" dirty="0">
              <a:latin typeface="Gill Sans MT" panose="020B0502020104020203" pitchFamily="34" charset="0"/>
            </a:endParaRPr>
          </a:p>
        </p:txBody>
      </p:sp>
      <p:sp>
        <p:nvSpPr>
          <p:cNvPr id="6" name="TextBox 5"/>
          <p:cNvSpPr txBox="1"/>
          <p:nvPr/>
        </p:nvSpPr>
        <p:spPr>
          <a:xfrm>
            <a:off x="838200" y="1447800"/>
            <a:ext cx="7665180" cy="6001643"/>
          </a:xfrm>
          <a:prstGeom prst="rect">
            <a:avLst/>
          </a:prstGeom>
          <a:noFill/>
        </p:spPr>
        <p:txBody>
          <a:bodyPr wrap="square" rtlCol="0">
            <a:spAutoFit/>
          </a:bodyPr>
          <a:lstStyle/>
          <a:p>
            <a:pPr marL="285750" indent="-285750">
              <a:buFont typeface="Arial" panose="020B0604020202020204" pitchFamily="34" charset="0"/>
              <a:buChar char="•"/>
            </a:pPr>
            <a:r>
              <a:rPr lang="en-US" sz="2400" dirty="0" smtClean="0">
                <a:latin typeface="Gill Sans MT" panose="020B0502020104020203" pitchFamily="34" charset="0"/>
              </a:rPr>
              <a:t>Methods and problems:</a:t>
            </a:r>
          </a:p>
          <a:p>
            <a:pPr marL="742950" lvl="1" indent="-285750">
              <a:buFont typeface="Arial" panose="020B0604020202020204" pitchFamily="34" charset="0"/>
              <a:buChar char="•"/>
            </a:pPr>
            <a:r>
              <a:rPr lang="en-US" sz="2400" b="1" dirty="0" smtClean="0">
                <a:latin typeface="Gill Sans MT" panose="020B0502020104020203" pitchFamily="34" charset="0"/>
              </a:rPr>
              <a:t>NAGA</a:t>
            </a:r>
            <a:r>
              <a:rPr lang="en-US" sz="2400" dirty="0" smtClean="0">
                <a:latin typeface="Gill Sans MT" panose="020B0502020104020203" pitchFamily="34" charset="0"/>
              </a:rPr>
              <a:t> (</a:t>
            </a:r>
            <a:r>
              <a:rPr lang="en-US" sz="2400" i="1" spc="-1" dirty="0" smtClean="0">
                <a:solidFill>
                  <a:srgbClr val="000000"/>
                </a:solidFill>
                <a:latin typeface="Gill Sans MT" panose="020B0502020104020203" pitchFamily="34" charset="0"/>
              </a:rPr>
              <a:t>Carlin et al. 2019)</a:t>
            </a:r>
            <a:r>
              <a:rPr lang="en-US" sz="2400" dirty="0" smtClean="0">
                <a:latin typeface="Gill Sans MT" panose="020B0502020104020203" pitchFamily="34" charset="0"/>
              </a:rPr>
              <a:t> – top 100 genes after propagation + sub-network clustering </a:t>
            </a:r>
          </a:p>
          <a:p>
            <a:pPr marL="1200150" lvl="2" indent="-285750">
              <a:buFont typeface="Arial" panose="020B0604020202020204" pitchFamily="34" charset="0"/>
              <a:buChar char="•"/>
            </a:pPr>
            <a:r>
              <a:rPr lang="en-US" sz="2400" dirty="0" smtClean="0">
                <a:latin typeface="Gill Sans MT" panose="020B0502020104020203" pitchFamily="34" charset="0"/>
              </a:rPr>
              <a:t>No significance test</a:t>
            </a:r>
          </a:p>
          <a:p>
            <a:pPr marL="1200150" lvl="2" indent="-285750">
              <a:buFont typeface="Arial" panose="020B0604020202020204" pitchFamily="34" charset="0"/>
              <a:buChar char="•"/>
            </a:pPr>
            <a:r>
              <a:rPr lang="en-US" sz="2400" dirty="0" smtClean="0">
                <a:latin typeface="Gill Sans MT" panose="020B0502020104020203" pitchFamily="34" charset="0"/>
              </a:rPr>
              <a:t>Arbitrary number of genes </a:t>
            </a:r>
          </a:p>
          <a:p>
            <a:pPr marL="742950" lvl="1" indent="-285750">
              <a:buFont typeface="Arial" panose="020B0604020202020204" pitchFamily="34" charset="0"/>
              <a:buChar char="•"/>
            </a:pPr>
            <a:r>
              <a:rPr lang="en-US" sz="2400" b="1" dirty="0" smtClean="0">
                <a:latin typeface="Gill Sans MT" panose="020B0502020104020203" pitchFamily="34" charset="0"/>
              </a:rPr>
              <a:t>HotNet2</a:t>
            </a:r>
            <a:r>
              <a:rPr lang="en-US" sz="2400" dirty="0" smtClean="0">
                <a:latin typeface="Gill Sans MT" panose="020B0502020104020203" pitchFamily="34" charset="0"/>
              </a:rPr>
              <a:t> (</a:t>
            </a:r>
            <a:r>
              <a:rPr lang="en-US" sz="2400" i="1" spc="-1" dirty="0" err="1">
                <a:solidFill>
                  <a:srgbClr val="000000"/>
                </a:solidFill>
                <a:latin typeface="Gill Sans MT" panose="020B0502020104020203" pitchFamily="34" charset="0"/>
              </a:rPr>
              <a:t>Leiserson</a:t>
            </a:r>
            <a:r>
              <a:rPr lang="en-US" sz="2400" i="1" spc="-1" dirty="0">
                <a:solidFill>
                  <a:srgbClr val="000000"/>
                </a:solidFill>
                <a:latin typeface="Gill Sans MT" panose="020B0502020104020203" pitchFamily="34" charset="0"/>
              </a:rPr>
              <a:t> et al</a:t>
            </a:r>
            <a:r>
              <a:rPr lang="en-US" sz="2400" i="1" spc="-1" dirty="0" smtClean="0">
                <a:solidFill>
                  <a:srgbClr val="000000"/>
                </a:solidFill>
                <a:latin typeface="Gill Sans MT" panose="020B0502020104020203" pitchFamily="34" charset="0"/>
              </a:rPr>
              <a:t>. 2015)</a:t>
            </a:r>
            <a:r>
              <a:rPr lang="en-US" sz="2400" dirty="0" smtClean="0">
                <a:latin typeface="Gill Sans MT" panose="020B0502020104020203" pitchFamily="34" charset="0"/>
              </a:rPr>
              <a:t> – strongly connected components after propagation</a:t>
            </a:r>
          </a:p>
          <a:p>
            <a:pPr marL="1200150" lvl="2" indent="-285750">
              <a:buFont typeface="Arial" panose="020B0604020202020204" pitchFamily="34" charset="0"/>
              <a:buChar char="•"/>
            </a:pPr>
            <a:r>
              <a:rPr lang="en-US" sz="2400" dirty="0" smtClean="0">
                <a:latin typeface="Gill Sans MT" panose="020B0502020104020203" pitchFamily="34" charset="0"/>
              </a:rPr>
              <a:t>Estimated threshold usually creates very small modules</a:t>
            </a:r>
          </a:p>
          <a:p>
            <a:pPr marL="742950" lvl="1" indent="-285750">
              <a:buFont typeface="Arial" panose="020B0604020202020204" pitchFamily="34" charset="0"/>
              <a:buChar char="•"/>
            </a:pPr>
            <a:r>
              <a:rPr lang="en-US" sz="2400" b="1" dirty="0" smtClean="0">
                <a:latin typeface="Gill Sans MT" panose="020B0502020104020203" pitchFamily="34" charset="0"/>
              </a:rPr>
              <a:t>Hierarchical </a:t>
            </a:r>
            <a:r>
              <a:rPr lang="en-US" sz="2400" b="1" dirty="0" err="1" smtClean="0">
                <a:latin typeface="Gill Sans MT" panose="020B0502020104020203" pitchFamily="34" charset="0"/>
              </a:rPr>
              <a:t>HotNet</a:t>
            </a:r>
            <a:r>
              <a:rPr lang="en-US" sz="2400" b="1" dirty="0" smtClean="0">
                <a:latin typeface="Gill Sans MT" panose="020B0502020104020203" pitchFamily="34" charset="0"/>
              </a:rPr>
              <a:t> </a:t>
            </a:r>
            <a:r>
              <a:rPr lang="en-US" sz="2400" dirty="0" smtClean="0">
                <a:latin typeface="Gill Sans MT" panose="020B0502020104020203" pitchFamily="34" charset="0"/>
              </a:rPr>
              <a:t>(</a:t>
            </a:r>
            <a:r>
              <a:rPr lang="en-US" sz="2400" i="1" spc="-1" dirty="0" smtClean="0">
                <a:solidFill>
                  <a:srgbClr val="000000"/>
                </a:solidFill>
                <a:latin typeface="Gill Sans MT" panose="020B0502020104020203" pitchFamily="34" charset="0"/>
              </a:rPr>
              <a:t>Reyna et al. 2018) </a:t>
            </a:r>
            <a:r>
              <a:rPr lang="en-US" sz="2400" dirty="0" smtClean="0">
                <a:latin typeface="Gill Sans MT" panose="020B0502020104020203" pitchFamily="34" charset="0"/>
              </a:rPr>
              <a:t>– hierarchical clusters</a:t>
            </a:r>
          </a:p>
          <a:p>
            <a:pPr marL="1200150" lvl="2" indent="-285750">
              <a:buFont typeface="Arial" panose="020B0604020202020204" pitchFamily="34" charset="0"/>
              <a:buChar char="•"/>
            </a:pPr>
            <a:r>
              <a:rPr lang="en-US" sz="2400" dirty="0" smtClean="0">
                <a:latin typeface="Gill Sans MT" panose="020B0502020104020203" pitchFamily="34" charset="0"/>
              </a:rPr>
              <a:t>Both methods can potentially generate edges that are not in the original PPI network</a:t>
            </a:r>
          </a:p>
          <a:p>
            <a:pPr marL="1200150" lvl="2" indent="-285750">
              <a:buFont typeface="Arial" panose="020B0604020202020204" pitchFamily="34" charset="0"/>
              <a:buChar char="•"/>
            </a:pPr>
            <a:endParaRPr lang="en-US" sz="2400" dirty="0" smtClean="0">
              <a:latin typeface="Gill Sans MT" panose="020B0502020104020203" pitchFamily="34" charset="0"/>
            </a:endParaRPr>
          </a:p>
          <a:p>
            <a:pPr marL="285750" indent="-285750">
              <a:buFont typeface="Arial" panose="020B0604020202020204" pitchFamily="34" charset="0"/>
              <a:buChar char="•"/>
            </a:pPr>
            <a:endParaRPr lang="en-US" sz="2400" dirty="0">
              <a:latin typeface="Gill Sans MT" panose="020B0502020104020203" pitchFamily="34" charset="0"/>
            </a:endParaRPr>
          </a:p>
          <a:p>
            <a:endParaRPr lang="en-US" sz="2400" dirty="0">
              <a:latin typeface="Gill Sans MT" panose="020B0502020104020203" pitchFamily="34" charset="0"/>
            </a:endParaRPr>
          </a:p>
        </p:txBody>
      </p:sp>
    </p:spTree>
    <p:extLst>
      <p:ext uri="{BB962C8B-B14F-4D97-AF65-F5344CB8AC3E}">
        <p14:creationId xmlns:p14="http://schemas.microsoft.com/office/powerpoint/2010/main" val="1723063556"/>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stomShape 1"/>
          <p:cNvSpPr/>
          <p:nvPr/>
        </p:nvSpPr>
        <p:spPr>
          <a:xfrm>
            <a:off x="640260" y="228600"/>
            <a:ext cx="7863120" cy="521766"/>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2800" b="0" strike="noStrike" spc="-1" dirty="0" err="1" smtClean="0">
                <a:solidFill>
                  <a:srgbClr val="FFFFFF"/>
                </a:solidFill>
                <a:latin typeface="Gill Sans MT" panose="020B0502020104020203" pitchFamily="34" charset="0"/>
                <a:ea typeface="DejaVu Sans"/>
              </a:rPr>
              <a:t>HotNet</a:t>
            </a:r>
            <a:r>
              <a:rPr lang="en-US" sz="2800" b="0" strike="noStrike" spc="-1" dirty="0" smtClean="0">
                <a:solidFill>
                  <a:srgbClr val="FFFFFF"/>
                </a:solidFill>
                <a:latin typeface="Gill Sans MT" panose="020B0502020104020203" pitchFamily="34" charset="0"/>
                <a:ea typeface="DejaVu Sans"/>
              </a:rPr>
              <a:t> methods</a:t>
            </a:r>
            <a:endParaRPr lang="en-US" sz="2800" b="0" strike="noStrike" spc="-1" dirty="0">
              <a:latin typeface="Gill Sans MT" panose="020B0502020104020203" pitchFamily="34" charset="0"/>
            </a:endParaRPr>
          </a:p>
        </p:txBody>
      </p:sp>
      <p:pic>
        <p:nvPicPr>
          <p:cNvPr id="7" name="Picture 2"/>
          <p:cNvPicPr/>
          <p:nvPr/>
        </p:nvPicPr>
        <p:blipFill>
          <a:blip r:embed="rId2"/>
          <a:stretch/>
        </p:blipFill>
        <p:spPr>
          <a:xfrm>
            <a:off x="1828800" y="938217"/>
            <a:ext cx="7047240" cy="2743200"/>
          </a:xfrm>
          <a:prstGeom prst="rect">
            <a:avLst/>
          </a:prstGeom>
          <a:ln>
            <a:noFill/>
          </a:ln>
        </p:spPr>
      </p:pic>
      <p:sp>
        <p:nvSpPr>
          <p:cNvPr id="8" name="CustomShape 2"/>
          <p:cNvSpPr/>
          <p:nvPr/>
        </p:nvSpPr>
        <p:spPr>
          <a:xfrm>
            <a:off x="1978525" y="3803330"/>
            <a:ext cx="6747790" cy="521766"/>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spAutoFit/>
          </a:bodyPr>
          <a:lstStyle/>
          <a:p>
            <a:r>
              <a:rPr lang="en-US" sz="1400" i="1" spc="-1" dirty="0" err="1">
                <a:solidFill>
                  <a:srgbClr val="000000"/>
                </a:solidFill>
                <a:latin typeface="Gill Sans MT" panose="020B0502020104020203" pitchFamily="34" charset="0"/>
                <a:ea typeface="DejaVu Sans"/>
              </a:rPr>
              <a:t>Leiserson</a:t>
            </a:r>
            <a:r>
              <a:rPr lang="en-US" sz="1400" i="1" spc="-1" dirty="0">
                <a:solidFill>
                  <a:srgbClr val="000000"/>
                </a:solidFill>
                <a:latin typeface="Gill Sans MT" panose="020B0502020104020203" pitchFamily="34" charset="0"/>
                <a:ea typeface="DejaVu Sans"/>
              </a:rPr>
              <a:t> et al. Pan-cancer network analysis identifies combinations of rare somatic mutations across pathways and protein complexes (2015). Nat Genet.</a:t>
            </a:r>
          </a:p>
        </p:txBody>
      </p:sp>
      <p:pic>
        <p:nvPicPr>
          <p:cNvPr id="9" name="Picture 138"/>
          <p:cNvPicPr/>
          <p:nvPr/>
        </p:nvPicPr>
        <p:blipFill>
          <a:blip r:embed="rId3"/>
          <a:stretch/>
        </p:blipFill>
        <p:spPr>
          <a:xfrm>
            <a:off x="1844390" y="4532142"/>
            <a:ext cx="6994810" cy="1676400"/>
          </a:xfrm>
          <a:prstGeom prst="rect">
            <a:avLst/>
          </a:prstGeom>
          <a:ln>
            <a:noFill/>
          </a:ln>
        </p:spPr>
      </p:pic>
      <p:sp>
        <p:nvSpPr>
          <p:cNvPr id="10" name="CustomShape 2"/>
          <p:cNvSpPr/>
          <p:nvPr/>
        </p:nvSpPr>
        <p:spPr>
          <a:xfrm>
            <a:off x="1727788" y="6370903"/>
            <a:ext cx="7552080" cy="306323"/>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400" i="1" spc="-1" dirty="0">
                <a:solidFill>
                  <a:srgbClr val="000000"/>
                </a:solidFill>
                <a:latin typeface="Gill Sans MT" panose="020B0502020104020203" pitchFamily="34" charset="0"/>
                <a:ea typeface="DejaVu Sans"/>
              </a:rPr>
              <a:t>Reyna et al. Hierarchical </a:t>
            </a:r>
            <a:r>
              <a:rPr lang="en-US" sz="1400" i="1" spc="-1" dirty="0" err="1">
                <a:solidFill>
                  <a:srgbClr val="000000"/>
                </a:solidFill>
                <a:latin typeface="Gill Sans MT" panose="020B0502020104020203" pitchFamily="34" charset="0"/>
                <a:ea typeface="DejaVu Sans"/>
              </a:rPr>
              <a:t>HotNet</a:t>
            </a:r>
            <a:r>
              <a:rPr lang="en-US" sz="1400" i="1" spc="-1" dirty="0">
                <a:solidFill>
                  <a:srgbClr val="000000"/>
                </a:solidFill>
                <a:latin typeface="Gill Sans MT" panose="020B0502020104020203" pitchFamily="34" charset="0"/>
                <a:ea typeface="DejaVu Sans"/>
              </a:rPr>
              <a:t>: identifying hierarchies of altered subnetworks (2018). Bioinformatics.</a:t>
            </a:r>
          </a:p>
        </p:txBody>
      </p:sp>
      <p:sp>
        <p:nvSpPr>
          <p:cNvPr id="11" name="TextBox 10"/>
          <p:cNvSpPr txBox="1"/>
          <p:nvPr/>
        </p:nvSpPr>
        <p:spPr>
          <a:xfrm>
            <a:off x="228600" y="1066800"/>
            <a:ext cx="1295400" cy="400110"/>
          </a:xfrm>
          <a:prstGeom prst="rect">
            <a:avLst/>
          </a:prstGeom>
          <a:noFill/>
        </p:spPr>
        <p:txBody>
          <a:bodyPr wrap="square" rtlCol="0">
            <a:spAutoFit/>
          </a:bodyPr>
          <a:lstStyle/>
          <a:p>
            <a:r>
              <a:rPr lang="en-US" sz="2000" b="1" spc="-1" dirty="0">
                <a:solidFill>
                  <a:srgbClr val="009999"/>
                </a:solidFill>
                <a:latin typeface="Gill Sans MT" panose="020B0502020104020203" pitchFamily="34" charset="0"/>
                <a:ea typeface="DejaVu Sans"/>
              </a:rPr>
              <a:t>HotNet2</a:t>
            </a:r>
          </a:p>
        </p:txBody>
      </p:sp>
      <p:sp>
        <p:nvSpPr>
          <p:cNvPr id="12" name="TextBox 11"/>
          <p:cNvSpPr txBox="1"/>
          <p:nvPr/>
        </p:nvSpPr>
        <p:spPr>
          <a:xfrm>
            <a:off x="44605" y="4532142"/>
            <a:ext cx="1651588" cy="707886"/>
          </a:xfrm>
          <a:prstGeom prst="rect">
            <a:avLst/>
          </a:prstGeom>
          <a:noFill/>
        </p:spPr>
        <p:txBody>
          <a:bodyPr wrap="square" rtlCol="0">
            <a:spAutoFit/>
          </a:bodyPr>
          <a:lstStyle/>
          <a:p>
            <a:pPr algn="ctr"/>
            <a:r>
              <a:rPr lang="en-US" sz="2000" b="1" spc="-1" dirty="0">
                <a:solidFill>
                  <a:srgbClr val="009999"/>
                </a:solidFill>
                <a:latin typeface="Gill Sans MT" panose="020B0502020104020203" pitchFamily="34" charset="0"/>
                <a:ea typeface="DejaVu Sans"/>
              </a:rPr>
              <a:t>Hierarchical </a:t>
            </a:r>
            <a:r>
              <a:rPr lang="en-US" sz="2000" b="1" spc="-1" dirty="0" err="1">
                <a:solidFill>
                  <a:srgbClr val="009999"/>
                </a:solidFill>
                <a:latin typeface="Gill Sans MT" panose="020B0502020104020203" pitchFamily="34" charset="0"/>
                <a:ea typeface="DejaVu Sans"/>
              </a:rPr>
              <a:t>HotNet</a:t>
            </a:r>
            <a:endParaRPr lang="en-US" sz="2000" b="1" spc="-1" dirty="0">
              <a:solidFill>
                <a:srgbClr val="009999"/>
              </a:solidFill>
              <a:latin typeface="Gill Sans MT" panose="020B0502020104020203" pitchFamily="34" charset="0"/>
              <a:ea typeface="DejaVu Sans"/>
            </a:endParaRPr>
          </a:p>
        </p:txBody>
      </p:sp>
    </p:spTree>
    <p:extLst>
      <p:ext uri="{BB962C8B-B14F-4D97-AF65-F5344CB8AC3E}">
        <p14:creationId xmlns:p14="http://schemas.microsoft.com/office/powerpoint/2010/main" val="2017310380"/>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stomShape 1"/>
          <p:cNvSpPr/>
          <p:nvPr/>
        </p:nvSpPr>
        <p:spPr>
          <a:xfrm>
            <a:off x="640080" y="228600"/>
            <a:ext cx="7863120" cy="521766"/>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r>
              <a:rPr lang="en-US" sz="2800" spc="-1" dirty="0" smtClean="0">
                <a:solidFill>
                  <a:srgbClr val="FFFFFF"/>
                </a:solidFill>
                <a:latin typeface="Gill Sans MT" panose="020B0502020104020203" pitchFamily="34" charset="0"/>
                <a:ea typeface="DejaVu Sans"/>
              </a:rPr>
              <a:t>Results - Cancer </a:t>
            </a:r>
            <a:endParaRPr lang="en-US" sz="2800" spc="-1" dirty="0">
              <a:solidFill>
                <a:srgbClr val="FFFFFF"/>
              </a:solidFill>
              <a:latin typeface="Gill Sans MT" panose="020B0502020104020203" pitchFamily="34" charset="0"/>
              <a:ea typeface="DejaVu Sans"/>
            </a:endParaRPr>
          </a:p>
        </p:txBody>
      </p:sp>
      <p:graphicFrame>
        <p:nvGraphicFramePr>
          <p:cNvPr id="5" name="Table 4"/>
          <p:cNvGraphicFramePr>
            <a:graphicFrameLocks noGrp="1"/>
          </p:cNvGraphicFramePr>
          <p:nvPr>
            <p:extLst>
              <p:ext uri="{D42A27DB-BD31-4B8C-83A1-F6EECF244321}">
                <p14:modId xmlns:p14="http://schemas.microsoft.com/office/powerpoint/2010/main" val="2410542192"/>
              </p:ext>
            </p:extLst>
          </p:nvPr>
        </p:nvGraphicFramePr>
        <p:xfrm>
          <a:off x="5943600" y="3505200"/>
          <a:ext cx="2786840" cy="914400"/>
        </p:xfrm>
        <a:graphic>
          <a:graphicData uri="http://schemas.openxmlformats.org/drawingml/2006/table">
            <a:tbl>
              <a:tblPr firstRow="1" bandRow="1">
                <a:tableStyleId>{F5AB1C69-6EDB-4FF4-983F-18BD219EF322}</a:tableStyleId>
              </a:tblPr>
              <a:tblGrid>
                <a:gridCol w="1393420">
                  <a:extLst>
                    <a:ext uri="{9D8B030D-6E8A-4147-A177-3AD203B41FA5}">
                      <a16:colId xmlns:a16="http://schemas.microsoft.com/office/drawing/2014/main" xmlns="" val="2840796436"/>
                    </a:ext>
                  </a:extLst>
                </a:gridCol>
                <a:gridCol w="1393420">
                  <a:extLst>
                    <a:ext uri="{9D8B030D-6E8A-4147-A177-3AD203B41FA5}">
                      <a16:colId xmlns:a16="http://schemas.microsoft.com/office/drawing/2014/main" xmlns="" val="2612370938"/>
                    </a:ext>
                  </a:extLst>
                </a:gridCol>
              </a:tblGrid>
              <a:tr h="457200">
                <a:tc>
                  <a:txBody>
                    <a:bodyPr/>
                    <a:lstStyle/>
                    <a:p>
                      <a:pPr algn="ctr"/>
                      <a:r>
                        <a:rPr lang="en-US" sz="1600" dirty="0" smtClean="0">
                          <a:latin typeface="Gill Sans MT" panose="020B0502020104020203" pitchFamily="34" charset="0"/>
                        </a:rPr>
                        <a:t>Consensus</a:t>
                      </a:r>
                      <a:endParaRPr lang="en-US" sz="1600" dirty="0">
                        <a:latin typeface="Gill Sans MT" panose="020B050202010402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9999"/>
                    </a:solidFill>
                  </a:tcPr>
                </a:tc>
                <a:tc>
                  <a:txBody>
                    <a:bodyPr/>
                    <a:lstStyle/>
                    <a:p>
                      <a:pPr algn="ctr"/>
                      <a:r>
                        <a:rPr lang="en-US" sz="1600" dirty="0" smtClean="0">
                          <a:latin typeface="Gill Sans MT" panose="020B0502020104020203" pitchFamily="34" charset="0"/>
                        </a:rPr>
                        <a:t>Candidates</a:t>
                      </a:r>
                      <a:endParaRPr lang="en-US" sz="1600" dirty="0">
                        <a:latin typeface="Gill Sans MT" panose="020B050202010402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9999"/>
                    </a:solidFill>
                  </a:tcPr>
                </a:tc>
                <a:extLst>
                  <a:ext uri="{0D108BD9-81ED-4DB2-BD59-A6C34878D82A}">
                    <a16:rowId xmlns:a16="http://schemas.microsoft.com/office/drawing/2014/main" xmlns="" val="3134204369"/>
                  </a:ext>
                </a:extLst>
              </a:tr>
              <a:tr h="457200">
                <a:tc>
                  <a:txBody>
                    <a:bodyPr/>
                    <a:lstStyle/>
                    <a:p>
                      <a:pPr algn="ctr"/>
                      <a:r>
                        <a:rPr lang="en-US" dirty="0" smtClean="0">
                          <a:latin typeface="Gill Sans MT" panose="020B0502020104020203" pitchFamily="34" charset="0"/>
                        </a:rPr>
                        <a:t>626</a:t>
                      </a:r>
                      <a:endParaRPr lang="en-US" dirty="0">
                        <a:latin typeface="Gill Sans MT" panose="020B050202010402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smtClean="0">
                          <a:latin typeface="Gill Sans MT" panose="020B0502020104020203" pitchFamily="34" charset="0"/>
                        </a:rPr>
                        <a:t>1050</a:t>
                      </a:r>
                      <a:endParaRPr lang="en-US" dirty="0">
                        <a:latin typeface="Gill Sans MT" panose="020B050202010402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238624146"/>
                  </a:ext>
                </a:extLst>
              </a:tr>
            </a:tbl>
          </a:graphicData>
        </a:graphic>
      </p:graphicFrame>
      <p:pic>
        <p:nvPicPr>
          <p:cNvPr id="6" name="Picture 5"/>
          <p:cNvPicPr>
            <a:picLocks noChangeAspect="1"/>
          </p:cNvPicPr>
          <p:nvPr/>
        </p:nvPicPr>
        <p:blipFill>
          <a:blip r:embed="rId3"/>
          <a:stretch>
            <a:fillRect/>
          </a:stretch>
        </p:blipFill>
        <p:spPr>
          <a:xfrm>
            <a:off x="5943600" y="1600200"/>
            <a:ext cx="2786840" cy="1009650"/>
          </a:xfrm>
          <a:prstGeom prst="rect">
            <a:avLst/>
          </a:prstGeom>
        </p:spPr>
      </p:pic>
      <p:sp>
        <p:nvSpPr>
          <p:cNvPr id="7" name="TextBox 6"/>
          <p:cNvSpPr txBox="1"/>
          <p:nvPr/>
        </p:nvSpPr>
        <p:spPr>
          <a:xfrm>
            <a:off x="5943600" y="4648200"/>
            <a:ext cx="2786840" cy="1384995"/>
          </a:xfrm>
          <a:prstGeom prst="rect">
            <a:avLst/>
          </a:prstGeom>
          <a:noFill/>
        </p:spPr>
        <p:txBody>
          <a:bodyPr wrap="square" rtlCol="0">
            <a:spAutoFit/>
          </a:bodyPr>
          <a:lstStyle/>
          <a:p>
            <a:r>
              <a:rPr lang="en-US" sz="1400" i="1" dirty="0">
                <a:latin typeface="Gill Sans MT" panose="020B0502020104020203" pitchFamily="34" charset="0"/>
              </a:rPr>
              <a:t>The Network of Cancer Genes (NCG): a comprehensive catalogue of known and candidate cancer genes from cancer sequencing screens. </a:t>
            </a:r>
            <a:r>
              <a:rPr lang="en-US" sz="1400" i="1" dirty="0" err="1">
                <a:latin typeface="Gill Sans MT" panose="020B0502020104020203" pitchFamily="34" charset="0"/>
              </a:rPr>
              <a:t>Repana</a:t>
            </a:r>
            <a:r>
              <a:rPr lang="en-US" sz="1400" i="1" dirty="0">
                <a:latin typeface="Gill Sans MT" panose="020B0502020104020203" pitchFamily="34" charset="0"/>
              </a:rPr>
              <a:t> </a:t>
            </a:r>
            <a:r>
              <a:rPr lang="en-US" sz="1400" i="1" dirty="0" smtClean="0">
                <a:latin typeface="Gill Sans MT" panose="020B0502020104020203" pitchFamily="34" charset="0"/>
              </a:rPr>
              <a:t>et al. (2019). Genome Biology.</a:t>
            </a:r>
            <a:endParaRPr lang="en-US" sz="1400" i="1" dirty="0">
              <a:latin typeface="Gill Sans MT" panose="020B0502020104020203" pitchFamily="34" charset="0"/>
            </a:endParaRPr>
          </a:p>
          <a:p>
            <a:endParaRPr lang="en-US" sz="1400" i="1" dirty="0">
              <a:latin typeface="Gill Sans MT" panose="020B0502020104020203" pitchFamily="34" charset="0"/>
            </a:endParaRPr>
          </a:p>
        </p:txBody>
      </p:sp>
      <p:sp>
        <p:nvSpPr>
          <p:cNvPr id="8" name="TextBox 7"/>
          <p:cNvSpPr txBox="1"/>
          <p:nvPr/>
        </p:nvSpPr>
        <p:spPr>
          <a:xfrm>
            <a:off x="762000" y="1602581"/>
            <a:ext cx="4572000" cy="4401205"/>
          </a:xfrm>
          <a:prstGeom prst="rect">
            <a:avLst/>
          </a:prstGeom>
          <a:noFill/>
        </p:spPr>
        <p:txBody>
          <a:bodyPr wrap="square" rtlCol="0">
            <a:spAutoFit/>
          </a:bodyPr>
          <a:lstStyle/>
          <a:p>
            <a:pPr marL="285750" indent="-285750">
              <a:buFont typeface="Arial" panose="020B0604020202020204" pitchFamily="34" charset="0"/>
              <a:buChar char="•"/>
            </a:pPr>
            <a:r>
              <a:rPr lang="en-US" sz="2000" dirty="0" smtClean="0">
                <a:latin typeface="Gill Sans MT" panose="020B0502020104020203" pitchFamily="34" charset="0"/>
              </a:rPr>
              <a:t>TCGA – The Cancer Genome Atlas</a:t>
            </a:r>
          </a:p>
          <a:p>
            <a:pPr marL="742950" lvl="1" indent="-285750">
              <a:buFont typeface="Arial" panose="020B0604020202020204" pitchFamily="34" charset="0"/>
              <a:buChar char="•"/>
            </a:pPr>
            <a:r>
              <a:rPr lang="en-US" sz="2000" dirty="0" smtClean="0">
                <a:latin typeface="Gill Sans MT" panose="020B0502020104020203" pitchFamily="34" charset="0"/>
              </a:rPr>
              <a:t>Somatic mutation data</a:t>
            </a:r>
          </a:p>
          <a:p>
            <a:pPr marL="1200150" lvl="2" indent="-285750">
              <a:buFont typeface="Arial" panose="020B0604020202020204" pitchFamily="34" charset="0"/>
              <a:buChar char="•"/>
            </a:pPr>
            <a:r>
              <a:rPr lang="en-US" sz="2000" dirty="0" smtClean="0">
                <a:latin typeface="Gill Sans MT" panose="020B0502020104020203" pitchFamily="34" charset="0"/>
              </a:rPr>
              <a:t>21 tumor types</a:t>
            </a:r>
          </a:p>
          <a:p>
            <a:pPr marL="742950" lvl="1" indent="-285750">
              <a:buFont typeface="Arial" panose="020B0604020202020204" pitchFamily="34" charset="0"/>
              <a:buChar char="•"/>
            </a:pPr>
            <a:r>
              <a:rPr lang="en-US" sz="2000" dirty="0" err="1" smtClean="0">
                <a:latin typeface="Gill Sans MT" panose="020B0502020104020203" pitchFamily="34" charset="0"/>
              </a:rPr>
              <a:t>MutSig</a:t>
            </a:r>
            <a:r>
              <a:rPr lang="en-US" sz="2000" dirty="0">
                <a:latin typeface="Gill Sans MT" panose="020B0502020104020203" pitchFamily="34" charset="0"/>
              </a:rPr>
              <a:t> (Lawrence et al. </a:t>
            </a:r>
            <a:r>
              <a:rPr lang="en-US" sz="2000" dirty="0" smtClean="0">
                <a:latin typeface="Gill Sans MT" panose="020B0502020104020203" pitchFamily="34" charset="0"/>
              </a:rPr>
              <a:t>2014)</a:t>
            </a:r>
          </a:p>
          <a:p>
            <a:pPr marL="742950" lvl="1" indent="-285750">
              <a:buFont typeface="Arial" panose="020B0604020202020204" pitchFamily="34" charset="0"/>
              <a:buChar char="•"/>
            </a:pPr>
            <a:r>
              <a:rPr lang="en-US" sz="2000" dirty="0" smtClean="0">
                <a:latin typeface="Gill Sans MT" panose="020B0502020104020203" pitchFamily="34" charset="0"/>
              </a:rPr>
              <a:t>Significance summary of:</a:t>
            </a:r>
          </a:p>
          <a:p>
            <a:pPr marL="1200150" lvl="2" indent="-285750">
              <a:buFont typeface="Arial" panose="020B0604020202020204" pitchFamily="34" charset="0"/>
              <a:buChar char="•"/>
            </a:pPr>
            <a:r>
              <a:rPr lang="en-US" sz="2000" dirty="0">
                <a:latin typeface="Gill Sans MT" panose="020B0502020104020203" pitchFamily="34" charset="0"/>
              </a:rPr>
              <a:t>M</a:t>
            </a:r>
            <a:r>
              <a:rPr lang="en-US" sz="2000" dirty="0" smtClean="0">
                <a:latin typeface="Gill Sans MT" panose="020B0502020104020203" pitchFamily="34" charset="0"/>
              </a:rPr>
              <a:t>utation frequency (</a:t>
            </a:r>
            <a:r>
              <a:rPr lang="en-US" sz="2000" dirty="0" err="1" smtClean="0">
                <a:latin typeface="Gill Sans MT" panose="020B0502020104020203" pitchFamily="34" charset="0"/>
              </a:rPr>
              <a:t>MutSigCV</a:t>
            </a:r>
            <a:r>
              <a:rPr lang="en-US" sz="2000" dirty="0" smtClean="0">
                <a:latin typeface="Gill Sans MT" panose="020B0502020104020203" pitchFamily="34" charset="0"/>
              </a:rPr>
              <a:t>)</a:t>
            </a:r>
          </a:p>
          <a:p>
            <a:pPr marL="1200150" lvl="2" indent="-285750">
              <a:buFont typeface="Arial" panose="020B0604020202020204" pitchFamily="34" charset="0"/>
              <a:buChar char="•"/>
            </a:pPr>
            <a:r>
              <a:rPr lang="en-US" sz="2000" dirty="0" smtClean="0">
                <a:latin typeface="Gill Sans MT" panose="020B0502020104020203" pitchFamily="34" charset="0"/>
              </a:rPr>
              <a:t>Clustering of mutations (</a:t>
            </a:r>
            <a:r>
              <a:rPr lang="en-US" sz="2000" dirty="0" err="1" smtClean="0">
                <a:latin typeface="Gill Sans MT" panose="020B0502020104020203" pitchFamily="34" charset="0"/>
              </a:rPr>
              <a:t>MutSigCL</a:t>
            </a:r>
            <a:r>
              <a:rPr lang="en-US" sz="2000" dirty="0" smtClean="0">
                <a:latin typeface="Gill Sans MT" panose="020B0502020104020203" pitchFamily="34" charset="0"/>
              </a:rPr>
              <a:t>)</a:t>
            </a:r>
          </a:p>
          <a:p>
            <a:pPr marL="1200150" lvl="2" indent="-285750">
              <a:buFont typeface="Arial" panose="020B0604020202020204" pitchFamily="34" charset="0"/>
              <a:buChar char="•"/>
            </a:pPr>
            <a:r>
              <a:rPr lang="en-US" sz="2000" dirty="0">
                <a:latin typeface="Gill Sans MT" panose="020B0502020104020203" pitchFamily="34" charset="0"/>
              </a:rPr>
              <a:t>F</a:t>
            </a:r>
            <a:r>
              <a:rPr lang="en-US" sz="2000" dirty="0" smtClean="0">
                <a:latin typeface="Gill Sans MT" panose="020B0502020104020203" pitchFamily="34" charset="0"/>
              </a:rPr>
              <a:t>unctional impact / sequence conservation (</a:t>
            </a:r>
            <a:r>
              <a:rPr lang="en-US" sz="2000" dirty="0" err="1" smtClean="0">
                <a:latin typeface="Gill Sans MT" panose="020B0502020104020203" pitchFamily="34" charset="0"/>
              </a:rPr>
              <a:t>MutSigFN</a:t>
            </a:r>
            <a:r>
              <a:rPr lang="en-US" sz="2000" dirty="0" smtClean="0">
                <a:latin typeface="Gill Sans MT" panose="020B0502020104020203" pitchFamily="34" charset="0"/>
              </a:rPr>
              <a:t>)</a:t>
            </a:r>
          </a:p>
          <a:p>
            <a:pPr marL="742950" lvl="1" indent="-285750">
              <a:buFont typeface="Arial" panose="020B0604020202020204" pitchFamily="34" charset="0"/>
              <a:buChar char="•"/>
            </a:pPr>
            <a:r>
              <a:rPr lang="en-US" sz="2000" dirty="0">
                <a:latin typeface="Gill Sans MT" panose="020B0502020104020203" pitchFamily="34" charset="0"/>
              </a:rPr>
              <a:t>1,489 genes with </a:t>
            </a:r>
            <a:r>
              <a:rPr lang="en-US" sz="2000" dirty="0" smtClean="0">
                <a:latin typeface="Gill Sans MT" panose="020B0502020104020203" pitchFamily="34" charset="0"/>
              </a:rPr>
              <a:t>q-value&lt;1</a:t>
            </a:r>
          </a:p>
          <a:p>
            <a:pPr marL="742950" lvl="1" indent="-285750">
              <a:buFont typeface="Arial" panose="020B0604020202020204" pitchFamily="34" charset="0"/>
              <a:buChar char="•"/>
            </a:pPr>
            <a:r>
              <a:rPr lang="en-US" sz="2000" dirty="0" smtClean="0">
                <a:latin typeface="Gill Sans MT" panose="020B0502020104020203" pitchFamily="34" charset="0"/>
              </a:rPr>
              <a:t>Input weights </a:t>
            </a:r>
            <a:r>
              <a:rPr lang="en-US" sz="2000" dirty="0">
                <a:latin typeface="Gill Sans MT" panose="020B0502020104020203" pitchFamily="34" charset="0"/>
              </a:rPr>
              <a:t>−log10(q−value</a:t>
            </a:r>
            <a:r>
              <a:rPr lang="en-US" sz="2000" dirty="0" smtClean="0">
                <a:latin typeface="Gill Sans MT" panose="020B0502020104020203" pitchFamily="34" charset="0"/>
              </a:rPr>
              <a:t>)</a:t>
            </a:r>
          </a:p>
          <a:p>
            <a:pPr lvl="2"/>
            <a:r>
              <a:rPr lang="en-US" sz="2000" dirty="0" smtClean="0">
                <a:latin typeface="Gill Sans MT" panose="020B0502020104020203" pitchFamily="34" charset="0"/>
              </a:rPr>
              <a:t>    </a:t>
            </a:r>
            <a:endParaRPr lang="en-US" sz="2000" dirty="0">
              <a:latin typeface="Gill Sans MT" panose="020B0502020104020203" pitchFamily="34" charset="0"/>
            </a:endParaRPr>
          </a:p>
        </p:txBody>
      </p:sp>
      <p:sp>
        <p:nvSpPr>
          <p:cNvPr id="2" name="TextBox 1"/>
          <p:cNvSpPr txBox="1"/>
          <p:nvPr/>
        </p:nvSpPr>
        <p:spPr>
          <a:xfrm>
            <a:off x="5943600" y="2743200"/>
            <a:ext cx="3124200" cy="923330"/>
          </a:xfrm>
          <a:prstGeom prst="rect">
            <a:avLst/>
          </a:prstGeom>
          <a:noFill/>
        </p:spPr>
        <p:txBody>
          <a:bodyPr wrap="square" rtlCol="0">
            <a:spAutoFit/>
          </a:bodyPr>
          <a:lstStyle/>
          <a:p>
            <a:r>
              <a:rPr lang="en-US" dirty="0">
                <a:latin typeface="Gill Sans MT" panose="020B0502020104020203" pitchFamily="34" charset="0"/>
              </a:rPr>
              <a:t>273 manually curated publications</a:t>
            </a:r>
          </a:p>
          <a:p>
            <a:endParaRPr lang="en-US" sz="1600" dirty="0"/>
          </a:p>
        </p:txBody>
      </p:sp>
    </p:spTree>
    <p:extLst>
      <p:ext uri="{BB962C8B-B14F-4D97-AF65-F5344CB8AC3E}">
        <p14:creationId xmlns:p14="http://schemas.microsoft.com/office/powerpoint/2010/main" val="204832880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ustomShape 2"/>
          <p:cNvSpPr/>
          <p:nvPr/>
        </p:nvSpPr>
        <p:spPr>
          <a:xfrm>
            <a:off x="548640" y="1066800"/>
            <a:ext cx="8137440" cy="521766"/>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2800" b="0" strike="noStrike" spc="-1" dirty="0">
                <a:solidFill>
                  <a:srgbClr val="006666"/>
                </a:solidFill>
                <a:latin typeface="Calibri" panose="020F0502020204030204" pitchFamily="34" charset="0"/>
                <a:ea typeface="DejaVu Sans"/>
                <a:cs typeface="Calibri" panose="020F0502020204030204" pitchFamily="34" charset="0"/>
              </a:rPr>
              <a:t>Random Walk (with restart)</a:t>
            </a:r>
            <a:endParaRPr lang="en-US" sz="2800" b="0" strike="noStrike" spc="-1" dirty="0">
              <a:latin typeface="Calibri" panose="020F0502020204030204" pitchFamily="34" charset="0"/>
              <a:cs typeface="Calibri" panose="020F0502020204030204" pitchFamily="34" charset="0"/>
            </a:endParaRPr>
          </a:p>
        </p:txBody>
      </p:sp>
      <p:sp>
        <p:nvSpPr>
          <p:cNvPr id="8" name="CustomShape 2"/>
          <p:cNvSpPr/>
          <p:nvPr/>
        </p:nvSpPr>
        <p:spPr>
          <a:xfrm>
            <a:off x="1919880" y="2444712"/>
            <a:ext cx="1096920" cy="365400"/>
          </a:xfrm>
          <a:custGeom>
            <a:avLst/>
            <a:gdLst/>
            <a:ahLst/>
            <a:cxnLst/>
            <a:rect l="l" t="t" r="r" b="b"/>
            <a:pathLst>
              <a:path w="3050" h="1018">
                <a:moveTo>
                  <a:pt x="0" y="254"/>
                </a:moveTo>
                <a:lnTo>
                  <a:pt x="2286" y="254"/>
                </a:lnTo>
                <a:lnTo>
                  <a:pt x="2286" y="0"/>
                </a:lnTo>
                <a:lnTo>
                  <a:pt x="3049" y="508"/>
                </a:lnTo>
                <a:lnTo>
                  <a:pt x="2286" y="1017"/>
                </a:lnTo>
                <a:lnTo>
                  <a:pt x="2286" y="762"/>
                </a:lnTo>
                <a:lnTo>
                  <a:pt x="0" y="762"/>
                </a:lnTo>
                <a:lnTo>
                  <a:pt x="0" y="254"/>
                </a:lnTo>
              </a:path>
            </a:pathLst>
          </a:custGeom>
          <a:solidFill>
            <a:srgbClr val="006D65"/>
          </a:solidFill>
          <a:ln>
            <a:solidFill>
              <a:srgbClr val="99D8C9"/>
            </a:solidFill>
          </a:ln>
        </p:spPr>
        <p:style>
          <a:lnRef idx="0">
            <a:scrgbClr r="0" g="0" b="0"/>
          </a:lnRef>
          <a:fillRef idx="0">
            <a:scrgbClr r="0" g="0" b="0"/>
          </a:fillRef>
          <a:effectRef idx="0">
            <a:scrgbClr r="0" g="0" b="0"/>
          </a:effectRef>
          <a:fontRef idx="minor"/>
        </p:style>
      </p:sp>
      <p:pic>
        <p:nvPicPr>
          <p:cNvPr id="9" name="Picture 8"/>
          <p:cNvPicPr/>
          <p:nvPr/>
        </p:nvPicPr>
        <p:blipFill>
          <a:blip r:embed="rId3"/>
          <a:stretch/>
        </p:blipFill>
        <p:spPr>
          <a:xfrm>
            <a:off x="149055" y="1784139"/>
            <a:ext cx="1752240" cy="1752600"/>
          </a:xfrm>
          <a:prstGeom prst="rect">
            <a:avLst/>
          </a:prstGeom>
          <a:ln>
            <a:noFill/>
          </a:ln>
        </p:spPr>
      </p:pic>
      <p:sp>
        <p:nvSpPr>
          <p:cNvPr id="10" name="CustomShape 3"/>
          <p:cNvSpPr/>
          <p:nvPr/>
        </p:nvSpPr>
        <p:spPr>
          <a:xfrm>
            <a:off x="1082235" y="4875312"/>
            <a:ext cx="558360" cy="786600"/>
          </a:xfrm>
          <a:prstGeom prst="flowChartMultidocument">
            <a:avLst/>
          </a:prstGeom>
          <a:solidFill>
            <a:srgbClr val="0066CC"/>
          </a:solidFill>
          <a:ln>
            <a:solidFill>
              <a:srgbClr val="66CCFF"/>
            </a:solidFill>
          </a:ln>
        </p:spPr>
        <p:style>
          <a:lnRef idx="0">
            <a:scrgbClr r="0" g="0" b="0"/>
          </a:lnRef>
          <a:fillRef idx="0">
            <a:scrgbClr r="0" g="0" b="0"/>
          </a:fillRef>
          <a:effectRef idx="0">
            <a:scrgbClr r="0" g="0" b="0"/>
          </a:effectRef>
          <a:fontRef idx="minor"/>
        </p:style>
      </p:sp>
      <p:sp>
        <p:nvSpPr>
          <p:cNvPr id="11" name="CustomShape 4"/>
          <p:cNvSpPr/>
          <p:nvPr/>
        </p:nvSpPr>
        <p:spPr>
          <a:xfrm>
            <a:off x="1919880" y="5479212"/>
            <a:ext cx="1096920" cy="365400"/>
          </a:xfrm>
          <a:custGeom>
            <a:avLst/>
            <a:gdLst/>
            <a:ahLst/>
            <a:cxnLst/>
            <a:rect l="l" t="t" r="r" b="b"/>
            <a:pathLst>
              <a:path w="3050" h="1018">
                <a:moveTo>
                  <a:pt x="0" y="254"/>
                </a:moveTo>
                <a:lnTo>
                  <a:pt x="2286" y="254"/>
                </a:lnTo>
                <a:lnTo>
                  <a:pt x="2286" y="0"/>
                </a:lnTo>
                <a:lnTo>
                  <a:pt x="3049" y="508"/>
                </a:lnTo>
                <a:lnTo>
                  <a:pt x="2286" y="1017"/>
                </a:lnTo>
                <a:lnTo>
                  <a:pt x="2286" y="762"/>
                </a:lnTo>
                <a:lnTo>
                  <a:pt x="0" y="762"/>
                </a:lnTo>
                <a:lnTo>
                  <a:pt x="0" y="254"/>
                </a:lnTo>
              </a:path>
            </a:pathLst>
          </a:custGeom>
          <a:solidFill>
            <a:srgbClr val="006D65"/>
          </a:solidFill>
          <a:ln>
            <a:solidFill>
              <a:srgbClr val="99D8C9"/>
            </a:solidFill>
          </a:ln>
        </p:spPr>
        <p:style>
          <a:lnRef idx="0">
            <a:scrgbClr r="0" g="0" b="0"/>
          </a:lnRef>
          <a:fillRef idx="0">
            <a:scrgbClr r="0" g="0" b="0"/>
          </a:fillRef>
          <a:effectRef idx="0">
            <a:scrgbClr r="0" g="0" b="0"/>
          </a:effectRef>
          <a:fontRef idx="minor"/>
        </p:style>
      </p:sp>
      <p:sp>
        <p:nvSpPr>
          <p:cNvPr id="12" name="CustomShape 7"/>
          <p:cNvSpPr/>
          <p:nvPr/>
        </p:nvSpPr>
        <p:spPr>
          <a:xfrm>
            <a:off x="4084385" y="3781771"/>
            <a:ext cx="548280" cy="548280"/>
          </a:xfrm>
          <a:custGeom>
            <a:avLst/>
            <a:gdLst/>
            <a:ahLst/>
            <a:cxnLst/>
            <a:rect l="l" t="t" r="r" b="b"/>
            <a:pathLst>
              <a:path w="1525" h="1525">
                <a:moveTo>
                  <a:pt x="381" y="0"/>
                </a:moveTo>
                <a:lnTo>
                  <a:pt x="1143" y="0"/>
                </a:lnTo>
                <a:lnTo>
                  <a:pt x="1143" y="381"/>
                </a:lnTo>
                <a:lnTo>
                  <a:pt x="1524" y="381"/>
                </a:lnTo>
                <a:lnTo>
                  <a:pt x="1524" y="1143"/>
                </a:lnTo>
                <a:lnTo>
                  <a:pt x="1143" y="1143"/>
                </a:lnTo>
                <a:lnTo>
                  <a:pt x="1143" y="1524"/>
                </a:lnTo>
                <a:lnTo>
                  <a:pt x="381" y="1524"/>
                </a:lnTo>
                <a:lnTo>
                  <a:pt x="381" y="1143"/>
                </a:lnTo>
                <a:lnTo>
                  <a:pt x="0" y="1143"/>
                </a:lnTo>
                <a:lnTo>
                  <a:pt x="0" y="381"/>
                </a:lnTo>
                <a:lnTo>
                  <a:pt x="381" y="381"/>
                </a:lnTo>
                <a:lnTo>
                  <a:pt x="381" y="0"/>
                </a:lnTo>
              </a:path>
            </a:pathLst>
          </a:custGeom>
          <a:solidFill>
            <a:srgbClr val="006D65"/>
          </a:solidFill>
          <a:ln>
            <a:solidFill>
              <a:srgbClr val="99D8C9"/>
            </a:solidFill>
          </a:ln>
        </p:spPr>
        <p:style>
          <a:lnRef idx="0">
            <a:scrgbClr r="0" g="0" b="0"/>
          </a:lnRef>
          <a:fillRef idx="0">
            <a:scrgbClr r="0" g="0" b="0"/>
          </a:fillRef>
          <a:effectRef idx="0">
            <a:scrgbClr r="0" g="0" b="0"/>
          </a:effectRef>
          <a:fontRef idx="minor"/>
        </p:style>
      </p:sp>
      <p:sp>
        <p:nvSpPr>
          <p:cNvPr id="14" name="CustomShape 10"/>
          <p:cNvSpPr/>
          <p:nvPr/>
        </p:nvSpPr>
        <p:spPr>
          <a:xfrm>
            <a:off x="825735" y="5149272"/>
            <a:ext cx="558360" cy="786600"/>
          </a:xfrm>
          <a:prstGeom prst="flowChartMultidocument">
            <a:avLst/>
          </a:prstGeom>
          <a:solidFill>
            <a:srgbClr val="00B050"/>
          </a:solidFill>
          <a:ln>
            <a:solidFill>
              <a:srgbClr val="92D050"/>
            </a:solidFill>
          </a:ln>
        </p:spPr>
        <p:style>
          <a:lnRef idx="0">
            <a:scrgbClr r="0" g="0" b="0"/>
          </a:lnRef>
          <a:fillRef idx="0">
            <a:scrgbClr r="0" g="0" b="0"/>
          </a:fillRef>
          <a:effectRef idx="0">
            <a:scrgbClr r="0" g="0" b="0"/>
          </a:effectRef>
          <a:fontRef idx="minor"/>
        </p:style>
      </p:sp>
      <p:sp>
        <p:nvSpPr>
          <p:cNvPr id="15" name="CustomShape 11"/>
          <p:cNvSpPr/>
          <p:nvPr/>
        </p:nvSpPr>
        <p:spPr>
          <a:xfrm>
            <a:off x="546555" y="5408472"/>
            <a:ext cx="558360" cy="786600"/>
          </a:xfrm>
          <a:prstGeom prst="flowChartMultidocument">
            <a:avLst/>
          </a:prstGeom>
          <a:solidFill>
            <a:srgbClr val="FF9900"/>
          </a:solidFill>
          <a:ln>
            <a:solidFill>
              <a:srgbClr val="FFCC00"/>
            </a:solidFill>
          </a:ln>
        </p:spPr>
        <p:style>
          <a:lnRef idx="0">
            <a:scrgbClr r="0" g="0" b="0"/>
          </a:lnRef>
          <a:fillRef idx="0">
            <a:scrgbClr r="0" g="0" b="0"/>
          </a:fillRef>
          <a:effectRef idx="0">
            <a:scrgbClr r="0" g="0" b="0"/>
          </a:effectRef>
          <a:fontRef idx="minor"/>
        </p:style>
      </p:sp>
      <mc:AlternateContent xmlns:mc="http://schemas.openxmlformats.org/markup-compatibility/2006" xmlns:a14="http://schemas.microsoft.com/office/drawing/2010/main">
        <mc:Choice Requires="a14">
          <p:sp>
            <p:nvSpPr>
              <p:cNvPr id="17" name="TextBox 16"/>
              <p:cNvSpPr txBox="1"/>
              <p:nvPr/>
            </p:nvSpPr>
            <p:spPr>
              <a:xfrm>
                <a:off x="3751147" y="4875312"/>
                <a:ext cx="1214756" cy="147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ctrlPr>
                            <a:rPr lang="en-US" sz="3200" i="1" smtClean="0">
                              <a:latin typeface="Cambria Math" panose="02040503050406030204" pitchFamily="18" charset="0"/>
                            </a:rPr>
                          </m:ctrlPr>
                        </m:dPr>
                        <m:e>
                          <m:m>
                            <m:mPr>
                              <m:mcs>
                                <m:mc>
                                  <m:mcPr>
                                    <m:count m:val="1"/>
                                    <m:mcJc m:val="center"/>
                                  </m:mcPr>
                                </m:mc>
                              </m:mcs>
                              <m:ctrlPr>
                                <a:rPr lang="en-US" sz="3200" i="1">
                                  <a:latin typeface="Cambria Math" panose="02040503050406030204" pitchFamily="18" charset="0"/>
                                </a:rPr>
                              </m:ctrlPr>
                            </m:mPr>
                            <m:mr>
                              <m:e>
                                <m:sSub>
                                  <m:sSubPr>
                                    <m:ctrlPr>
                                      <a:rPr lang="en-US" sz="3200" i="1">
                                        <a:latin typeface="Cambria Math" panose="02040503050406030204" pitchFamily="18" charset="0"/>
                                      </a:rPr>
                                    </m:ctrlPr>
                                  </m:sSubPr>
                                  <m:e>
                                    <m:r>
                                      <a:rPr lang="en-US" sz="3200" i="1">
                                        <a:latin typeface="Cambria Math"/>
                                      </a:rPr>
                                      <m:t>𝑆</m:t>
                                    </m:r>
                                  </m:e>
                                  <m:sub>
                                    <m:r>
                                      <a:rPr lang="en-US" sz="3200" i="1">
                                        <a:latin typeface="Cambria Math"/>
                                      </a:rPr>
                                      <m:t>1</m:t>
                                    </m:r>
                                  </m:sub>
                                </m:sSub>
                              </m:e>
                            </m:mr>
                            <m:mr>
                              <m:e>
                                <m:r>
                                  <a:rPr lang="en-US" sz="3200" i="1">
                                    <a:latin typeface="Cambria Math"/>
                                  </a:rPr>
                                  <m:t>⋮</m:t>
                                </m:r>
                              </m:e>
                            </m:mr>
                            <m:mr>
                              <m:e>
                                <m:sSub>
                                  <m:sSubPr>
                                    <m:ctrlPr>
                                      <a:rPr lang="en-US" sz="3200" i="1">
                                        <a:latin typeface="Cambria Math" panose="02040503050406030204" pitchFamily="18" charset="0"/>
                                      </a:rPr>
                                    </m:ctrlPr>
                                  </m:sSubPr>
                                  <m:e>
                                    <m:r>
                                      <a:rPr lang="en-US" sz="3200" i="1">
                                        <a:latin typeface="Cambria Math"/>
                                      </a:rPr>
                                      <m:t>𝑆</m:t>
                                    </m:r>
                                  </m:e>
                                  <m:sub>
                                    <m:r>
                                      <a:rPr lang="en-US" sz="3200" i="1">
                                        <a:latin typeface="Cambria Math"/>
                                      </a:rPr>
                                      <m:t>𝑛</m:t>
                                    </m:r>
                                  </m:sub>
                                </m:sSub>
                              </m:e>
                            </m:mr>
                          </m:m>
                        </m:e>
                      </m:d>
                    </m:oMath>
                  </m:oMathPara>
                </a14:m>
                <a:endParaRPr lang="en-US" sz="3200" dirty="0"/>
              </a:p>
            </p:txBody>
          </p:sp>
        </mc:Choice>
        <mc:Fallback xmlns="">
          <p:sp>
            <p:nvSpPr>
              <p:cNvPr id="17" name="TextBox 16"/>
              <p:cNvSpPr txBox="1">
                <a:spLocks noRot="1" noChangeAspect="1" noMove="1" noResize="1" noEditPoints="1" noAdjustHandles="1" noChangeArrowheads="1" noChangeShapeType="1" noTextEdit="1"/>
              </p:cNvSpPr>
              <p:nvPr/>
            </p:nvSpPr>
            <p:spPr>
              <a:xfrm>
                <a:off x="3751147" y="4875312"/>
                <a:ext cx="1214756" cy="1477777"/>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Rectangle 19"/>
              <p:cNvSpPr/>
              <p:nvPr/>
            </p:nvSpPr>
            <p:spPr>
              <a:xfrm>
                <a:off x="3200400" y="2057400"/>
                <a:ext cx="2104737" cy="113140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d>
                        <m:dPr>
                          <m:ctrlPr>
                            <a:rPr lang="ar-AE" sz="2400" i="1" smtClean="0">
                              <a:latin typeface="Cambria Math" panose="02040503050406030204" pitchFamily="18" charset="0"/>
                            </a:rPr>
                          </m:ctrlPr>
                        </m:dPr>
                        <m:e>
                          <m:m>
                            <m:mPr>
                              <m:mcs>
                                <m:mc>
                                  <m:mcPr>
                                    <m:count m:val="3"/>
                                    <m:mcJc m:val="center"/>
                                  </m:mcPr>
                                </m:mc>
                              </m:mcs>
                              <m:ctrlPr>
                                <a:rPr lang="ar-AE" sz="2400" i="1">
                                  <a:latin typeface="Cambria Math" panose="02040503050406030204" pitchFamily="18" charset="0"/>
                                </a:rPr>
                              </m:ctrlPr>
                            </m:mPr>
                            <m:mr>
                              <m:e>
                                <m:sSub>
                                  <m:sSubPr>
                                    <m:ctrlPr>
                                      <a:rPr lang="ar-AE" sz="2400" i="1">
                                        <a:latin typeface="Cambria Math" panose="02040503050406030204" pitchFamily="18" charset="0"/>
                                      </a:rPr>
                                    </m:ctrlPr>
                                  </m:sSubPr>
                                  <m:e>
                                    <m:r>
                                      <a:rPr lang="en-US" sz="2400" b="0" i="1" smtClean="0">
                                        <a:latin typeface="Cambria Math" panose="02040503050406030204" pitchFamily="18" charset="0"/>
                                      </a:rPr>
                                      <m:t>𝐴</m:t>
                                    </m:r>
                                  </m:e>
                                  <m:sub>
                                    <m:r>
                                      <a:rPr lang="ar-AE" sz="2400">
                                        <a:latin typeface="Cambria Math"/>
                                      </a:rPr>
                                      <m:t>1</m:t>
                                    </m:r>
                                    <m:r>
                                      <a:rPr lang="en-US" sz="2400">
                                        <a:latin typeface="Cambria Math" panose="02040503050406030204" pitchFamily="18" charset="0"/>
                                      </a:rPr>
                                      <m:t>1</m:t>
                                    </m:r>
                                  </m:sub>
                                </m:sSub>
                              </m:e>
                              <m:e>
                                <m:r>
                                  <a:rPr lang="ar-AE" sz="2400" i="1">
                                    <a:latin typeface="Cambria Math" panose="02040503050406030204" pitchFamily="18" charset="0"/>
                                  </a:rPr>
                                  <m:t>…</m:t>
                                </m:r>
                              </m:e>
                              <m:e>
                                <m:sSub>
                                  <m:sSubPr>
                                    <m:ctrlPr>
                                      <a:rPr lang="ar-AE" sz="2400" i="1">
                                        <a:latin typeface="Cambria Math" panose="02040503050406030204" pitchFamily="18" charset="0"/>
                                      </a:rPr>
                                    </m:ctrlPr>
                                  </m:sSubPr>
                                  <m:e>
                                    <m:r>
                                      <a:rPr lang="en-US" sz="2400" b="0" i="1" smtClean="0">
                                        <a:latin typeface="Cambria Math" panose="02040503050406030204" pitchFamily="18" charset="0"/>
                                      </a:rPr>
                                      <m:t>𝐴</m:t>
                                    </m:r>
                                  </m:e>
                                  <m:sub>
                                    <m:r>
                                      <a:rPr lang="en-US" sz="2400" i="1">
                                        <a:latin typeface="Cambria Math" panose="02040503050406030204" pitchFamily="18" charset="0"/>
                                      </a:rPr>
                                      <m:t>1</m:t>
                                    </m:r>
                                    <m:r>
                                      <a:rPr lang="en-US" sz="2400" i="1">
                                        <a:latin typeface="Cambria Math" panose="02040503050406030204" pitchFamily="18" charset="0"/>
                                      </a:rPr>
                                      <m:t>𝑛</m:t>
                                    </m:r>
                                  </m:sub>
                                </m:sSub>
                              </m:e>
                            </m:mr>
                            <m:mr>
                              <m:e>
                                <m:r>
                                  <a:rPr lang="ar-AE" sz="2400" i="1">
                                    <a:latin typeface="Cambria Math" panose="02040503050406030204" pitchFamily="18" charset="0"/>
                                  </a:rPr>
                                  <m:t>⋮</m:t>
                                </m:r>
                              </m:e>
                              <m:e>
                                <m:r>
                                  <a:rPr lang="ar-AE" sz="2400">
                                    <a:latin typeface="Cambria Math"/>
                                  </a:rPr>
                                  <m:t>⋱</m:t>
                                </m:r>
                              </m:e>
                              <m:e>
                                <m:r>
                                  <a:rPr lang="ar-AE" sz="2400" i="1">
                                    <a:latin typeface="Cambria Math" panose="02040503050406030204" pitchFamily="18" charset="0"/>
                                  </a:rPr>
                                  <m:t>⋮</m:t>
                                </m:r>
                              </m:e>
                            </m:mr>
                            <m:mr>
                              <m:e>
                                <m:sSub>
                                  <m:sSubPr>
                                    <m:ctrlPr>
                                      <a:rPr lang="ar-AE" sz="2400" i="1">
                                        <a:latin typeface="Cambria Math" panose="02040503050406030204" pitchFamily="18" charset="0"/>
                                      </a:rPr>
                                    </m:ctrlPr>
                                  </m:sSubPr>
                                  <m:e>
                                    <m:r>
                                      <a:rPr lang="en-US" sz="2400" b="0" i="1" smtClean="0">
                                        <a:latin typeface="Cambria Math" panose="02040503050406030204" pitchFamily="18" charset="0"/>
                                      </a:rPr>
                                      <m:t>𝐴</m:t>
                                    </m:r>
                                  </m:e>
                                  <m:sub>
                                    <m:r>
                                      <a:rPr lang="en-US" sz="2400" i="1">
                                        <a:latin typeface="Cambria Math" panose="02040503050406030204" pitchFamily="18" charset="0"/>
                                      </a:rPr>
                                      <m:t>𝑛</m:t>
                                    </m:r>
                                    <m:r>
                                      <a:rPr lang="en-US" sz="2400" i="1">
                                        <a:latin typeface="Cambria Math" panose="02040503050406030204" pitchFamily="18" charset="0"/>
                                      </a:rPr>
                                      <m:t>1</m:t>
                                    </m:r>
                                  </m:sub>
                                </m:sSub>
                              </m:e>
                              <m:e>
                                <m:r>
                                  <a:rPr lang="ar-AE" sz="2400" i="1">
                                    <a:latin typeface="Cambria Math" panose="02040503050406030204" pitchFamily="18" charset="0"/>
                                  </a:rPr>
                                  <m:t>…</m:t>
                                </m:r>
                              </m:e>
                              <m:e>
                                <m:sSub>
                                  <m:sSubPr>
                                    <m:ctrlPr>
                                      <a:rPr lang="ar-AE" sz="2400" i="1">
                                        <a:latin typeface="Cambria Math" panose="02040503050406030204" pitchFamily="18" charset="0"/>
                                      </a:rPr>
                                    </m:ctrlPr>
                                  </m:sSubPr>
                                  <m:e>
                                    <m:r>
                                      <a:rPr lang="en-US" sz="2400" b="0" i="1" smtClean="0">
                                        <a:latin typeface="Cambria Math" panose="02040503050406030204" pitchFamily="18" charset="0"/>
                                      </a:rPr>
                                      <m:t>𝐴</m:t>
                                    </m:r>
                                  </m:e>
                                  <m:sub>
                                    <m:r>
                                      <a:rPr lang="en-US" sz="2400" i="1">
                                        <a:latin typeface="Cambria Math" panose="02040503050406030204" pitchFamily="18" charset="0"/>
                                      </a:rPr>
                                      <m:t>𝑛𝑛</m:t>
                                    </m:r>
                                  </m:sub>
                                </m:sSub>
                              </m:e>
                            </m:mr>
                          </m:m>
                        </m:e>
                      </m:d>
                    </m:oMath>
                  </m:oMathPara>
                </a14:m>
                <a:endParaRPr lang="en-US" sz="2400" dirty="0"/>
              </a:p>
            </p:txBody>
          </p:sp>
        </mc:Choice>
        <mc:Fallback xmlns="">
          <p:sp>
            <p:nvSpPr>
              <p:cNvPr id="20" name="Rectangle 19"/>
              <p:cNvSpPr>
                <a:spLocks noRot="1" noChangeAspect="1" noMove="1" noResize="1" noEditPoints="1" noAdjustHandles="1" noChangeArrowheads="1" noChangeShapeType="1" noTextEdit="1"/>
              </p:cNvSpPr>
              <p:nvPr/>
            </p:nvSpPr>
            <p:spPr>
              <a:xfrm>
                <a:off x="3200400" y="2057400"/>
                <a:ext cx="2104737" cy="1131400"/>
              </a:xfrm>
              <a:prstGeom prst="rect">
                <a:avLst/>
              </a:prstGeom>
              <a:blipFill>
                <a:blip r:embed="rId5"/>
                <a:stretch>
                  <a:fillRect r="-7536"/>
                </a:stretch>
              </a:blipFill>
            </p:spPr>
            <p:txBody>
              <a:bodyPr/>
              <a:lstStyle/>
              <a:p>
                <a:r>
                  <a:rPr lang="en-US">
                    <a:noFill/>
                  </a:rPr>
                  <a:t> </a:t>
                </a:r>
              </a:p>
            </p:txBody>
          </p:sp>
        </mc:Fallback>
      </mc:AlternateContent>
      <p:sp>
        <p:nvSpPr>
          <p:cNvPr id="21" name="CustomShape 2"/>
          <p:cNvSpPr/>
          <p:nvPr/>
        </p:nvSpPr>
        <p:spPr>
          <a:xfrm rot="1889170">
            <a:off x="5581443" y="2913553"/>
            <a:ext cx="2045600" cy="610106"/>
          </a:xfrm>
          <a:custGeom>
            <a:avLst/>
            <a:gdLst/>
            <a:ahLst/>
            <a:cxnLst/>
            <a:rect l="l" t="t" r="r" b="b"/>
            <a:pathLst>
              <a:path w="3050" h="1018">
                <a:moveTo>
                  <a:pt x="0" y="254"/>
                </a:moveTo>
                <a:lnTo>
                  <a:pt x="2286" y="254"/>
                </a:lnTo>
                <a:lnTo>
                  <a:pt x="2286" y="0"/>
                </a:lnTo>
                <a:lnTo>
                  <a:pt x="3049" y="508"/>
                </a:lnTo>
                <a:lnTo>
                  <a:pt x="2286" y="1017"/>
                </a:lnTo>
                <a:lnTo>
                  <a:pt x="2286" y="762"/>
                </a:lnTo>
                <a:lnTo>
                  <a:pt x="0" y="762"/>
                </a:lnTo>
                <a:lnTo>
                  <a:pt x="0" y="254"/>
                </a:lnTo>
              </a:path>
            </a:pathLst>
          </a:custGeom>
          <a:solidFill>
            <a:schemeClr val="accent2"/>
          </a:solidFill>
          <a:ln>
            <a:solidFill>
              <a:schemeClr val="accent2">
                <a:lumMod val="75000"/>
              </a:schemeClr>
            </a:solidFill>
          </a:ln>
        </p:spPr>
        <p:style>
          <a:lnRef idx="0">
            <a:scrgbClr r="0" g="0" b="0"/>
          </a:lnRef>
          <a:fillRef idx="0">
            <a:scrgbClr r="0" g="0" b="0"/>
          </a:fillRef>
          <a:effectRef idx="0">
            <a:scrgbClr r="0" g="0" b="0"/>
          </a:effectRef>
          <a:fontRef idx="minor"/>
        </p:style>
      </p:sp>
      <p:grpSp>
        <p:nvGrpSpPr>
          <p:cNvPr id="23" name="Group 22"/>
          <p:cNvGrpSpPr/>
          <p:nvPr/>
        </p:nvGrpSpPr>
        <p:grpSpPr>
          <a:xfrm>
            <a:off x="5079549" y="4012946"/>
            <a:ext cx="4255560" cy="507565"/>
            <a:chOff x="2478054" y="3499544"/>
            <a:chExt cx="4255560" cy="507565"/>
          </a:xfrm>
        </p:grpSpPr>
        <mc:AlternateContent xmlns:mc="http://schemas.openxmlformats.org/markup-compatibility/2006" xmlns:a14="http://schemas.microsoft.com/office/drawing/2010/main">
          <mc:Choice Requires="a14">
            <p:sp>
              <p:nvSpPr>
                <p:cNvPr id="24" name="Formula 5"/>
                <p:cNvSpPr txBox="1"/>
                <p:nvPr/>
              </p:nvSpPr>
              <p:spPr>
                <a:xfrm>
                  <a:off x="2478054" y="3499544"/>
                  <a:ext cx="4255560" cy="430560"/>
                </a:xfrm>
                <a:prstGeom prst="rect">
                  <a:avLst/>
                </a:prstGeom>
              </p:spPr>
              <p:txBody>
                <a:bodyPr/>
                <a:lstStyle/>
                <a:p>
                  <a:pPr/>
                  <a14:m>
                    <m:oMathPara xmlns:m="http://schemas.openxmlformats.org/officeDocument/2006/math">
                      <m:oMathParaPr>
                        <m:jc m:val="centerGroup"/>
                      </m:oMathParaPr>
                      <m:oMath xmlns:m="http://schemas.openxmlformats.org/officeDocument/2006/math">
                        <m:r>
                          <a:rPr sz="2400">
                            <a:latin typeface="Cambria Math"/>
                          </a:rPr>
                          <m:t>𝑝</m:t>
                        </m:r>
                        <m:r>
                          <a:rPr sz="2400">
                            <a:latin typeface="Cambria Math"/>
                          </a:rPr>
                          <m:t>=</m:t>
                        </m:r>
                        <m:r>
                          <a:rPr sz="2400">
                            <a:latin typeface="Cambria Math"/>
                          </a:rPr>
                          <m:t>𝛼</m:t>
                        </m:r>
                        <m:sSup>
                          <m:sSupPr>
                            <m:ctrlPr>
                              <a:rPr sz="2400" i="1">
                                <a:latin typeface="Cambria Math" panose="02040503050406030204" pitchFamily="18" charset="0"/>
                              </a:rPr>
                            </m:ctrlPr>
                          </m:sSupPr>
                          <m:e>
                            <m:d>
                              <m:dPr>
                                <m:ctrlPr>
                                  <a:rPr sz="2400" i="1">
                                    <a:latin typeface="Cambria Math" panose="02040503050406030204" pitchFamily="18" charset="0"/>
                                  </a:rPr>
                                </m:ctrlPr>
                              </m:dPr>
                              <m:e>
                                <m:r>
                                  <a:rPr sz="2400">
                                    <a:latin typeface="Cambria Math"/>
                                  </a:rPr>
                                  <m:t>𝐼</m:t>
                                </m:r>
                                <m:r>
                                  <a:rPr sz="2400">
                                    <a:latin typeface="Cambria Math"/>
                                  </a:rPr>
                                  <m:t>−</m:t>
                                </m:r>
                                <m:d>
                                  <m:dPr>
                                    <m:ctrlPr>
                                      <a:rPr sz="2400" i="1">
                                        <a:latin typeface="Cambria Math" panose="02040503050406030204" pitchFamily="18" charset="0"/>
                                      </a:rPr>
                                    </m:ctrlPr>
                                  </m:dPr>
                                  <m:e>
                                    <m:r>
                                      <a:rPr sz="2400">
                                        <a:latin typeface="Cambria Math"/>
                                      </a:rPr>
                                      <m:t>1</m:t>
                                    </m:r>
                                    <m:r>
                                      <a:rPr sz="2400">
                                        <a:latin typeface="Cambria Math"/>
                                      </a:rPr>
                                      <m:t>−</m:t>
                                    </m:r>
                                    <m:r>
                                      <a:rPr sz="2400">
                                        <a:latin typeface="Cambria Math"/>
                                      </a:rPr>
                                      <m:t>𝛼</m:t>
                                    </m:r>
                                  </m:e>
                                </m:d>
                                <m:r>
                                  <a:rPr sz="2400">
                                    <a:latin typeface="Cambria Math"/>
                                  </a:rPr>
                                  <m:t>𝑊</m:t>
                                </m:r>
                              </m:e>
                            </m:d>
                          </m:e>
                          <m:sup>
                            <m:r>
                              <a:rPr sz="2400">
                                <a:latin typeface="Cambria Math"/>
                              </a:rPr>
                              <m:t>−</m:t>
                            </m:r>
                            <m:r>
                              <a:rPr sz="2400">
                                <a:latin typeface="Cambria Math"/>
                              </a:rPr>
                              <m:t>1</m:t>
                            </m:r>
                          </m:sup>
                        </m:sSup>
                        <m:sSub>
                          <m:sSubPr>
                            <m:ctrlPr>
                              <a:rPr sz="2400" i="1">
                                <a:latin typeface="Cambria Math" panose="02040503050406030204" pitchFamily="18" charset="0"/>
                              </a:rPr>
                            </m:ctrlPr>
                          </m:sSubPr>
                          <m:e>
                            <m:r>
                              <a:rPr sz="2400">
                                <a:latin typeface="Cambria Math"/>
                              </a:rPr>
                              <m:t>𝑝</m:t>
                            </m:r>
                          </m:e>
                          <m:sub>
                            <m:r>
                              <a:rPr sz="2400">
                                <a:latin typeface="Cambria Math"/>
                              </a:rPr>
                              <m:t>0</m:t>
                            </m:r>
                          </m:sub>
                        </m:sSub>
                      </m:oMath>
                    </m:oMathPara>
                  </a14:m>
                  <a:endParaRPr sz="2400" dirty="0"/>
                </a:p>
              </p:txBody>
            </p:sp>
          </mc:Choice>
          <mc:Fallback xmlns="">
            <p:sp>
              <p:nvSpPr>
                <p:cNvPr id="24" name="Formula 5"/>
                <p:cNvSpPr txBox="1">
                  <a:spLocks noRot="1" noChangeAspect="1" noMove="1" noResize="1" noEditPoints="1" noAdjustHandles="1" noChangeArrowheads="1" noChangeShapeType="1" noTextEdit="1"/>
                </p:cNvSpPr>
                <p:nvPr/>
              </p:nvSpPr>
              <p:spPr>
                <a:xfrm>
                  <a:off x="2478054" y="3499544"/>
                  <a:ext cx="4255560" cy="430560"/>
                </a:xfrm>
                <a:prstGeom prst="rect">
                  <a:avLst/>
                </a:prstGeom>
                <a:blipFill>
                  <a:blip r:embed="rId6"/>
                  <a:stretch>
                    <a:fillRect b="-21127"/>
                  </a:stretch>
                </a:blipFill>
              </p:spPr>
              <p:txBody>
                <a:bodyPr/>
                <a:lstStyle/>
                <a:p>
                  <a:r>
                    <a:rPr lang="en-US">
                      <a:noFill/>
                    </a:rPr>
                    <a:t> </a:t>
                  </a:r>
                </a:p>
              </p:txBody>
            </p:sp>
          </mc:Fallback>
        </mc:AlternateContent>
        <p:sp>
          <p:nvSpPr>
            <p:cNvPr id="30" name="CustomShape 16"/>
            <p:cNvSpPr/>
            <p:nvPr/>
          </p:nvSpPr>
          <p:spPr>
            <a:xfrm>
              <a:off x="5992395" y="3583270"/>
              <a:ext cx="353975" cy="396783"/>
            </a:xfrm>
            <a:prstGeom prst="roundRect">
              <a:avLst>
                <a:gd name="adj" fmla="val 16667"/>
              </a:avLst>
            </a:prstGeom>
            <a:noFill/>
            <a:ln w="38160">
              <a:solidFill>
                <a:schemeClr val="accent4">
                  <a:lumMod val="75000"/>
                </a:schemeClr>
              </a:solidFill>
              <a:round/>
            </a:ln>
          </p:spPr>
          <p:style>
            <a:lnRef idx="2">
              <a:schemeClr val="accent1">
                <a:shade val="50000"/>
              </a:schemeClr>
            </a:lnRef>
            <a:fillRef idx="1">
              <a:schemeClr val="accent1"/>
            </a:fillRef>
            <a:effectRef idx="0">
              <a:schemeClr val="accent1"/>
            </a:effectRef>
            <a:fontRef idx="minor"/>
          </p:style>
        </p:sp>
        <p:sp>
          <p:nvSpPr>
            <p:cNvPr id="33" name="CustomShape 15"/>
            <p:cNvSpPr/>
            <p:nvPr/>
          </p:nvSpPr>
          <p:spPr>
            <a:xfrm>
              <a:off x="3461657" y="3544149"/>
              <a:ext cx="2514600" cy="462960"/>
            </a:xfrm>
            <a:prstGeom prst="roundRect">
              <a:avLst>
                <a:gd name="adj" fmla="val 16667"/>
              </a:avLst>
            </a:prstGeom>
            <a:noFill/>
            <a:ln w="38160">
              <a:solidFill>
                <a:schemeClr val="accent2"/>
              </a:solidFill>
              <a:round/>
            </a:ln>
          </p:spPr>
          <p:style>
            <a:lnRef idx="2">
              <a:schemeClr val="accent1">
                <a:shade val="50000"/>
              </a:schemeClr>
            </a:lnRef>
            <a:fillRef idx="1">
              <a:schemeClr val="accent1"/>
            </a:fillRef>
            <a:effectRef idx="0">
              <a:schemeClr val="accent1"/>
            </a:effectRef>
            <a:fontRef idx="minor"/>
          </p:style>
        </p:sp>
      </p:grpSp>
      <p:sp>
        <p:nvSpPr>
          <p:cNvPr id="37" name="CustomShape 2"/>
          <p:cNvSpPr/>
          <p:nvPr/>
        </p:nvSpPr>
        <p:spPr>
          <a:xfrm rot="20558762">
            <a:off x="5117297" y="5128281"/>
            <a:ext cx="2045600" cy="610106"/>
          </a:xfrm>
          <a:custGeom>
            <a:avLst/>
            <a:gdLst/>
            <a:ahLst/>
            <a:cxnLst/>
            <a:rect l="l" t="t" r="r" b="b"/>
            <a:pathLst>
              <a:path w="3050" h="1018">
                <a:moveTo>
                  <a:pt x="0" y="254"/>
                </a:moveTo>
                <a:lnTo>
                  <a:pt x="2286" y="254"/>
                </a:lnTo>
                <a:lnTo>
                  <a:pt x="2286" y="0"/>
                </a:lnTo>
                <a:lnTo>
                  <a:pt x="3049" y="508"/>
                </a:lnTo>
                <a:lnTo>
                  <a:pt x="2286" y="1017"/>
                </a:lnTo>
                <a:lnTo>
                  <a:pt x="2286" y="762"/>
                </a:lnTo>
                <a:lnTo>
                  <a:pt x="0" y="762"/>
                </a:lnTo>
                <a:lnTo>
                  <a:pt x="0" y="254"/>
                </a:lnTo>
              </a:path>
            </a:pathLst>
          </a:custGeom>
          <a:solidFill>
            <a:schemeClr val="accent4"/>
          </a:solidFill>
          <a:ln>
            <a:solidFill>
              <a:schemeClr val="accent4">
                <a:lumMod val="75000"/>
              </a:schemeClr>
            </a:solidFill>
          </a:ln>
        </p:spPr>
        <p:style>
          <a:lnRef idx="0">
            <a:scrgbClr r="0" g="0" b="0"/>
          </a:lnRef>
          <a:fillRef idx="0">
            <a:scrgbClr r="0" g="0" b="0"/>
          </a:fillRef>
          <a:effectRef idx="0">
            <a:scrgbClr r="0" g="0" b="0"/>
          </a:effectRef>
          <a:fontRef idx="minor"/>
        </p:style>
      </p:sp>
      <p:sp>
        <p:nvSpPr>
          <p:cNvPr id="38" name="CustomShape 3"/>
          <p:cNvSpPr/>
          <p:nvPr/>
        </p:nvSpPr>
        <p:spPr>
          <a:xfrm>
            <a:off x="640080" y="228600"/>
            <a:ext cx="7863120" cy="521766"/>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r>
              <a:rPr lang="en-US" sz="2800" spc="-1" dirty="0">
                <a:solidFill>
                  <a:srgbClr val="FFFFFF"/>
                </a:solidFill>
                <a:latin typeface="Calibri" panose="020F0502020204030204" pitchFamily="34" charset="0"/>
                <a:ea typeface="DejaVu Sans"/>
                <a:cs typeface="Calibri" panose="020F0502020204030204" pitchFamily="34" charset="0"/>
              </a:rPr>
              <a:t>Network Propagation</a:t>
            </a:r>
          </a:p>
        </p:txBody>
      </p:sp>
      <p:sp>
        <p:nvSpPr>
          <p:cNvPr id="19" name="Rounded Rectangle 18"/>
          <p:cNvSpPr/>
          <p:nvPr/>
        </p:nvSpPr>
        <p:spPr>
          <a:xfrm>
            <a:off x="3200400" y="1905000"/>
            <a:ext cx="2372306" cy="1631739"/>
          </a:xfrm>
          <a:prstGeom prst="round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ounded Rectangle 21"/>
          <p:cNvSpPr/>
          <p:nvPr/>
        </p:nvSpPr>
        <p:spPr>
          <a:xfrm>
            <a:off x="3751147" y="4837092"/>
            <a:ext cx="1214756" cy="1716108"/>
          </a:xfrm>
          <a:prstGeom prst="roundRect">
            <a:avLst/>
          </a:prstGeom>
          <a:noFill/>
          <a:ln w="571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620051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stomShape 1"/>
          <p:cNvSpPr/>
          <p:nvPr/>
        </p:nvSpPr>
        <p:spPr>
          <a:xfrm>
            <a:off x="640080" y="228600"/>
            <a:ext cx="7863120" cy="521766"/>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r>
              <a:rPr lang="en-US" sz="2800" spc="-1" dirty="0" smtClean="0">
                <a:solidFill>
                  <a:srgbClr val="FFFFFF"/>
                </a:solidFill>
                <a:latin typeface="Gill Sans MT" panose="020B0502020104020203" pitchFamily="34" charset="0"/>
                <a:ea typeface="DejaVu Sans"/>
              </a:rPr>
              <a:t>Results – Cancer </a:t>
            </a:r>
            <a:endParaRPr lang="en-US" sz="2800" spc="-1" dirty="0">
              <a:solidFill>
                <a:srgbClr val="FFFFFF"/>
              </a:solidFill>
              <a:latin typeface="Gill Sans MT" panose="020B0502020104020203" pitchFamily="34" charset="0"/>
              <a:ea typeface="DejaVu Sans"/>
            </a:endParaRP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22044" y="1143000"/>
            <a:ext cx="4229100" cy="2819400"/>
          </a:xfrm>
          <a:prstGeom prst="rect">
            <a:avLst/>
          </a:prstGeom>
        </p:spPr>
      </p:pic>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22044" y="3810000"/>
            <a:ext cx="4229100" cy="2819400"/>
          </a:xfrm>
          <a:prstGeom prst="rect">
            <a:avLst/>
          </a:prstGeom>
        </p:spPr>
      </p:pic>
      <p:pic>
        <p:nvPicPr>
          <p:cNvPr id="5" name="Picture 4"/>
          <p:cNvPicPr>
            <a:picLocks noChangeAspect="1"/>
          </p:cNvPicPr>
          <p:nvPr/>
        </p:nvPicPr>
        <p:blipFill rotWithShape="1">
          <a:blip r:embed="rId4" cstate="print">
            <a:extLst>
              <a:ext uri="{28A0092B-C50C-407E-A947-70E740481C1C}">
                <a14:useLocalDpi xmlns:a14="http://schemas.microsoft.com/office/drawing/2010/main" val="0"/>
              </a:ext>
            </a:extLst>
          </a:blip>
          <a:srcRect l="4271" r="41768" b="72222"/>
          <a:stretch/>
        </p:blipFill>
        <p:spPr>
          <a:xfrm>
            <a:off x="381000" y="1673817"/>
            <a:ext cx="5334000" cy="3616271"/>
          </a:xfrm>
          <a:prstGeom prst="rect">
            <a:avLst/>
          </a:prstGeom>
        </p:spPr>
      </p:pic>
      <p:sp>
        <p:nvSpPr>
          <p:cNvPr id="6" name="Oval 5"/>
          <p:cNvSpPr/>
          <p:nvPr/>
        </p:nvSpPr>
        <p:spPr>
          <a:xfrm>
            <a:off x="152400" y="1676400"/>
            <a:ext cx="487680" cy="5334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5943600" y="1524000"/>
            <a:ext cx="7620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err="1" smtClean="0">
                <a:solidFill>
                  <a:schemeClr val="tx1"/>
                </a:solidFill>
              </a:rPr>
              <a:t>NetCore</a:t>
            </a:r>
            <a:endParaRPr lang="en-US" sz="1200" dirty="0">
              <a:solidFill>
                <a:schemeClr val="tx1"/>
              </a:solidFill>
            </a:endParaRPr>
          </a:p>
        </p:txBody>
      </p:sp>
      <p:sp>
        <p:nvSpPr>
          <p:cNvPr id="12" name="Rectangle 11"/>
          <p:cNvSpPr/>
          <p:nvPr/>
        </p:nvSpPr>
        <p:spPr>
          <a:xfrm>
            <a:off x="5791200" y="4207396"/>
            <a:ext cx="7620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err="1" smtClean="0">
                <a:solidFill>
                  <a:schemeClr val="tx1"/>
                </a:solidFill>
              </a:rPr>
              <a:t>NetCore</a:t>
            </a:r>
            <a:endParaRPr lang="en-US" sz="1200" dirty="0">
              <a:solidFill>
                <a:schemeClr val="tx1"/>
              </a:solidFill>
            </a:endParaRPr>
          </a:p>
        </p:txBody>
      </p:sp>
    </p:spTree>
    <p:extLst>
      <p:ext uri="{BB962C8B-B14F-4D97-AF65-F5344CB8AC3E}">
        <p14:creationId xmlns:p14="http://schemas.microsoft.com/office/powerpoint/2010/main" val="2683813312"/>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stomShape 1"/>
          <p:cNvSpPr/>
          <p:nvPr/>
        </p:nvSpPr>
        <p:spPr>
          <a:xfrm>
            <a:off x="640080" y="228600"/>
            <a:ext cx="7863120" cy="521766"/>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r>
              <a:rPr lang="en-US" sz="2800" spc="-1" dirty="0" smtClean="0">
                <a:solidFill>
                  <a:srgbClr val="FFFFFF"/>
                </a:solidFill>
                <a:latin typeface="Gill Sans MT" panose="020B0502020104020203" pitchFamily="34" charset="0"/>
                <a:ea typeface="DejaVu Sans"/>
              </a:rPr>
              <a:t>Results – Cancer </a:t>
            </a:r>
            <a:endParaRPr lang="en-US" sz="2800" spc="-1" dirty="0">
              <a:solidFill>
                <a:srgbClr val="FFFFFF"/>
              </a:solidFill>
              <a:latin typeface="Gill Sans MT" panose="020B0502020104020203" pitchFamily="34" charset="0"/>
              <a:ea typeface="DejaVu Sans"/>
            </a:endParaRPr>
          </a:p>
        </p:txBody>
      </p:sp>
      <p:grpSp>
        <p:nvGrpSpPr>
          <p:cNvPr id="11" name="Group 10"/>
          <p:cNvGrpSpPr/>
          <p:nvPr/>
        </p:nvGrpSpPr>
        <p:grpSpPr>
          <a:xfrm>
            <a:off x="1447800" y="990600"/>
            <a:ext cx="6553200" cy="5451096"/>
            <a:chOff x="482600" y="990600"/>
            <a:chExt cx="6553200" cy="5451096"/>
          </a:xfrm>
        </p:grpSpPr>
        <p:pic>
          <p:nvPicPr>
            <p:cNvPr id="5" name="Picture 4"/>
            <p:cNvPicPr>
              <a:picLocks noChangeAspect="1"/>
            </p:cNvPicPr>
            <p:nvPr/>
          </p:nvPicPr>
          <p:blipFill rotWithShape="1">
            <a:blip r:embed="rId2" cstate="print">
              <a:extLst>
                <a:ext uri="{28A0092B-C50C-407E-A947-70E740481C1C}">
                  <a14:useLocalDpi xmlns:a14="http://schemas.microsoft.com/office/drawing/2010/main" val="0"/>
                </a:ext>
              </a:extLst>
            </a:blip>
            <a:srcRect l="3731"/>
            <a:stretch/>
          </p:blipFill>
          <p:spPr>
            <a:xfrm>
              <a:off x="482600" y="990600"/>
              <a:ext cx="6553200" cy="5105400"/>
            </a:xfrm>
            <a:prstGeom prst="rect">
              <a:avLst/>
            </a:prstGeom>
          </p:spPr>
        </p:pic>
        <p:sp>
          <p:nvSpPr>
            <p:cNvPr id="6" name="Rectangle 5"/>
            <p:cNvSpPr/>
            <p:nvPr/>
          </p:nvSpPr>
          <p:spPr>
            <a:xfrm>
              <a:off x="3276600" y="5715000"/>
              <a:ext cx="838200" cy="152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Left Brace 6"/>
            <p:cNvSpPr/>
            <p:nvPr/>
          </p:nvSpPr>
          <p:spPr>
            <a:xfrm rot="16200000">
              <a:off x="4508897" y="4432697"/>
              <a:ext cx="354806" cy="2971800"/>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TextBox 7"/>
            <p:cNvSpPr txBox="1"/>
            <p:nvPr/>
          </p:nvSpPr>
          <p:spPr>
            <a:xfrm>
              <a:off x="4258554" y="6103142"/>
              <a:ext cx="981359" cy="338554"/>
            </a:xfrm>
            <a:prstGeom prst="rect">
              <a:avLst/>
            </a:prstGeom>
            <a:noFill/>
          </p:spPr>
          <p:txBody>
            <a:bodyPr wrap="none" rtlCol="0">
              <a:spAutoFit/>
            </a:bodyPr>
            <a:lstStyle/>
            <a:p>
              <a:r>
                <a:rPr lang="en-US" sz="1600" b="1" dirty="0" err="1" smtClean="0">
                  <a:cs typeface="Calibri Light" panose="020F0302020204030204" pitchFamily="34" charset="0"/>
                </a:rPr>
                <a:t>NetCore</a:t>
              </a:r>
              <a:endParaRPr lang="en-US" sz="1600" b="1" dirty="0">
                <a:cs typeface="Calibri Light" panose="020F0302020204030204" pitchFamily="34" charset="0"/>
              </a:endParaRPr>
            </a:p>
          </p:txBody>
        </p:sp>
      </p:grpSp>
    </p:spTree>
    <p:extLst>
      <p:ext uri="{BB962C8B-B14F-4D97-AF65-F5344CB8AC3E}">
        <p14:creationId xmlns:p14="http://schemas.microsoft.com/office/powerpoint/2010/main" val="2825074564"/>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stomShape 1"/>
          <p:cNvSpPr/>
          <p:nvPr/>
        </p:nvSpPr>
        <p:spPr>
          <a:xfrm>
            <a:off x="640080" y="228600"/>
            <a:ext cx="7863120" cy="521766"/>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r>
              <a:rPr lang="en-US" sz="2800" spc="-1" dirty="0" smtClean="0">
                <a:solidFill>
                  <a:srgbClr val="FFFFFF"/>
                </a:solidFill>
                <a:latin typeface="Gill Sans MT" panose="020B0502020104020203" pitchFamily="34" charset="0"/>
                <a:ea typeface="DejaVu Sans"/>
              </a:rPr>
              <a:t>Results – Cancer </a:t>
            </a:r>
            <a:endParaRPr lang="en-US" sz="2800" spc="-1" dirty="0">
              <a:solidFill>
                <a:srgbClr val="FFFFFF"/>
              </a:solidFill>
              <a:latin typeface="Gill Sans MT" panose="020B0502020104020203" pitchFamily="34" charset="0"/>
              <a:ea typeface="DejaVu Sans"/>
            </a:endParaRPr>
          </a:p>
        </p:txBody>
      </p:sp>
      <p:pic>
        <p:nvPicPr>
          <p:cNvPr id="5" name="Picture 4"/>
          <p:cNvPicPr>
            <a:picLocks noChangeAspect="1"/>
          </p:cNvPicPr>
          <p:nvPr/>
        </p:nvPicPr>
        <p:blipFill rotWithShape="1">
          <a:blip r:embed="rId2" cstate="print">
            <a:extLst>
              <a:ext uri="{28A0092B-C50C-407E-A947-70E740481C1C}">
                <a14:useLocalDpi xmlns:a14="http://schemas.microsoft.com/office/drawing/2010/main" val="0"/>
              </a:ext>
            </a:extLst>
          </a:blip>
          <a:srcRect t="6295"/>
          <a:stretch/>
        </p:blipFill>
        <p:spPr>
          <a:xfrm>
            <a:off x="1028700" y="1093026"/>
            <a:ext cx="7086600" cy="3402774"/>
          </a:xfrm>
          <a:prstGeom prst="rect">
            <a:avLst/>
          </a:prstGeom>
        </p:spPr>
      </p:pic>
      <p:pic>
        <p:nvPicPr>
          <p:cNvPr id="12" name="Picture 11"/>
          <p:cNvPicPr>
            <a:picLocks noChangeAspect="1"/>
          </p:cNvPicPr>
          <p:nvPr/>
        </p:nvPicPr>
        <p:blipFill rotWithShape="1">
          <a:blip r:embed="rId3" cstate="print">
            <a:extLst>
              <a:ext uri="{28A0092B-C50C-407E-A947-70E740481C1C}">
                <a14:useLocalDpi xmlns:a14="http://schemas.microsoft.com/office/drawing/2010/main" val="0"/>
              </a:ext>
            </a:extLst>
          </a:blip>
          <a:srcRect l="2370" t="83333" r="4238"/>
          <a:stretch/>
        </p:blipFill>
        <p:spPr>
          <a:xfrm>
            <a:off x="685799" y="4724400"/>
            <a:ext cx="8105297" cy="1905000"/>
          </a:xfrm>
          <a:prstGeom prst="rect">
            <a:avLst/>
          </a:prstGeom>
        </p:spPr>
      </p:pic>
      <p:sp>
        <p:nvSpPr>
          <p:cNvPr id="2" name="Rounded Rectangle 1"/>
          <p:cNvSpPr/>
          <p:nvPr/>
        </p:nvSpPr>
        <p:spPr>
          <a:xfrm>
            <a:off x="1447800" y="2209800"/>
            <a:ext cx="2743200" cy="228600"/>
          </a:xfrm>
          <a:prstGeom prst="round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6" name="Rounded Rectangle 5"/>
          <p:cNvSpPr/>
          <p:nvPr/>
        </p:nvSpPr>
        <p:spPr>
          <a:xfrm>
            <a:off x="1524000" y="3321811"/>
            <a:ext cx="2667000" cy="228600"/>
          </a:xfrm>
          <a:prstGeom prst="round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811588475"/>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stomShape 1"/>
          <p:cNvSpPr/>
          <p:nvPr/>
        </p:nvSpPr>
        <p:spPr>
          <a:xfrm>
            <a:off x="640260" y="228600"/>
            <a:ext cx="7863120" cy="521766"/>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2800" b="0" strike="noStrike" spc="-1" dirty="0" smtClean="0">
                <a:solidFill>
                  <a:srgbClr val="FFFFFF"/>
                </a:solidFill>
                <a:latin typeface="Gill Sans MT" panose="020B0502020104020203" pitchFamily="34" charset="0"/>
                <a:ea typeface="DejaVu Sans"/>
              </a:rPr>
              <a:t>NAGA</a:t>
            </a:r>
            <a:endParaRPr lang="en-US" sz="2800" b="0" strike="noStrike" spc="-1" dirty="0">
              <a:latin typeface="Gill Sans MT" panose="020B0502020104020203" pitchFamily="34" charset="0"/>
            </a:endParaRPr>
          </a:p>
        </p:txBody>
      </p:sp>
      <p:sp>
        <p:nvSpPr>
          <p:cNvPr id="10" name="CustomShape 2"/>
          <p:cNvSpPr/>
          <p:nvPr/>
        </p:nvSpPr>
        <p:spPr>
          <a:xfrm>
            <a:off x="6858000" y="5403295"/>
            <a:ext cx="2057400" cy="1168097"/>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a:lnSpc>
                <a:spcPct val="100000"/>
              </a:lnSpc>
            </a:pPr>
            <a:r>
              <a:rPr lang="en-US" sz="1400" i="1" spc="-1" dirty="0">
                <a:solidFill>
                  <a:srgbClr val="000000"/>
                </a:solidFill>
                <a:latin typeface="Gill Sans MT" panose="020B0502020104020203" pitchFamily="34" charset="0"/>
              </a:rPr>
              <a:t>Carlin et al</a:t>
            </a:r>
            <a:r>
              <a:rPr lang="en-US" sz="1400" i="1" spc="-1" dirty="0" smtClean="0">
                <a:solidFill>
                  <a:srgbClr val="000000"/>
                </a:solidFill>
                <a:latin typeface="Gill Sans MT" panose="020B0502020104020203" pitchFamily="34" charset="0"/>
              </a:rPr>
              <a:t>.  </a:t>
            </a:r>
            <a:r>
              <a:rPr lang="en-US" sz="1400" i="1" spc="-1" dirty="0">
                <a:solidFill>
                  <a:srgbClr val="000000"/>
                </a:solidFill>
                <a:latin typeface="Gill Sans MT" panose="020B0502020104020203" pitchFamily="34" charset="0"/>
              </a:rPr>
              <a:t>A Fast and Flexible Framework for Network-Assisted Genomic </a:t>
            </a:r>
            <a:r>
              <a:rPr lang="en-US" sz="1400" i="1" spc="-1" dirty="0" smtClean="0">
                <a:solidFill>
                  <a:srgbClr val="000000"/>
                </a:solidFill>
                <a:latin typeface="Gill Sans MT" panose="020B0502020104020203" pitchFamily="34" charset="0"/>
              </a:rPr>
              <a:t>Association (2019). </a:t>
            </a:r>
            <a:r>
              <a:rPr lang="en-US" sz="1400" i="1" spc="-1" dirty="0" err="1" smtClean="0">
                <a:solidFill>
                  <a:srgbClr val="000000"/>
                </a:solidFill>
                <a:latin typeface="Gill Sans MT" panose="020B0502020104020203" pitchFamily="34" charset="0"/>
              </a:rPr>
              <a:t>iScience</a:t>
            </a:r>
            <a:r>
              <a:rPr lang="en-US" sz="1400" i="1" spc="-1" dirty="0" smtClean="0">
                <a:solidFill>
                  <a:srgbClr val="000000"/>
                </a:solidFill>
                <a:latin typeface="Gill Sans MT" panose="020B0502020104020203" pitchFamily="34" charset="0"/>
              </a:rPr>
              <a:t>..</a:t>
            </a:r>
            <a:endParaRPr lang="en-US" sz="1400" i="1" spc="-1" dirty="0">
              <a:solidFill>
                <a:srgbClr val="000000"/>
              </a:solidFill>
              <a:latin typeface="Gill Sans MT" panose="020B0502020104020203" pitchFamily="34" charset="0"/>
              <a:ea typeface="DejaVu Sans"/>
            </a:endParaRPr>
          </a:p>
        </p:txBody>
      </p:sp>
      <p:sp>
        <p:nvSpPr>
          <p:cNvPr id="13" name="Rectangle 12"/>
          <p:cNvSpPr/>
          <p:nvPr/>
        </p:nvSpPr>
        <p:spPr>
          <a:xfrm>
            <a:off x="2004021" y="1025912"/>
            <a:ext cx="5135958" cy="461665"/>
          </a:xfrm>
          <a:prstGeom prst="rect">
            <a:avLst/>
          </a:prstGeom>
        </p:spPr>
        <p:txBody>
          <a:bodyPr wrap="none">
            <a:spAutoFit/>
          </a:bodyPr>
          <a:lstStyle/>
          <a:p>
            <a:r>
              <a:rPr lang="en-US" sz="2400" dirty="0">
                <a:latin typeface="Gill Sans MT" panose="020B0502020104020203" pitchFamily="34" charset="0"/>
              </a:rPr>
              <a:t>Network Assisted Genomic Association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967456" y="1623364"/>
            <a:ext cx="3209089" cy="4931359"/>
          </a:xfrm>
          <a:prstGeom prst="rect">
            <a:avLst/>
          </a:prstGeom>
        </p:spPr>
      </p:pic>
    </p:spTree>
    <p:extLst>
      <p:ext uri="{BB962C8B-B14F-4D97-AF65-F5344CB8AC3E}">
        <p14:creationId xmlns:p14="http://schemas.microsoft.com/office/powerpoint/2010/main" val="1039653090"/>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stomShape 1"/>
          <p:cNvSpPr/>
          <p:nvPr/>
        </p:nvSpPr>
        <p:spPr>
          <a:xfrm>
            <a:off x="640260" y="228600"/>
            <a:ext cx="7863120" cy="521766"/>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2800" b="0" strike="noStrike" spc="-1" dirty="0" smtClean="0">
                <a:solidFill>
                  <a:srgbClr val="FFFFFF"/>
                </a:solidFill>
                <a:latin typeface="Gill Sans MT" panose="020B0502020104020203" pitchFamily="34" charset="0"/>
                <a:ea typeface="DejaVu Sans"/>
              </a:rPr>
              <a:t>Comparison with NAGA</a:t>
            </a:r>
            <a:endParaRPr lang="en-US" sz="2800" b="0" strike="noStrike" spc="-1" dirty="0">
              <a:latin typeface="Gill Sans MT" panose="020B0502020104020203" pitchFamily="34" charset="0"/>
            </a:endParaRPr>
          </a:p>
        </p:txBody>
      </p:sp>
      <p:sp>
        <p:nvSpPr>
          <p:cNvPr id="3" name="TextBox 2"/>
          <p:cNvSpPr txBox="1"/>
          <p:nvPr/>
        </p:nvSpPr>
        <p:spPr>
          <a:xfrm>
            <a:off x="914400" y="1524000"/>
            <a:ext cx="6477000" cy="2862322"/>
          </a:xfrm>
          <a:prstGeom prst="rect">
            <a:avLst/>
          </a:prstGeom>
          <a:noFill/>
        </p:spPr>
        <p:txBody>
          <a:bodyPr wrap="square" rtlCol="0">
            <a:spAutoFit/>
          </a:bodyPr>
          <a:lstStyle/>
          <a:p>
            <a:pPr marL="285750" indent="-285750">
              <a:buFont typeface="Arial" panose="020B0604020202020204" pitchFamily="34" charset="0"/>
              <a:buChar char="•"/>
            </a:pPr>
            <a:r>
              <a:rPr lang="en-US" sz="2000" dirty="0">
                <a:latin typeface="Gill Sans MT" panose="020B0502020104020203" pitchFamily="34" charset="0"/>
              </a:rPr>
              <a:t>Schizophrenia Psychiatric Genome-Wide </a:t>
            </a:r>
            <a:r>
              <a:rPr lang="en-US" sz="2000" dirty="0" smtClean="0">
                <a:latin typeface="Gill Sans MT" panose="020B0502020104020203" pitchFamily="34" charset="0"/>
              </a:rPr>
              <a:t>Association Study </a:t>
            </a:r>
            <a:r>
              <a:rPr lang="en-US" sz="2000" dirty="0">
                <a:latin typeface="Gill Sans MT" panose="020B0502020104020203" pitchFamily="34" charset="0"/>
              </a:rPr>
              <a:t>(GWAS) Consortium </a:t>
            </a:r>
            <a:r>
              <a:rPr lang="en-US" sz="2000" dirty="0" smtClean="0">
                <a:latin typeface="Gill Sans MT" panose="020B0502020104020203" pitchFamily="34" charset="0"/>
              </a:rPr>
              <a:t>2011</a:t>
            </a:r>
          </a:p>
          <a:p>
            <a:pPr marL="742950" lvl="1" indent="-285750">
              <a:buFont typeface="Arial" panose="020B0604020202020204" pitchFamily="34" charset="0"/>
              <a:buChar char="•"/>
            </a:pPr>
            <a:r>
              <a:rPr lang="en-US" sz="2000" dirty="0">
                <a:latin typeface="Gill Sans MT" panose="020B0502020104020203" pitchFamily="34" charset="0"/>
              </a:rPr>
              <a:t> 9,394 cases and 12,462 </a:t>
            </a:r>
            <a:r>
              <a:rPr lang="en-US" sz="2000" dirty="0" smtClean="0">
                <a:latin typeface="Gill Sans MT" panose="020B0502020104020203" pitchFamily="34" charset="0"/>
              </a:rPr>
              <a:t>controls</a:t>
            </a:r>
          </a:p>
          <a:p>
            <a:pPr marL="742950" lvl="1" indent="-285750">
              <a:buFont typeface="Arial" panose="020B0604020202020204" pitchFamily="34" charset="0"/>
              <a:buChar char="•"/>
            </a:pPr>
            <a:r>
              <a:rPr lang="en-US" sz="2000" dirty="0" smtClean="0">
                <a:latin typeface="Gill Sans MT" panose="020B0502020104020203" pitchFamily="34" charset="0"/>
              </a:rPr>
              <a:t>10,586 genes</a:t>
            </a:r>
          </a:p>
          <a:p>
            <a:pPr marL="1200150" lvl="2" indent="-285750">
              <a:buFont typeface="Arial" panose="020B0604020202020204" pitchFamily="34" charset="0"/>
              <a:buChar char="•"/>
            </a:pPr>
            <a:r>
              <a:rPr lang="en-US" sz="2000" dirty="0" smtClean="0">
                <a:latin typeface="Gill Sans MT" panose="020B0502020104020203" pitchFamily="34" charset="0"/>
              </a:rPr>
              <a:t>Input weights –log10(p-value)</a:t>
            </a:r>
          </a:p>
          <a:p>
            <a:pPr marL="285750" indent="-285750">
              <a:buFont typeface="Arial" panose="020B0604020202020204" pitchFamily="34" charset="0"/>
              <a:buChar char="•"/>
            </a:pPr>
            <a:endParaRPr lang="en-US" sz="2000" dirty="0" smtClean="0">
              <a:latin typeface="Gill Sans MT" panose="020B0502020104020203" pitchFamily="34" charset="0"/>
            </a:endParaRPr>
          </a:p>
          <a:p>
            <a:pPr marL="285750" indent="-285750">
              <a:buFont typeface="Arial" panose="020B0604020202020204" pitchFamily="34" charset="0"/>
              <a:buChar char="•"/>
            </a:pPr>
            <a:r>
              <a:rPr lang="en-US" sz="2000" dirty="0" err="1" smtClean="0">
                <a:latin typeface="Gill Sans MT" panose="020B0502020104020203" pitchFamily="34" charset="0"/>
              </a:rPr>
              <a:t>DisGeNET</a:t>
            </a:r>
            <a:endParaRPr lang="en-US" sz="2000" dirty="0" smtClean="0">
              <a:latin typeface="Gill Sans MT" panose="020B0502020104020203" pitchFamily="34" charset="0"/>
            </a:endParaRPr>
          </a:p>
          <a:p>
            <a:pPr marL="742950" lvl="1" indent="-285750">
              <a:buFont typeface="Arial" panose="020B0604020202020204" pitchFamily="34" charset="0"/>
              <a:buChar char="•"/>
            </a:pPr>
            <a:r>
              <a:rPr lang="en-US" sz="2000" dirty="0" smtClean="0">
                <a:latin typeface="Gill Sans MT" panose="020B0502020104020203" pitchFamily="34" charset="0"/>
              </a:rPr>
              <a:t>1072 genes</a:t>
            </a:r>
          </a:p>
          <a:p>
            <a:pPr marL="742950" lvl="1" indent="-285750">
              <a:buFont typeface="Arial" panose="020B0604020202020204" pitchFamily="34" charset="0"/>
              <a:buChar char="•"/>
            </a:pPr>
            <a:endParaRPr lang="en-US" sz="2000" dirty="0">
              <a:latin typeface="Gill Sans MT" panose="020B0502020104020203" pitchFamily="34" charset="0"/>
            </a:endParaRPr>
          </a:p>
        </p:txBody>
      </p:sp>
      <p:pic>
        <p:nvPicPr>
          <p:cNvPr id="5" name="Picture 4"/>
          <p:cNvPicPr>
            <a:picLocks noChangeAspect="1"/>
          </p:cNvPicPr>
          <p:nvPr/>
        </p:nvPicPr>
        <p:blipFill rotWithShape="1">
          <a:blip r:embed="rId2" cstate="print">
            <a:extLst>
              <a:ext uri="{28A0092B-C50C-407E-A947-70E740481C1C}">
                <a14:useLocalDpi xmlns:a14="http://schemas.microsoft.com/office/drawing/2010/main" val="0"/>
              </a:ext>
            </a:extLst>
          </a:blip>
          <a:srcRect r="13971"/>
          <a:stretch/>
        </p:blipFill>
        <p:spPr>
          <a:xfrm>
            <a:off x="4267200" y="2904249"/>
            <a:ext cx="4724400" cy="1820151"/>
          </a:xfrm>
          <a:prstGeom prst="rect">
            <a:avLst/>
          </a:prstGeom>
        </p:spPr>
      </p:pic>
      <p:sp>
        <p:nvSpPr>
          <p:cNvPr id="10" name="TextBox 9"/>
          <p:cNvSpPr txBox="1"/>
          <p:nvPr/>
        </p:nvSpPr>
        <p:spPr>
          <a:xfrm>
            <a:off x="4800600" y="4366736"/>
            <a:ext cx="3226530" cy="738664"/>
          </a:xfrm>
          <a:prstGeom prst="rect">
            <a:avLst/>
          </a:prstGeom>
          <a:noFill/>
        </p:spPr>
        <p:txBody>
          <a:bodyPr wrap="square" rtlCol="0">
            <a:spAutoFit/>
          </a:bodyPr>
          <a:lstStyle/>
          <a:p>
            <a:r>
              <a:rPr lang="en-US" sz="1400" i="1" dirty="0" err="1" smtClean="0">
                <a:latin typeface="Gill Sans MT" panose="020B0502020104020203" pitchFamily="34" charset="0"/>
              </a:rPr>
              <a:t>Piñero</a:t>
            </a:r>
            <a:r>
              <a:rPr lang="en-US" sz="1400" i="1" dirty="0" smtClean="0">
                <a:latin typeface="Gill Sans MT" panose="020B0502020104020203" pitchFamily="34" charset="0"/>
              </a:rPr>
              <a:t> et al</a:t>
            </a:r>
            <a:r>
              <a:rPr lang="en-US" sz="1400" i="1" dirty="0">
                <a:latin typeface="Gill Sans MT" panose="020B0502020104020203" pitchFamily="34" charset="0"/>
              </a:rPr>
              <a:t>. The </a:t>
            </a:r>
            <a:r>
              <a:rPr lang="en-US" sz="1400" i="1" dirty="0" err="1">
                <a:latin typeface="Gill Sans MT" panose="020B0502020104020203" pitchFamily="34" charset="0"/>
              </a:rPr>
              <a:t>DisGeNET</a:t>
            </a:r>
            <a:r>
              <a:rPr lang="en-US" sz="1400" i="1" dirty="0">
                <a:latin typeface="Gill Sans MT" panose="020B0502020104020203" pitchFamily="34" charset="0"/>
              </a:rPr>
              <a:t> knowledge platform for disease genomics: 2019 update. (2019</a:t>
            </a:r>
            <a:r>
              <a:rPr lang="en-US" sz="1400" i="1" dirty="0" smtClean="0">
                <a:latin typeface="Gill Sans MT" panose="020B0502020104020203" pitchFamily="34" charset="0"/>
              </a:rPr>
              <a:t>) </a:t>
            </a:r>
            <a:r>
              <a:rPr lang="en-US" sz="1400" i="1" dirty="0" err="1" smtClean="0">
                <a:latin typeface="Gill Sans MT" panose="020B0502020104020203" pitchFamily="34" charset="0"/>
              </a:rPr>
              <a:t>Nucl</a:t>
            </a:r>
            <a:r>
              <a:rPr lang="en-US" sz="1400" i="1" dirty="0">
                <a:latin typeface="Gill Sans MT" panose="020B0502020104020203" pitchFamily="34" charset="0"/>
              </a:rPr>
              <a:t>. Acids Res</a:t>
            </a:r>
            <a:r>
              <a:rPr lang="en-US" sz="1400" i="1" dirty="0" smtClean="0">
                <a:latin typeface="Gill Sans MT" panose="020B0502020104020203" pitchFamily="34" charset="0"/>
              </a:rPr>
              <a:t>.</a:t>
            </a:r>
            <a:endParaRPr lang="en-US" sz="1400" i="1" dirty="0">
              <a:latin typeface="Gill Sans MT" panose="020B0502020104020203" pitchFamily="34" charset="0"/>
            </a:endParaRPr>
          </a:p>
        </p:txBody>
      </p:sp>
    </p:spTree>
    <p:extLst>
      <p:ext uri="{BB962C8B-B14F-4D97-AF65-F5344CB8AC3E}">
        <p14:creationId xmlns:p14="http://schemas.microsoft.com/office/powerpoint/2010/main" val="755452599"/>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stomShape 1"/>
          <p:cNvSpPr/>
          <p:nvPr/>
        </p:nvSpPr>
        <p:spPr>
          <a:xfrm>
            <a:off x="640260" y="228600"/>
            <a:ext cx="7863120" cy="521766"/>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2800" b="0" strike="noStrike" spc="-1" dirty="0" smtClean="0">
                <a:solidFill>
                  <a:srgbClr val="FFFFFF"/>
                </a:solidFill>
                <a:latin typeface="Gill Sans MT" panose="020B0502020104020203" pitchFamily="34" charset="0"/>
                <a:ea typeface="DejaVu Sans"/>
              </a:rPr>
              <a:t>Comparison with NAGA</a:t>
            </a:r>
            <a:endParaRPr lang="en-US" sz="2800" b="0" strike="noStrike" spc="-1" dirty="0">
              <a:latin typeface="Gill Sans MT" panose="020B0502020104020203" pitchFamily="34" charset="0"/>
            </a:endParaRP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14800" y="1219200"/>
            <a:ext cx="4610256" cy="5410200"/>
          </a:xfrm>
          <a:prstGeom prst="rect">
            <a:avLst/>
          </a:prstGeom>
        </p:spPr>
      </p:pic>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l="9527" r="51190" b="68889"/>
          <a:stretch/>
        </p:blipFill>
        <p:spPr>
          <a:xfrm>
            <a:off x="533400" y="1219200"/>
            <a:ext cx="3200400" cy="2715490"/>
          </a:xfrm>
          <a:prstGeom prst="rect">
            <a:avLst/>
          </a:prstGeom>
        </p:spPr>
      </p:pic>
      <p:pic>
        <p:nvPicPr>
          <p:cNvPr id="8" name="Picture 7"/>
          <p:cNvPicPr>
            <a:picLocks noChangeAspect="1"/>
          </p:cNvPicPr>
          <p:nvPr/>
        </p:nvPicPr>
        <p:blipFill rotWithShape="1">
          <a:blip r:embed="rId4" cstate="print">
            <a:extLst>
              <a:ext uri="{28A0092B-C50C-407E-A947-70E740481C1C}">
                <a14:useLocalDpi xmlns:a14="http://schemas.microsoft.com/office/drawing/2010/main" val="0"/>
              </a:ext>
            </a:extLst>
          </a:blip>
          <a:srcRect l="58333" r="8336" b="70000"/>
          <a:stretch/>
        </p:blipFill>
        <p:spPr>
          <a:xfrm>
            <a:off x="990600" y="4114800"/>
            <a:ext cx="2362200" cy="2277836"/>
          </a:xfrm>
          <a:prstGeom prst="rect">
            <a:avLst/>
          </a:prstGeom>
        </p:spPr>
      </p:pic>
    </p:spTree>
    <p:extLst>
      <p:ext uri="{BB962C8B-B14F-4D97-AF65-F5344CB8AC3E}">
        <p14:creationId xmlns:p14="http://schemas.microsoft.com/office/powerpoint/2010/main" val="2401223712"/>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97089" y="990600"/>
            <a:ext cx="3932511" cy="5562600"/>
          </a:xfrm>
          <a:prstGeom prst="rect">
            <a:avLst/>
          </a:prstGeom>
        </p:spPr>
      </p:pic>
      <p:sp>
        <p:nvSpPr>
          <p:cNvPr id="3" name="CustomShape 1"/>
          <p:cNvSpPr/>
          <p:nvPr/>
        </p:nvSpPr>
        <p:spPr>
          <a:xfrm>
            <a:off x="640080" y="228600"/>
            <a:ext cx="7863120" cy="521766"/>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r>
              <a:rPr lang="en-US" sz="2800" spc="-1" dirty="0" err="1" smtClean="0">
                <a:solidFill>
                  <a:srgbClr val="FFFFFF"/>
                </a:solidFill>
                <a:latin typeface="Calibri" panose="020F0502020204030204" pitchFamily="34" charset="0"/>
                <a:ea typeface="DejaVu Sans"/>
                <a:cs typeface="Calibri" panose="020F0502020204030204" pitchFamily="34" charset="0"/>
              </a:rPr>
              <a:t>Toxicogenomics</a:t>
            </a:r>
            <a:r>
              <a:rPr lang="en-US" sz="2800" spc="-1" dirty="0" smtClean="0">
                <a:solidFill>
                  <a:srgbClr val="FFFFFF"/>
                </a:solidFill>
                <a:latin typeface="Calibri" panose="020F0502020204030204" pitchFamily="34" charset="0"/>
                <a:ea typeface="DejaVu Sans"/>
                <a:cs typeface="Calibri" panose="020F0502020204030204" pitchFamily="34" charset="0"/>
              </a:rPr>
              <a:t> - workflow</a:t>
            </a:r>
            <a:endParaRPr lang="en-US" sz="2800" spc="-1" dirty="0">
              <a:solidFill>
                <a:srgbClr val="FFFFFF"/>
              </a:solidFill>
              <a:latin typeface="Calibri" panose="020F0502020204030204" pitchFamily="34" charset="0"/>
              <a:ea typeface="DejaVu Sans"/>
              <a:cs typeface="Calibri" panose="020F0502020204030204" pitchFamily="34" charset="0"/>
            </a:endParaRPr>
          </a:p>
        </p:txBody>
      </p:sp>
      <p:sp>
        <p:nvSpPr>
          <p:cNvPr id="4" name="TextBox 3"/>
          <p:cNvSpPr txBox="1"/>
          <p:nvPr/>
        </p:nvSpPr>
        <p:spPr>
          <a:xfrm>
            <a:off x="667100" y="6397823"/>
            <a:ext cx="8248299" cy="307777"/>
          </a:xfrm>
          <a:prstGeom prst="rect">
            <a:avLst/>
          </a:prstGeom>
          <a:noFill/>
        </p:spPr>
        <p:txBody>
          <a:bodyPr wrap="square" rtlCol="0">
            <a:spAutoFit/>
          </a:bodyPr>
          <a:lstStyle/>
          <a:p>
            <a:r>
              <a:rPr lang="en-US" sz="1400" i="1" spc="-1" dirty="0">
                <a:solidFill>
                  <a:srgbClr val="000000"/>
                </a:solidFill>
                <a:latin typeface="Calibri" panose="020F0502020204030204" pitchFamily="34" charset="0"/>
                <a:cs typeface="Calibri" panose="020F0502020204030204" pitchFamily="34" charset="0"/>
              </a:rPr>
              <a:t>Network and pathway analysis of </a:t>
            </a:r>
            <a:r>
              <a:rPr lang="en-US" sz="1400" i="1" spc="-1" dirty="0" err="1" smtClean="0">
                <a:solidFill>
                  <a:srgbClr val="000000"/>
                </a:solidFill>
                <a:latin typeface="Calibri" panose="020F0502020204030204" pitchFamily="34" charset="0"/>
                <a:cs typeface="Calibri" panose="020F0502020204030204" pitchFamily="34" charset="0"/>
              </a:rPr>
              <a:t>toxicogenomics</a:t>
            </a:r>
            <a:r>
              <a:rPr lang="en-US" sz="1400" i="1" spc="-1" dirty="0" smtClean="0">
                <a:solidFill>
                  <a:srgbClr val="000000"/>
                </a:solidFill>
                <a:latin typeface="Calibri" panose="020F0502020204030204" pitchFamily="34" charset="0"/>
                <a:cs typeface="Calibri" panose="020F0502020204030204" pitchFamily="34" charset="0"/>
              </a:rPr>
              <a:t> data</a:t>
            </a:r>
            <a:r>
              <a:rPr lang="en-US" sz="1400" i="1" spc="-1" dirty="0">
                <a:solidFill>
                  <a:srgbClr val="000000"/>
                </a:solidFill>
                <a:latin typeface="Calibri" panose="020F0502020204030204" pitchFamily="34" charset="0"/>
                <a:cs typeface="Calibri" panose="020F0502020204030204" pitchFamily="34" charset="0"/>
              </a:rPr>
              <a:t>. Gal Barel and Ralf </a:t>
            </a:r>
            <a:r>
              <a:rPr lang="en-US" sz="1400" i="1" spc="-1" dirty="0" smtClean="0">
                <a:solidFill>
                  <a:srgbClr val="000000"/>
                </a:solidFill>
                <a:latin typeface="Calibri" panose="020F0502020204030204" pitchFamily="34" charset="0"/>
                <a:cs typeface="Calibri" panose="020F0502020204030204" pitchFamily="34" charset="0"/>
              </a:rPr>
              <a:t>Herwig. (2018). Frontiers </a:t>
            </a:r>
            <a:r>
              <a:rPr lang="en-US" sz="1400" i="1" spc="-1" dirty="0">
                <a:solidFill>
                  <a:srgbClr val="000000"/>
                </a:solidFill>
                <a:latin typeface="Calibri" panose="020F0502020204030204" pitchFamily="34" charset="0"/>
                <a:cs typeface="Calibri" panose="020F0502020204030204" pitchFamily="34" charset="0"/>
              </a:rPr>
              <a:t>in genetics.</a:t>
            </a:r>
          </a:p>
        </p:txBody>
      </p:sp>
      <p:pic>
        <p:nvPicPr>
          <p:cNvPr id="5" name="Shape 132"/>
          <p:cNvPicPr preferRelativeResize="0"/>
          <p:nvPr/>
        </p:nvPicPr>
        <p:blipFill>
          <a:blip r:embed="rId3">
            <a:alphaModFix/>
          </a:blip>
          <a:stretch>
            <a:fillRect/>
          </a:stretch>
        </p:blipFill>
        <p:spPr>
          <a:xfrm>
            <a:off x="152400" y="3124200"/>
            <a:ext cx="3962400" cy="533400"/>
          </a:xfrm>
          <a:prstGeom prst="rect">
            <a:avLst/>
          </a:prstGeom>
          <a:noFill/>
          <a:ln w="38100" cap="flat" cmpd="sng">
            <a:solidFill>
              <a:schemeClr val="tx1"/>
            </a:solidFill>
            <a:prstDash val="solid"/>
            <a:round/>
            <a:headEnd type="none" w="med" len="med"/>
            <a:tailEnd type="none" w="med" len="med"/>
          </a:ln>
        </p:spPr>
      </p:pic>
    </p:spTree>
    <p:extLst>
      <p:ext uri="{BB962C8B-B14F-4D97-AF65-F5344CB8AC3E}">
        <p14:creationId xmlns:p14="http://schemas.microsoft.com/office/powerpoint/2010/main" val="2339407633"/>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stomShape 1"/>
          <p:cNvSpPr/>
          <p:nvPr/>
        </p:nvSpPr>
        <p:spPr>
          <a:xfrm>
            <a:off x="640080" y="228600"/>
            <a:ext cx="7863120" cy="521766"/>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r>
              <a:rPr lang="en-US" sz="2800" spc="-1" dirty="0" smtClean="0">
                <a:solidFill>
                  <a:srgbClr val="FFFFFF"/>
                </a:solidFill>
                <a:latin typeface="Gill Sans MT" panose="020B0502020104020203" pitchFamily="34" charset="0"/>
                <a:ea typeface="DejaVu Sans"/>
              </a:rPr>
              <a:t>Results - Cardiotoxicity</a:t>
            </a:r>
            <a:endParaRPr lang="en-US" sz="2800" spc="-1" dirty="0">
              <a:solidFill>
                <a:srgbClr val="FFFFFF"/>
              </a:solidFill>
              <a:latin typeface="Gill Sans MT" panose="020B0502020104020203" pitchFamily="34" charset="0"/>
              <a:ea typeface="DejaVu Sans"/>
            </a:endParaRPr>
          </a:p>
        </p:txBody>
      </p:sp>
      <p:pic>
        <p:nvPicPr>
          <p:cNvPr id="3" name="Picture 2"/>
          <p:cNvPicPr>
            <a:picLocks noChangeAspect="1"/>
          </p:cNvPicPr>
          <p:nvPr/>
        </p:nvPicPr>
        <p:blipFill rotWithShape="1">
          <a:blip r:embed="rId2" cstate="print">
            <a:extLst>
              <a:ext uri="{28A0092B-C50C-407E-A947-70E740481C1C}">
                <a14:useLocalDpi xmlns:a14="http://schemas.microsoft.com/office/drawing/2010/main" val="0"/>
              </a:ext>
            </a:extLst>
          </a:blip>
          <a:srcRect b="52222"/>
          <a:stretch/>
        </p:blipFill>
        <p:spPr>
          <a:xfrm>
            <a:off x="450968" y="1905000"/>
            <a:ext cx="8242065" cy="3749040"/>
          </a:xfrm>
          <a:prstGeom prst="rect">
            <a:avLst/>
          </a:prstGeom>
        </p:spPr>
      </p:pic>
    </p:spTree>
    <p:extLst>
      <p:ext uri="{BB962C8B-B14F-4D97-AF65-F5344CB8AC3E}">
        <p14:creationId xmlns:p14="http://schemas.microsoft.com/office/powerpoint/2010/main" val="613057370"/>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stomShape 1"/>
          <p:cNvSpPr/>
          <p:nvPr/>
        </p:nvSpPr>
        <p:spPr>
          <a:xfrm>
            <a:off x="640260" y="228600"/>
            <a:ext cx="7863120" cy="521766"/>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2800" spc="-1" dirty="0" smtClean="0">
                <a:solidFill>
                  <a:srgbClr val="FFFFFF"/>
                </a:solidFill>
                <a:latin typeface="Gill Sans MT" panose="020B0502020104020203" pitchFamily="34" charset="0"/>
              </a:rPr>
              <a:t>Architecture </a:t>
            </a:r>
            <a:r>
              <a:rPr lang="en-US" sz="2800" spc="-1" dirty="0">
                <a:solidFill>
                  <a:srgbClr val="FFFFFF"/>
                </a:solidFill>
                <a:latin typeface="Gill Sans MT" panose="020B0502020104020203" pitchFamily="34" charset="0"/>
              </a:rPr>
              <a:t>of </a:t>
            </a:r>
            <a:r>
              <a:rPr lang="en-US" sz="2800" spc="-1" dirty="0" err="1" smtClean="0">
                <a:solidFill>
                  <a:srgbClr val="FFFFFF"/>
                </a:solidFill>
                <a:latin typeface="Gill Sans MT" panose="020B0502020104020203" pitchFamily="34" charset="0"/>
              </a:rPr>
              <a:t>PaccMann</a:t>
            </a:r>
            <a:endParaRPr lang="en-US" sz="2800" b="0" strike="noStrike" spc="-1" dirty="0">
              <a:latin typeface="Gill Sans MT" panose="020B0502020104020203" pitchFamily="34" charset="0"/>
            </a:endParaRPr>
          </a:p>
        </p:txBody>
      </p:sp>
      <p:pic>
        <p:nvPicPr>
          <p:cNvPr id="4" name="Picture 3"/>
          <p:cNvPicPr>
            <a:picLocks noChangeAspect="1"/>
          </p:cNvPicPr>
          <p:nvPr/>
        </p:nvPicPr>
        <p:blipFill>
          <a:blip r:embed="rId3"/>
          <a:stretch>
            <a:fillRect/>
          </a:stretch>
        </p:blipFill>
        <p:spPr>
          <a:xfrm>
            <a:off x="1862138" y="1143000"/>
            <a:ext cx="5419725" cy="5451144"/>
          </a:xfrm>
          <a:prstGeom prst="rect">
            <a:avLst/>
          </a:prstGeom>
        </p:spPr>
      </p:pic>
    </p:spTree>
    <p:extLst>
      <p:ext uri="{BB962C8B-B14F-4D97-AF65-F5344CB8AC3E}">
        <p14:creationId xmlns:p14="http://schemas.microsoft.com/office/powerpoint/2010/main" val="2300254953"/>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stomShape 1"/>
          <p:cNvSpPr/>
          <p:nvPr/>
        </p:nvSpPr>
        <p:spPr>
          <a:xfrm>
            <a:off x="640260" y="228600"/>
            <a:ext cx="7863120" cy="521766"/>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2800" spc="-1" dirty="0" smtClean="0">
                <a:solidFill>
                  <a:srgbClr val="FFFFFF"/>
                </a:solidFill>
                <a:latin typeface="Gill Sans MT" panose="020B0502020104020203" pitchFamily="34" charset="0"/>
              </a:rPr>
              <a:t>Evaluation of </a:t>
            </a:r>
            <a:r>
              <a:rPr lang="en-US" sz="2800" spc="-1" dirty="0" err="1" smtClean="0">
                <a:solidFill>
                  <a:srgbClr val="FFFFFF"/>
                </a:solidFill>
                <a:latin typeface="Gill Sans MT" panose="020B0502020104020203" pitchFamily="34" charset="0"/>
              </a:rPr>
              <a:t>PaccMann</a:t>
            </a:r>
            <a:endParaRPr lang="en-US" sz="2800" b="0" strike="noStrike" spc="-1" dirty="0">
              <a:latin typeface="Gill Sans MT" panose="020B0502020104020203" pitchFamily="34" charset="0"/>
            </a:endParaRPr>
          </a:p>
        </p:txBody>
      </p:sp>
      <p:pic>
        <p:nvPicPr>
          <p:cNvPr id="4" name="Picture 3"/>
          <p:cNvPicPr>
            <a:picLocks noChangeAspect="1"/>
          </p:cNvPicPr>
          <p:nvPr/>
        </p:nvPicPr>
        <p:blipFill>
          <a:blip r:embed="rId3"/>
          <a:stretch>
            <a:fillRect/>
          </a:stretch>
        </p:blipFill>
        <p:spPr>
          <a:xfrm>
            <a:off x="1195388" y="2005012"/>
            <a:ext cx="6753225" cy="2847975"/>
          </a:xfrm>
          <a:prstGeom prst="rect">
            <a:avLst/>
          </a:prstGeom>
        </p:spPr>
      </p:pic>
    </p:spTree>
    <p:extLst>
      <p:ext uri="{BB962C8B-B14F-4D97-AF65-F5344CB8AC3E}">
        <p14:creationId xmlns:p14="http://schemas.microsoft.com/office/powerpoint/2010/main" val="394123279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 name="CustomShape 2"/>
          <p:cNvSpPr/>
          <p:nvPr/>
        </p:nvSpPr>
        <p:spPr>
          <a:xfrm>
            <a:off x="548640" y="1066800"/>
            <a:ext cx="8137440" cy="521766"/>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2800" b="0" strike="noStrike" spc="-1" dirty="0">
                <a:solidFill>
                  <a:srgbClr val="006666"/>
                </a:solidFill>
                <a:latin typeface="Calibri" panose="020F0502020204030204" pitchFamily="34" charset="0"/>
                <a:ea typeface="DejaVu Sans"/>
                <a:cs typeface="Calibri" panose="020F0502020204030204" pitchFamily="34" charset="0"/>
              </a:rPr>
              <a:t>Random Walk (with restart)</a:t>
            </a:r>
            <a:endParaRPr lang="en-US" sz="2800" b="0" strike="noStrike" spc="-1"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214" name="Formula 3"/>
              <p:cNvSpPr txBox="1"/>
              <p:nvPr/>
            </p:nvSpPr>
            <p:spPr>
              <a:xfrm>
                <a:off x="2455565" y="1828800"/>
                <a:ext cx="4323590" cy="430560"/>
              </a:xfrm>
              <a:prstGeom prst="rect">
                <a:avLst/>
              </a:prstGeom>
            </p:spPr>
            <p:txBody>
              <a:bodyPr/>
              <a:lstStyle/>
              <a:p>
                <a:pPr/>
                <a14:m>
                  <m:oMathPara xmlns:m="http://schemas.openxmlformats.org/officeDocument/2006/math">
                    <m:oMathParaPr>
                      <m:jc m:val="centerGroup"/>
                    </m:oMathParaPr>
                    <m:oMath xmlns:m="http://schemas.openxmlformats.org/officeDocument/2006/math">
                      <m:sSub>
                        <m:sSubPr>
                          <m:ctrlPr>
                            <a:rPr sz="2400" i="1">
                              <a:latin typeface="Cambria Math" panose="02040503050406030204" pitchFamily="18" charset="0"/>
                            </a:rPr>
                          </m:ctrlPr>
                        </m:sSubPr>
                        <m:e>
                          <m:r>
                            <a:rPr sz="2400">
                              <a:latin typeface="Cambria Math"/>
                            </a:rPr>
                            <m:t>𝑝</m:t>
                          </m:r>
                        </m:e>
                        <m:sub>
                          <m:r>
                            <a:rPr sz="2400">
                              <a:latin typeface="Cambria Math"/>
                            </a:rPr>
                            <m:t>𝑘</m:t>
                          </m:r>
                        </m:sub>
                      </m:sSub>
                      <m:r>
                        <a:rPr sz="2400">
                          <a:latin typeface="Cambria Math"/>
                        </a:rPr>
                        <m:t>=</m:t>
                      </m:r>
                      <m:r>
                        <a:rPr sz="2400">
                          <a:latin typeface="Cambria Math"/>
                        </a:rPr>
                        <m:t>𝛼</m:t>
                      </m:r>
                      <m:sSub>
                        <m:sSubPr>
                          <m:ctrlPr>
                            <a:rPr sz="2400" i="1">
                              <a:latin typeface="Cambria Math" panose="02040503050406030204" pitchFamily="18" charset="0"/>
                            </a:rPr>
                          </m:ctrlPr>
                        </m:sSubPr>
                        <m:e>
                          <m:r>
                            <a:rPr sz="2400">
                              <a:latin typeface="Cambria Math"/>
                            </a:rPr>
                            <m:t>𝑝</m:t>
                          </m:r>
                        </m:e>
                        <m:sub>
                          <m:r>
                            <a:rPr sz="2400">
                              <a:latin typeface="Cambria Math"/>
                            </a:rPr>
                            <m:t>0</m:t>
                          </m:r>
                        </m:sub>
                      </m:sSub>
                      <m:r>
                        <a:rPr sz="2400">
                          <a:latin typeface="Cambria Math"/>
                        </a:rPr>
                        <m:t>+</m:t>
                      </m:r>
                      <m:d>
                        <m:dPr>
                          <m:ctrlPr>
                            <a:rPr sz="2400" i="1">
                              <a:latin typeface="Cambria Math" panose="02040503050406030204" pitchFamily="18" charset="0"/>
                            </a:rPr>
                          </m:ctrlPr>
                        </m:dPr>
                        <m:e>
                          <m:r>
                            <a:rPr sz="2400">
                              <a:latin typeface="Cambria Math"/>
                            </a:rPr>
                            <m:t>1−</m:t>
                          </m:r>
                          <m:r>
                            <a:rPr sz="2400">
                              <a:latin typeface="Cambria Math"/>
                            </a:rPr>
                            <m:t>𝛼</m:t>
                          </m:r>
                        </m:e>
                      </m:d>
                      <m:r>
                        <a:rPr sz="2400">
                          <a:latin typeface="Cambria Math"/>
                        </a:rPr>
                        <m:t>𝑊</m:t>
                      </m:r>
                      <m:sSub>
                        <m:sSubPr>
                          <m:ctrlPr>
                            <a:rPr sz="2400" i="1">
                              <a:latin typeface="Cambria Math" panose="02040503050406030204" pitchFamily="18" charset="0"/>
                            </a:rPr>
                          </m:ctrlPr>
                        </m:sSubPr>
                        <m:e>
                          <m:r>
                            <a:rPr sz="2400">
                              <a:latin typeface="Cambria Math"/>
                            </a:rPr>
                            <m:t>𝑝</m:t>
                          </m:r>
                        </m:e>
                        <m:sub>
                          <m:r>
                            <a:rPr sz="2400">
                              <a:latin typeface="Cambria Math"/>
                            </a:rPr>
                            <m:t>𝑘</m:t>
                          </m:r>
                          <m:r>
                            <a:rPr sz="2400">
                              <a:latin typeface="Cambria Math"/>
                            </a:rPr>
                            <m:t>−1</m:t>
                          </m:r>
                        </m:sub>
                      </m:sSub>
                    </m:oMath>
                  </m:oMathPara>
                </a14:m>
                <a:endParaRPr sz="2400" dirty="0"/>
              </a:p>
            </p:txBody>
          </p:sp>
        </mc:Choice>
        <mc:Fallback xmlns="">
          <p:sp>
            <p:nvSpPr>
              <p:cNvPr id="214" name="Formula 3"/>
              <p:cNvSpPr txBox="1">
                <a:spLocks noRot="1" noChangeAspect="1" noMove="1" noResize="1" noEditPoints="1" noAdjustHandles="1" noChangeArrowheads="1" noChangeShapeType="1" noTextEdit="1"/>
              </p:cNvSpPr>
              <p:nvPr/>
            </p:nvSpPr>
            <p:spPr>
              <a:xfrm>
                <a:off x="2455565" y="1828800"/>
                <a:ext cx="4323590" cy="430560"/>
              </a:xfrm>
              <a:prstGeom prst="rect">
                <a:avLst/>
              </a:prstGeom>
              <a:blipFill>
                <a:blip r:embed="rId3"/>
                <a:stretch>
                  <a:fillRect b="-19718"/>
                </a:stretch>
              </a:blipFill>
            </p:spPr>
            <p:txBody>
              <a:bodyPr/>
              <a:lstStyle/>
              <a:p>
                <a:r>
                  <a:rPr lang="en-US">
                    <a:noFill/>
                  </a:rPr>
                  <a:t> </a:t>
                </a:r>
              </a:p>
            </p:txBody>
          </p:sp>
        </mc:Fallback>
      </mc:AlternateContent>
      <p:sp>
        <p:nvSpPr>
          <p:cNvPr id="10" name="CustomShape 3"/>
          <p:cNvSpPr/>
          <p:nvPr/>
        </p:nvSpPr>
        <p:spPr>
          <a:xfrm>
            <a:off x="640080" y="164034"/>
            <a:ext cx="7863120" cy="521766"/>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r>
              <a:rPr lang="en-US" sz="2800" spc="-1" dirty="0">
                <a:solidFill>
                  <a:srgbClr val="FFFFFF"/>
                </a:solidFill>
                <a:latin typeface="Calibri" panose="020F0502020204030204" pitchFamily="34" charset="0"/>
                <a:ea typeface="DejaVu Sans"/>
                <a:cs typeface="Calibri" panose="020F0502020204030204" pitchFamily="34" charset="0"/>
              </a:rPr>
              <a:t>Network Propagation</a:t>
            </a:r>
          </a:p>
        </p:txBody>
      </p:sp>
    </p:spTree>
    <p:extLst>
      <p:ext uri="{BB962C8B-B14F-4D97-AF65-F5344CB8AC3E}">
        <p14:creationId xmlns:p14="http://schemas.microsoft.com/office/powerpoint/2010/main" val="4449640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57</TotalTime>
  <Words>4724</Words>
  <Application>Microsoft Office PowerPoint</Application>
  <PresentationFormat>On-screen Show (4:3)</PresentationFormat>
  <Paragraphs>818</Paragraphs>
  <Slides>89</Slides>
  <Notes>52</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89</vt:i4>
      </vt:variant>
    </vt:vector>
  </HeadingPairs>
  <TitlesOfParts>
    <vt:vector size="101" baseType="lpstr">
      <vt:lpstr>Arial</vt:lpstr>
      <vt:lpstr>Calibri</vt:lpstr>
      <vt:lpstr>Calibri Light</vt:lpstr>
      <vt:lpstr>Cambria Math</vt:lpstr>
      <vt:lpstr>DejaVu Sans</vt:lpstr>
      <vt:lpstr>Gill Sans MT</vt:lpstr>
      <vt:lpstr>Symbol</vt:lpstr>
      <vt:lpstr>Times New Roman</vt:lpstr>
      <vt:lpstr>Trebuchet MS</vt:lpstr>
      <vt:lpstr>Wingdings</vt:lpstr>
      <vt:lpstr>Office Theme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Max-Planck-Gesellschaft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MPG</dc:title>
  <dc:creator>Gal Barel</dc:creator>
  <cp:lastModifiedBy>Gal Barel</cp:lastModifiedBy>
  <cp:revision>858</cp:revision>
  <dcterms:created xsi:type="dcterms:W3CDTF">2019-04-25T13:50:03Z</dcterms:created>
  <dcterms:modified xsi:type="dcterms:W3CDTF">2020-10-14T08:57:50Z</dcterms:modified>
  <dc:language>en-US</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14.0000</vt:lpwstr>
  </property>
  <property fmtid="{D5CDD505-2E9C-101B-9397-08002B2CF9AE}" pid="3" name="Company">
    <vt:lpwstr>Max-Planck-Gesellschaft</vt:lpwstr>
  </property>
  <property fmtid="{D5CDD505-2E9C-101B-9397-08002B2CF9AE}" pid="4" name="HiddenSlides">
    <vt:i4>0</vt:i4>
  </property>
  <property fmtid="{D5CDD505-2E9C-101B-9397-08002B2CF9AE}" pid="5" name="HyperlinksChanged">
    <vt:bool>false</vt:bool>
  </property>
  <property fmtid="{D5CDD505-2E9C-101B-9397-08002B2CF9AE}" pid="6" name="LinksUpToDate">
    <vt:bool>false</vt:bool>
  </property>
  <property fmtid="{D5CDD505-2E9C-101B-9397-08002B2CF9AE}" pid="7" name="MMClips">
    <vt:i4>0</vt:i4>
  </property>
  <property fmtid="{D5CDD505-2E9C-101B-9397-08002B2CF9AE}" pid="8" name="Notes">
    <vt:i4>14</vt:i4>
  </property>
  <property fmtid="{D5CDD505-2E9C-101B-9397-08002B2CF9AE}" pid="9" name="PresentationFormat">
    <vt:lpwstr>On-screen Show (4:3)</vt:lpwstr>
  </property>
  <property fmtid="{D5CDD505-2E9C-101B-9397-08002B2CF9AE}" pid="10" name="ScaleCrop">
    <vt:bool>false</vt:bool>
  </property>
  <property fmtid="{D5CDD505-2E9C-101B-9397-08002B2CF9AE}" pid="11" name="ShareDoc">
    <vt:bool>false</vt:bool>
  </property>
  <property fmtid="{D5CDD505-2E9C-101B-9397-08002B2CF9AE}" pid="12" name="Slides">
    <vt:i4>38</vt:i4>
  </property>
</Properties>
</file>